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handoutMasterIdLst>
    <p:handoutMasterId r:id="rId43"/>
  </p:handoutMasterIdLst>
  <p:sldIdLst>
    <p:sldId id="256" r:id="rId2"/>
    <p:sldId id="257" r:id="rId3"/>
    <p:sldId id="260" r:id="rId4"/>
    <p:sldId id="263" r:id="rId5"/>
    <p:sldId id="297" r:id="rId6"/>
    <p:sldId id="306" r:id="rId7"/>
    <p:sldId id="307" r:id="rId8"/>
    <p:sldId id="308" r:id="rId9"/>
    <p:sldId id="261" r:id="rId10"/>
    <p:sldId id="264" r:id="rId11"/>
    <p:sldId id="273" r:id="rId12"/>
    <p:sldId id="310" r:id="rId13"/>
    <p:sldId id="311" r:id="rId14"/>
    <p:sldId id="312" r:id="rId15"/>
    <p:sldId id="313" r:id="rId16"/>
    <p:sldId id="314" r:id="rId17"/>
    <p:sldId id="265" r:id="rId18"/>
    <p:sldId id="275" r:id="rId19"/>
    <p:sldId id="267" r:id="rId20"/>
    <p:sldId id="315" r:id="rId21"/>
    <p:sldId id="300" r:id="rId22"/>
    <p:sldId id="302" r:id="rId23"/>
    <p:sldId id="291" r:id="rId24"/>
    <p:sldId id="303" r:id="rId25"/>
    <p:sldId id="269" r:id="rId26"/>
    <p:sldId id="304" r:id="rId27"/>
    <p:sldId id="305" r:id="rId28"/>
    <p:sldId id="292" r:id="rId29"/>
    <p:sldId id="294" r:id="rId30"/>
    <p:sldId id="271" r:id="rId31"/>
    <p:sldId id="258" r:id="rId32"/>
    <p:sldId id="279" r:id="rId33"/>
    <p:sldId id="280" r:id="rId34"/>
    <p:sldId id="281" r:id="rId35"/>
    <p:sldId id="282" r:id="rId36"/>
    <p:sldId id="283" r:id="rId37"/>
    <p:sldId id="284" r:id="rId38"/>
    <p:sldId id="285" r:id="rId39"/>
    <p:sldId id="286" r:id="rId40"/>
    <p:sldId id="316" r:id="rId41"/>
  </p:sldIdLst>
  <p:sldSz cx="9144000" cy="6858000" type="screen4x3"/>
  <p:notesSz cx="6794500" cy="9931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221"/>
    <a:srgbClr val="FF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4" autoAdjust="0"/>
    <p:restoredTop sz="87566" autoAdjust="0"/>
  </p:normalViewPr>
  <p:slideViewPr>
    <p:cSldViewPr>
      <p:cViewPr varScale="1">
        <p:scale>
          <a:sx n="86" d="100"/>
          <a:sy n="86" d="100"/>
        </p:scale>
        <p:origin x="-87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906FFB69-8378-4EE6-AD22-F07159917494}" type="datetimeFigureOut">
              <a:rPr kumimoji="1" lang="ja-JP" altLang="en-US" smtClean="0"/>
              <a:pPr/>
              <a:t>14/10/31</a:t>
            </a:fld>
            <a:endParaRPr kumimoji="1" lang="ja-JP" altLang="en-US"/>
          </a:p>
        </p:txBody>
      </p:sp>
      <p:sp>
        <p:nvSpPr>
          <p:cNvPr id="4" name="フッター プレースホルダ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B02AE2E2-8127-4038-819F-ED7C916CE56A}" type="slidenum">
              <a:rPr kumimoji="1" lang="ja-JP" altLang="en-US" smtClean="0"/>
              <a:pPr/>
              <a:t>‹#›</a:t>
            </a:fld>
            <a:endParaRPr kumimoji="1" lang="ja-JP" altLang="en-US"/>
          </a:p>
        </p:txBody>
      </p:sp>
    </p:spTree>
    <p:extLst>
      <p:ext uri="{BB962C8B-B14F-4D97-AF65-F5344CB8AC3E}">
        <p14:creationId xmlns:p14="http://schemas.microsoft.com/office/powerpoint/2010/main" val="404350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B8D5B299-9E26-42C0-BD3F-F3A83A8A52F3}" type="datetimeFigureOut">
              <a:rPr kumimoji="1" lang="ja-JP" altLang="en-US" smtClean="0"/>
              <a:pPr/>
              <a:t>14/10/31</a:t>
            </a:fld>
            <a:endParaRPr kumimoji="1" lang="ja-JP" altLang="en-US"/>
          </a:p>
        </p:txBody>
      </p:sp>
      <p:sp>
        <p:nvSpPr>
          <p:cNvPr id="4" name="スライド イメージ プレースホルダ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1670E534-B0DB-4728-8353-AC3F71E63DD4}" type="slidenum">
              <a:rPr kumimoji="1" lang="ja-JP" altLang="en-US" smtClean="0"/>
              <a:pPr/>
              <a:t>‹#›</a:t>
            </a:fld>
            <a:endParaRPr kumimoji="1" lang="ja-JP" altLang="en-US"/>
          </a:p>
        </p:txBody>
      </p:sp>
    </p:spTree>
    <p:extLst>
      <p:ext uri="{BB962C8B-B14F-4D97-AF65-F5344CB8AC3E}">
        <p14:creationId xmlns:p14="http://schemas.microsoft.com/office/powerpoint/2010/main" val="6741080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1" Type="http://schemas.openxmlformats.org/officeDocument/2006/relationships/hyperlink" Target="http://ja.wikipedia.org/wiki/Go_Daddy" TargetMode="External"/><Relationship Id="rId12" Type="http://schemas.openxmlformats.org/officeDocument/2006/relationships/hyperlink" Target="http://ja.wikipedia.org/w/index.php?title=%E8%AA%8D%E8%A8%BC%E5%B1%80&amp;action=edit&amp;section=4" TargetMode="External"/><Relationship Id="rId13" Type="http://schemas.openxmlformats.org/officeDocument/2006/relationships/hyperlink" Target="http://ja.wikipedia.org/w/index.php?title=CAcert.org&amp;action=edit&amp;redlink=1" TargetMode="External"/><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ja.wikipedia.org/w/index.php?title=%E8%AA%8D%E8%A8%BC%E5%B1%80&amp;action=edit&amp;section=3" TargetMode="External"/><Relationship Id="rId4" Type="http://schemas.openxmlformats.org/officeDocument/2006/relationships/hyperlink" Target="http://ja.wikipedia.org/wiki/2007%E5%B9%B4" TargetMode="External"/><Relationship Id="rId5" Type="http://schemas.openxmlformats.org/officeDocument/2006/relationships/hyperlink" Target="http://www.securityspace.com/s_survey/data/man.200709/casurvey.html" TargetMode="External"/><Relationship Id="rId6" Type="http://schemas.openxmlformats.org/officeDocument/2006/relationships/hyperlink" Target="http://ja.wikipedia.org/wiki/VeriSign" TargetMode="External"/><Relationship Id="rId7" Type="http://schemas.openxmlformats.org/officeDocument/2006/relationships/hyperlink" Target="http://ja.wikipedia.org/w/index.php?title=Thawte&amp;action=edit&amp;redlink=1" TargetMode="External"/><Relationship Id="rId8" Type="http://schemas.openxmlformats.org/officeDocument/2006/relationships/hyperlink" Target="http://ja.wikipedia.org/w/index.php?title=Geotrust&amp;action=edit&amp;redlink=1" TargetMode="External"/><Relationship Id="rId9" Type="http://schemas.openxmlformats.org/officeDocument/2006/relationships/hyperlink" Target="http://ja.wikipedia.org/wiki/%E3%82%B7%E3%83%9E%E3%83%B3%E3%83%86%E3%83%83%E3%82%AF" TargetMode="External"/><Relationship Id="rId10" Type="http://schemas.openxmlformats.org/officeDocument/2006/relationships/hyperlink" Target="http://ja.wikipedia.org/w/index.php?title=Comodo&amp;action=edit&amp;redlink=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これに対して</a:t>
            </a:r>
            <a:r>
              <a:rPr lang="en-US" altLang="ja-JP" dirty="0"/>
              <a:t>, </a:t>
            </a:r>
            <a:r>
              <a:rPr lang="en-US" altLang="ja-JP" dirty="0" err="1"/>
              <a:t>StatCounter</a:t>
            </a:r>
            <a:r>
              <a:rPr lang="ja-JP" altLang="en-US" dirty="0"/>
              <a:t> は</a:t>
            </a:r>
            <a:r>
              <a:rPr lang="en-US" altLang="ja-JP" dirty="0"/>
              <a:t>chrome </a:t>
            </a:r>
            <a:r>
              <a:rPr lang="ja-JP" altLang="en-US" dirty="0"/>
              <a:t>がシェア率№１になっている</a:t>
            </a:r>
            <a:r>
              <a:rPr lang="en-US" altLang="ja-JP" dirty="0"/>
              <a:t>. </a:t>
            </a:r>
            <a:r>
              <a:rPr lang="en-US" altLang="ja-JP" dirty="0" err="1"/>
              <a:t>NetMarketShare</a:t>
            </a:r>
            <a:r>
              <a:rPr lang="en-US" altLang="ja-JP" dirty="0"/>
              <a:t> </a:t>
            </a:r>
            <a:r>
              <a:rPr lang="ja-JP" altLang="en-US" dirty="0"/>
              <a:t>は</a:t>
            </a:r>
            <a:r>
              <a:rPr kumimoji="1" lang="ja-JP" altLang="en-US" dirty="0" smtClean="0"/>
              <a:t>訪問者数を分析しているが</a:t>
            </a:r>
            <a:r>
              <a:rPr kumimoji="1" lang="en-US" altLang="ja-JP" dirty="0" smtClean="0"/>
              <a:t>, </a:t>
            </a:r>
            <a:r>
              <a:rPr lang="en-US" altLang="ja-JP" dirty="0" err="1"/>
              <a:t>StatCounter</a:t>
            </a:r>
            <a:r>
              <a:rPr lang="ja-JP" altLang="en-US" dirty="0"/>
              <a:t> はページビューを分析しているためにこのような違いが生じる</a:t>
            </a:r>
            <a:r>
              <a:rPr lang="en-US" altLang="ja-JP" dirty="0"/>
              <a:t>.</a:t>
            </a:r>
            <a:r>
              <a:rPr lang="ja-JP" altLang="en-US" dirty="0"/>
              <a:t> しかし</a:t>
            </a:r>
            <a:r>
              <a:rPr lang="en-US" altLang="ja-JP" dirty="0"/>
              <a:t>, </a:t>
            </a:r>
            <a:r>
              <a:rPr lang="ja-JP" altLang="en-US" dirty="0"/>
              <a:t>どちらもアクセス解析ツールとしてはあまり普及していないので</a:t>
            </a:r>
            <a:r>
              <a:rPr lang="en-US" altLang="ja-JP" dirty="0"/>
              <a:t>, </a:t>
            </a:r>
            <a:r>
              <a:rPr lang="ja-JP" altLang="en-US" dirty="0"/>
              <a:t>あくまで傾向だけを読み取ること</a:t>
            </a:r>
            <a:r>
              <a:rPr lang="en-US" altLang="ja-JP" dirty="0"/>
              <a:t>. </a:t>
            </a:r>
            <a:r>
              <a:rPr lang="ja-JP" altLang="en-US" dirty="0"/>
              <a:t>細かい値は正確でないので信用しない</a:t>
            </a:r>
            <a:r>
              <a:rPr lang="en-US" altLang="ja-JP" dirty="0"/>
              <a:t>.</a:t>
            </a:r>
          </a:p>
        </p:txBody>
      </p:sp>
      <p:sp>
        <p:nvSpPr>
          <p:cNvPr id="4" name="スライド番号プレースホルダー 3"/>
          <p:cNvSpPr>
            <a:spLocks noGrp="1"/>
          </p:cNvSpPr>
          <p:nvPr>
            <p:ph type="sldNum" sz="quarter" idx="10"/>
          </p:nvPr>
        </p:nvSpPr>
        <p:spPr/>
        <p:txBody>
          <a:bodyPr/>
          <a:lstStyle/>
          <a:p>
            <a:fld id="{8CF50CF0-295E-4B02-8106-390342B2EDEF}" type="slidenum">
              <a:rPr kumimoji="1" lang="ja-JP" altLang="en-US" smtClean="0"/>
              <a:t>12</a:t>
            </a:fld>
            <a:endParaRPr kumimoji="1" lang="ja-JP" altLang="en-US"/>
          </a:p>
        </p:txBody>
      </p:sp>
    </p:spTree>
    <p:extLst>
      <p:ext uri="{BB962C8B-B14F-4D97-AF65-F5344CB8AC3E}">
        <p14:creationId xmlns:p14="http://schemas.microsoft.com/office/powerpoint/2010/main" val="211512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動的処理：　</a:t>
            </a:r>
            <a:r>
              <a:rPr kumimoji="1" lang="en-US" altLang="ja-JP" dirty="0" smtClean="0"/>
              <a:t>CGI</a:t>
            </a:r>
            <a:r>
              <a:rPr kumimoji="1" lang="ja-JP" altLang="en-US" dirty="0" smtClean="0"/>
              <a:t>（</a:t>
            </a:r>
            <a:r>
              <a:rPr kumimoji="1" lang="en-US" altLang="ja-JP" dirty="0" smtClean="0"/>
              <a:t>Common Gateway Interface)</a:t>
            </a:r>
            <a:r>
              <a:rPr kumimoji="1" lang="ja-JP" altLang="en-US" dirty="0" smtClean="0"/>
              <a:t>などの手法でサービスを提供する</a:t>
            </a:r>
            <a:endParaRPr kumimoji="1" lang="en-US" altLang="ja-JP" dirty="0" smtClean="0"/>
          </a:p>
          <a:p>
            <a:r>
              <a:rPr kumimoji="1" lang="en-US" altLang="ja-JP" dirty="0" smtClean="0"/>
              <a:t>CGI</a:t>
            </a:r>
            <a:r>
              <a:rPr kumimoji="1" lang="ja-JP" altLang="en-US" dirty="0" smtClean="0"/>
              <a:t>：　　　　クライアント</a:t>
            </a:r>
            <a:r>
              <a:rPr kumimoji="1" lang="en-US" altLang="ja-JP" dirty="0" smtClean="0"/>
              <a:t>(</a:t>
            </a:r>
            <a:r>
              <a:rPr kumimoji="1" lang="ja-JP" altLang="en-US" dirty="0" smtClean="0"/>
              <a:t>ブラウザ</a:t>
            </a:r>
            <a:r>
              <a:rPr kumimoji="1" lang="en-US" altLang="ja-JP" dirty="0" smtClean="0"/>
              <a:t>)</a:t>
            </a:r>
            <a:r>
              <a:rPr kumimoji="1" lang="ja-JP" altLang="en-US" dirty="0" smtClean="0"/>
              <a:t>からの要求を受けたサーバが対応するプログラムを起動し、</a:t>
            </a:r>
            <a:endParaRPr kumimoji="1" lang="en-US" altLang="ja-JP" dirty="0" smtClean="0"/>
          </a:p>
          <a:p>
            <a:r>
              <a:rPr kumimoji="1" lang="ja-JP" altLang="en-US" dirty="0" smtClean="0"/>
              <a:t>　　　　　　　プログラムの実行結果をブラウザ側に返すための仕組み</a:t>
            </a:r>
            <a:endParaRPr kumimoji="1" lang="en-US" altLang="ja-JP" dirty="0" smtClean="0"/>
          </a:p>
          <a:p>
            <a:r>
              <a:rPr kumimoji="1" lang="ja-JP" altLang="en-US" dirty="0" smtClean="0"/>
              <a:t>　　　　　　　動的な情報提供を可能とするためにプログラムを介在させ、処理結果をクライアントに届ける</a:t>
            </a:r>
            <a:endParaRPr kumimoji="1" lang="en-US" altLang="ja-JP" dirty="0" smtClean="0"/>
          </a:p>
          <a:p>
            <a:r>
              <a:rPr kumimoji="1" lang="ja-JP" altLang="en-US" dirty="0" smtClean="0"/>
              <a:t>言語：　　　</a:t>
            </a:r>
            <a:r>
              <a:rPr kumimoji="1" lang="en-US" altLang="ja-JP" dirty="0" smtClean="0"/>
              <a:t>Perl</a:t>
            </a:r>
            <a:r>
              <a:rPr kumimoji="1" lang="ja-JP" altLang="en-US" dirty="0" smtClean="0"/>
              <a:t>や</a:t>
            </a:r>
            <a:r>
              <a:rPr kumimoji="1" lang="en-US" altLang="ja-JP" dirty="0" smtClean="0"/>
              <a:t>Java</a:t>
            </a:r>
            <a:r>
              <a:rPr kumimoji="1" lang="ja-JP" altLang="en-US" dirty="0" smtClean="0"/>
              <a:t>や</a:t>
            </a:r>
            <a:r>
              <a:rPr kumimoji="1" lang="en-US" altLang="ja-JP" dirty="0" smtClean="0"/>
              <a:t>C</a:t>
            </a:r>
            <a:r>
              <a:rPr kumimoji="1" lang="ja-JP" altLang="en-US" dirty="0" smtClean="0"/>
              <a:t>言語などで作成できる</a:t>
            </a:r>
            <a:endParaRPr kumimoji="1" lang="ja-JP" altLang="en-US" dirty="0"/>
          </a:p>
        </p:txBody>
      </p:sp>
      <p:sp>
        <p:nvSpPr>
          <p:cNvPr id="4" name="スライド番号プレースホルダ 3"/>
          <p:cNvSpPr>
            <a:spLocks noGrp="1"/>
          </p:cNvSpPr>
          <p:nvPr>
            <p:ph type="sldNum" sz="quarter" idx="10"/>
          </p:nvPr>
        </p:nvSpPr>
        <p:spPr/>
        <p:txBody>
          <a:bodyPr/>
          <a:lstStyle/>
          <a:p>
            <a:fld id="{1670E534-B0DB-4728-8353-AC3F71E63DD4}" type="slidenum">
              <a:rPr kumimoji="1" lang="ja-JP" altLang="en-US" smtClean="0"/>
              <a:pPr/>
              <a:t>32</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1</a:t>
            </a:r>
            <a:r>
              <a:rPr kumimoji="1" lang="ja-JP" altLang="en-US" dirty="0" smtClean="0"/>
              <a:t>億</a:t>
            </a:r>
            <a:r>
              <a:rPr kumimoji="1" lang="en-US" altLang="ja-JP" dirty="0" smtClean="0"/>
              <a:t>2</a:t>
            </a:r>
            <a:r>
              <a:rPr kumimoji="1" lang="ja-JP" altLang="en-US" dirty="0" smtClean="0"/>
              <a:t>千万以上のサーバで使われている</a:t>
            </a:r>
            <a:endParaRPr kumimoji="1" lang="en-US" altLang="ja-JP" dirty="0" smtClean="0"/>
          </a:p>
          <a:p>
            <a:r>
              <a:rPr kumimoji="1" lang="ja-JP" altLang="en-US" dirty="0" smtClean="0"/>
              <a:t>最近は</a:t>
            </a:r>
            <a:r>
              <a:rPr kumimoji="1" lang="en-US" altLang="ja-JP" sz="1200" kern="1200" dirty="0" err="1" smtClean="0">
                <a:solidFill>
                  <a:schemeClr val="tx1"/>
                </a:solidFill>
                <a:latin typeface="+mn-lt"/>
                <a:ea typeface="+mn-ea"/>
                <a:cs typeface="+mn-cs"/>
              </a:rPr>
              <a:t>nginx</a:t>
            </a:r>
            <a:r>
              <a:rPr kumimoji="1" lang="ja-JP" altLang="en-US" sz="1200" kern="1200" dirty="0" smtClean="0">
                <a:solidFill>
                  <a:schemeClr val="tx1"/>
                </a:solidFill>
                <a:latin typeface="+mn-lt"/>
                <a:ea typeface="+mn-ea"/>
                <a:cs typeface="+mn-cs"/>
              </a:rPr>
              <a:t>も</a:t>
            </a:r>
            <a:r>
              <a:rPr kumimoji="1" lang="en-US" altLang="ja-JP" sz="1200" kern="1200" dirty="0" smtClean="0">
                <a:solidFill>
                  <a:schemeClr val="tx1"/>
                </a:solidFill>
                <a:latin typeface="+mn-lt"/>
                <a:ea typeface="+mn-ea"/>
                <a:cs typeface="+mn-cs"/>
              </a:rPr>
              <a:t>. </a:t>
            </a:r>
            <a:endParaRPr kumimoji="1" lang="ja-JP" altLang="en-US" dirty="0"/>
          </a:p>
        </p:txBody>
      </p:sp>
      <p:sp>
        <p:nvSpPr>
          <p:cNvPr id="4" name="スライド番号プレースホルダ 3"/>
          <p:cNvSpPr>
            <a:spLocks noGrp="1"/>
          </p:cNvSpPr>
          <p:nvPr>
            <p:ph type="sldNum" sz="quarter" idx="10"/>
          </p:nvPr>
        </p:nvSpPr>
        <p:spPr/>
        <p:txBody>
          <a:bodyPr/>
          <a:lstStyle/>
          <a:p>
            <a:fld id="{1670E534-B0DB-4728-8353-AC3F71E63DD4}" type="slidenum">
              <a:rPr kumimoji="1" lang="ja-JP" altLang="en-US" smtClean="0"/>
              <a:pPr/>
              <a:t>33</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ウォード・カニンガムが</a:t>
            </a:r>
            <a:r>
              <a:rPr kumimoji="1" lang="en-US" altLang="ja-JP" dirty="0" smtClean="0"/>
              <a:t>1995</a:t>
            </a:r>
            <a:r>
              <a:rPr kumimoji="1" lang="ja-JP" altLang="en-US" dirty="0" smtClean="0"/>
              <a:t>年に開発</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670E534-B0DB-4728-8353-AC3F71E63DD4}" type="slidenum">
              <a:rPr kumimoji="1" lang="ja-JP" altLang="en-US" smtClean="0"/>
              <a:pPr/>
              <a:t>35</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CGI</a:t>
            </a:r>
            <a:r>
              <a:rPr kumimoji="1" lang="ja-JP" altLang="en-US" dirty="0" smtClean="0"/>
              <a:t>：　　　　クライアント</a:t>
            </a:r>
            <a:r>
              <a:rPr kumimoji="1" lang="en-US" altLang="ja-JP" dirty="0" smtClean="0"/>
              <a:t>(</a:t>
            </a:r>
            <a:r>
              <a:rPr kumimoji="1" lang="ja-JP" altLang="en-US" dirty="0" smtClean="0"/>
              <a:t>ブラウザ</a:t>
            </a:r>
            <a:r>
              <a:rPr kumimoji="1" lang="en-US" altLang="ja-JP" dirty="0" smtClean="0"/>
              <a:t>)</a:t>
            </a:r>
            <a:r>
              <a:rPr kumimoji="1" lang="ja-JP" altLang="en-US" dirty="0" smtClean="0"/>
              <a:t>からの要求を受けたサーバが対応するプログラムを起動し、</a:t>
            </a:r>
            <a:endParaRPr kumimoji="1" lang="en-US" altLang="ja-JP" dirty="0" smtClean="0"/>
          </a:p>
          <a:p>
            <a:r>
              <a:rPr kumimoji="1" lang="ja-JP" altLang="en-US" dirty="0" smtClean="0"/>
              <a:t>　　　　　　　プログラムの実行結果をブラウザ側に返すための仕組み</a:t>
            </a:r>
            <a:endParaRPr kumimoji="1" lang="en-US" altLang="ja-JP" dirty="0" smtClean="0"/>
          </a:p>
          <a:p>
            <a:r>
              <a:rPr kumimoji="1" lang="ja-JP" altLang="en-US" dirty="0" smtClean="0"/>
              <a:t>　　　　　　　動的な情報提供を可能とするためにプログラムを介在させ、処理結果をクライアントに届ける</a:t>
            </a:r>
            <a:endParaRPr kumimoji="1" lang="en-US" altLang="ja-JP" dirty="0" smtClean="0"/>
          </a:p>
          <a:p>
            <a:r>
              <a:rPr kumimoji="1" lang="ja-JP" altLang="en-US" dirty="0" smtClean="0"/>
              <a:t>言語：　　　</a:t>
            </a:r>
            <a:r>
              <a:rPr kumimoji="1" lang="en-US" altLang="ja-JP" dirty="0" smtClean="0"/>
              <a:t>Perl</a:t>
            </a:r>
            <a:r>
              <a:rPr kumimoji="1" lang="ja-JP" altLang="en-US" dirty="0" smtClean="0"/>
              <a:t>や</a:t>
            </a:r>
            <a:r>
              <a:rPr kumimoji="1" lang="en-US" altLang="ja-JP" dirty="0" smtClean="0"/>
              <a:t>Java</a:t>
            </a:r>
            <a:r>
              <a:rPr kumimoji="1" lang="ja-JP" altLang="en-US" dirty="0" smtClean="0"/>
              <a:t>や</a:t>
            </a:r>
            <a:r>
              <a:rPr kumimoji="1" lang="en-US" altLang="ja-JP" dirty="0" smtClean="0"/>
              <a:t>C</a:t>
            </a:r>
            <a:r>
              <a:rPr kumimoji="1" lang="ja-JP" altLang="en-US" dirty="0" smtClean="0"/>
              <a:t>言語などで作成できる</a:t>
            </a: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670E534-B0DB-4728-8353-AC3F71E63DD4}" type="slidenum">
              <a:rPr kumimoji="1" lang="ja-JP" altLang="en-US" smtClean="0"/>
              <a:pPr/>
              <a:t>36</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CGI</a:t>
            </a:r>
            <a:r>
              <a:rPr kumimoji="1" lang="ja-JP" altLang="en-US" dirty="0" smtClean="0"/>
              <a:t>：　　　　クライアント</a:t>
            </a:r>
            <a:r>
              <a:rPr kumimoji="1" lang="en-US" altLang="ja-JP" dirty="0" smtClean="0"/>
              <a:t>(</a:t>
            </a:r>
            <a:r>
              <a:rPr kumimoji="1" lang="ja-JP" altLang="en-US" dirty="0" smtClean="0"/>
              <a:t>ブラウザ</a:t>
            </a:r>
            <a:r>
              <a:rPr kumimoji="1" lang="en-US" altLang="ja-JP" dirty="0" smtClean="0"/>
              <a:t>)</a:t>
            </a:r>
            <a:r>
              <a:rPr kumimoji="1" lang="ja-JP" altLang="en-US" dirty="0" smtClean="0"/>
              <a:t>からの要求を受けたサーバが対応するプログラムを起動し、</a:t>
            </a:r>
            <a:endParaRPr kumimoji="1" lang="en-US" altLang="ja-JP" dirty="0" smtClean="0"/>
          </a:p>
          <a:p>
            <a:r>
              <a:rPr kumimoji="1" lang="ja-JP" altLang="en-US" dirty="0" smtClean="0"/>
              <a:t>　　　　　　　プログラムの実行結果をブラウザ側に返すための仕組み</a:t>
            </a:r>
            <a:endParaRPr kumimoji="1" lang="en-US" altLang="ja-JP" dirty="0" smtClean="0"/>
          </a:p>
          <a:p>
            <a:r>
              <a:rPr kumimoji="1" lang="ja-JP" altLang="en-US" dirty="0" smtClean="0"/>
              <a:t>　　　　　　　動的な情報提供を可能とするためにプログラムを介在させ、処理結果をクライアントに届ける</a:t>
            </a:r>
            <a:endParaRPr kumimoji="1" lang="en-US" altLang="ja-JP" dirty="0" smtClean="0"/>
          </a:p>
          <a:p>
            <a:r>
              <a:rPr kumimoji="1" lang="ja-JP" altLang="en-US" dirty="0" smtClean="0"/>
              <a:t>言語：　　　</a:t>
            </a:r>
            <a:r>
              <a:rPr kumimoji="1" lang="en-US" altLang="ja-JP" dirty="0" smtClean="0"/>
              <a:t>Perl</a:t>
            </a:r>
            <a:r>
              <a:rPr kumimoji="1" lang="ja-JP" altLang="en-US" dirty="0" smtClean="0"/>
              <a:t>や</a:t>
            </a:r>
            <a:r>
              <a:rPr kumimoji="1" lang="en-US" altLang="ja-JP" dirty="0" smtClean="0"/>
              <a:t>Java</a:t>
            </a:r>
            <a:r>
              <a:rPr kumimoji="1" lang="ja-JP" altLang="en-US" dirty="0" smtClean="0"/>
              <a:t>や</a:t>
            </a:r>
            <a:r>
              <a:rPr kumimoji="1" lang="en-US" altLang="ja-JP" dirty="0" smtClean="0"/>
              <a:t>C</a:t>
            </a:r>
            <a:r>
              <a:rPr kumimoji="1" lang="ja-JP" altLang="en-US" dirty="0" smtClean="0"/>
              <a:t>言語などで作成できる</a:t>
            </a:r>
          </a:p>
          <a:p>
            <a:endParaRPr kumimoji="1" lang="ja-JP" altLang="en-US" dirty="0"/>
          </a:p>
        </p:txBody>
      </p:sp>
      <p:sp>
        <p:nvSpPr>
          <p:cNvPr id="4" name="スライド番号プレースホルダ 3"/>
          <p:cNvSpPr>
            <a:spLocks noGrp="1"/>
          </p:cNvSpPr>
          <p:nvPr>
            <p:ph type="sldNum" sz="quarter" idx="10"/>
          </p:nvPr>
        </p:nvSpPr>
        <p:spPr/>
        <p:txBody>
          <a:bodyPr/>
          <a:lstStyle/>
          <a:p>
            <a:fld id="{1670E534-B0DB-4728-8353-AC3F71E63DD4}" type="slidenum">
              <a:rPr kumimoji="1" lang="ja-JP" altLang="en-US" smtClean="0"/>
              <a:pPr/>
              <a:t>37</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2012</a:t>
            </a:r>
            <a:r>
              <a:rPr kumimoji="1" lang="ja-JP" altLang="en-US" dirty="0" smtClean="0"/>
              <a:t>年</a:t>
            </a:r>
            <a:r>
              <a:rPr kumimoji="1" lang="en-US" altLang="ja-JP" dirty="0" smtClean="0"/>
              <a:t>5</a:t>
            </a:r>
            <a:r>
              <a:rPr kumimoji="1" lang="ja-JP" altLang="en-US" dirty="0" smtClean="0"/>
              <a:t>月に </a:t>
            </a:r>
            <a:r>
              <a:rPr kumimoji="1" lang="en-US" altLang="ja-JP" dirty="0" smtClean="0"/>
              <a:t>Google</a:t>
            </a:r>
            <a:r>
              <a:rPr kumimoji="1" lang="en-US" altLang="ja-JP" baseline="0" dirty="0" smtClean="0"/>
              <a:t> Chrome </a:t>
            </a:r>
            <a:r>
              <a:rPr kumimoji="1" lang="ja-JP" altLang="en-US" baseline="0" dirty="0" smtClean="0"/>
              <a:t>が </a:t>
            </a:r>
            <a:r>
              <a:rPr kumimoji="1" lang="en-US" altLang="ja-JP" baseline="0" dirty="0" smtClean="0"/>
              <a:t>Firefox</a:t>
            </a:r>
            <a:r>
              <a:rPr kumimoji="1" lang="ja-JP" altLang="en-US" baseline="0" dirty="0" smtClean="0"/>
              <a:t> を抜く</a:t>
            </a:r>
            <a:endParaRPr kumimoji="1" lang="ja-JP" altLang="en-US" dirty="0"/>
          </a:p>
        </p:txBody>
      </p:sp>
      <p:sp>
        <p:nvSpPr>
          <p:cNvPr id="4" name="スライド番号プレースホルダー 3"/>
          <p:cNvSpPr>
            <a:spLocks noGrp="1"/>
          </p:cNvSpPr>
          <p:nvPr>
            <p:ph type="sldNum" sz="quarter" idx="10"/>
          </p:nvPr>
        </p:nvSpPr>
        <p:spPr/>
        <p:txBody>
          <a:bodyPr/>
          <a:lstStyle/>
          <a:p>
            <a:fld id="{8CF50CF0-295E-4B02-8106-390342B2EDEF}" type="slidenum">
              <a:rPr kumimoji="1" lang="ja-JP" altLang="en-US" smtClean="0"/>
              <a:t>13</a:t>
            </a:fld>
            <a:endParaRPr kumimoji="1" lang="ja-JP" altLang="en-US"/>
          </a:p>
        </p:txBody>
      </p:sp>
    </p:spTree>
    <p:extLst>
      <p:ext uri="{BB962C8B-B14F-4D97-AF65-F5344CB8AC3E}">
        <p14:creationId xmlns:p14="http://schemas.microsoft.com/office/powerpoint/2010/main" val="208928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よく使われる二つの解析ツール</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CF50CF0-295E-4B02-8106-390342B2EDEF}" type="slidenum">
              <a:rPr kumimoji="1" lang="ja-JP" altLang="en-US" smtClean="0"/>
              <a:t>14</a:t>
            </a:fld>
            <a:endParaRPr kumimoji="1" lang="ja-JP" altLang="en-US"/>
          </a:p>
        </p:txBody>
      </p:sp>
    </p:spTree>
    <p:extLst>
      <p:ext uri="{BB962C8B-B14F-4D97-AF65-F5344CB8AC3E}">
        <p14:creationId xmlns:p14="http://schemas.microsoft.com/office/powerpoint/2010/main" val="93961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原則として傾向だけを見る</a:t>
            </a:r>
            <a:endParaRPr kumimoji="1" lang="ja-JP" altLang="en-US" dirty="0"/>
          </a:p>
        </p:txBody>
      </p:sp>
      <p:sp>
        <p:nvSpPr>
          <p:cNvPr id="4" name="スライド番号プレースホルダー 3"/>
          <p:cNvSpPr>
            <a:spLocks noGrp="1"/>
          </p:cNvSpPr>
          <p:nvPr>
            <p:ph type="sldNum" sz="quarter" idx="10"/>
          </p:nvPr>
        </p:nvSpPr>
        <p:spPr/>
        <p:txBody>
          <a:bodyPr/>
          <a:lstStyle/>
          <a:p>
            <a:fld id="{8CF50CF0-295E-4B02-8106-390342B2EDEF}" type="slidenum">
              <a:rPr kumimoji="1" lang="ja-JP" altLang="en-US" smtClean="0"/>
              <a:t>15</a:t>
            </a:fld>
            <a:endParaRPr kumimoji="1" lang="ja-JP" altLang="en-US"/>
          </a:p>
        </p:txBody>
      </p:sp>
    </p:spTree>
    <p:extLst>
      <p:ext uri="{BB962C8B-B14F-4D97-AF65-F5344CB8AC3E}">
        <p14:creationId xmlns:p14="http://schemas.microsoft.com/office/powerpoint/2010/main" val="305820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ブラウザ戦争などの歴史から読み取れること</a:t>
            </a:r>
            <a:endParaRPr kumimoji="1" lang="ja-JP" altLang="en-US" dirty="0"/>
          </a:p>
        </p:txBody>
      </p:sp>
      <p:sp>
        <p:nvSpPr>
          <p:cNvPr id="4" name="スライド番号プレースホルダー 3"/>
          <p:cNvSpPr>
            <a:spLocks noGrp="1"/>
          </p:cNvSpPr>
          <p:nvPr>
            <p:ph type="sldNum" sz="quarter" idx="10"/>
          </p:nvPr>
        </p:nvSpPr>
        <p:spPr/>
        <p:txBody>
          <a:bodyPr/>
          <a:lstStyle/>
          <a:p>
            <a:fld id="{8CF50CF0-295E-4B02-8106-390342B2EDEF}" type="slidenum">
              <a:rPr kumimoji="1" lang="ja-JP" altLang="en-US" smtClean="0"/>
              <a:t>16</a:t>
            </a:fld>
            <a:endParaRPr kumimoji="1" lang="ja-JP" altLang="en-US"/>
          </a:p>
        </p:txBody>
      </p:sp>
    </p:spTree>
    <p:extLst>
      <p:ext uri="{BB962C8B-B14F-4D97-AF65-F5344CB8AC3E}">
        <p14:creationId xmlns:p14="http://schemas.microsoft.com/office/powerpoint/2010/main" val="420815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n-lt"/>
                <a:ea typeface="+mn-ea"/>
                <a:cs typeface="+mn-cs"/>
              </a:rPr>
              <a:t>与えられた入力値から、規則性のない固定長の値を生成する演算手法。得られた値は「ハッシュ値」と呼ばれる。ハッシュ関数には、同じ入力値からは必ず同じ値が得られる一方、少しでも異なる入力値からはまったく違う値が得られるという特徴がある。不可逆な一方向関数を含むため、ハッシュ値から入力値を割り出すことはできない。また、入力値がハッシュ値より長い場合、複数の異なる入力値から同じハッシュ値が得られる</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ハッシュ値の衝突</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が、ある入力値を元に、同じハッシュ値になる別の入力値を効率よく探索することはできない。データの伝送や複製を行なう際に、入力側と出力側でハッシュ値を求め一致すれば、途中で改ざんや欠落などが起こっていないことを確認することができる。また、暗号や認証、デジタル署名などの要素技術として様々な場面で利用されている。	</a:t>
            </a:r>
          </a:p>
          <a:p>
            <a:endParaRPr kumimoji="1" lang="ja-JP" altLang="en-US" dirty="0"/>
          </a:p>
        </p:txBody>
      </p:sp>
      <p:sp>
        <p:nvSpPr>
          <p:cNvPr id="4" name="スライド番号プレースホルダー 3"/>
          <p:cNvSpPr>
            <a:spLocks noGrp="1"/>
          </p:cNvSpPr>
          <p:nvPr>
            <p:ph type="sldNum" sz="quarter" idx="10"/>
          </p:nvPr>
        </p:nvSpPr>
        <p:spPr/>
        <p:txBody>
          <a:bodyPr/>
          <a:lstStyle/>
          <a:p>
            <a:fld id="{1670E534-B0DB-4728-8353-AC3F71E63DD4}" type="slidenum">
              <a:rPr kumimoji="1" lang="ja-JP" altLang="en-US" smtClean="0"/>
              <a:pPr/>
              <a:t>26</a:t>
            </a:fld>
            <a:endParaRPr kumimoji="1" lang="ja-JP" altLang="en-US"/>
          </a:p>
        </p:txBody>
      </p:sp>
    </p:spTree>
    <p:extLst>
      <p:ext uri="{BB962C8B-B14F-4D97-AF65-F5344CB8AC3E}">
        <p14:creationId xmlns:p14="http://schemas.microsoft.com/office/powerpoint/2010/main" val="177911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n-lt"/>
                <a:ea typeface="+mn-ea"/>
                <a:cs typeface="+mn-cs"/>
              </a:rPr>
              <a:t>他の当事者にデジタル 公開鍵証明書 を発行する実体である．サービスに課金する商用</a:t>
            </a:r>
            <a:r>
              <a:rPr kumimoji="1" lang="en-US" altLang="ja-JP" sz="1200" kern="1200" dirty="0" smtClean="0">
                <a:solidFill>
                  <a:schemeClr val="tx1"/>
                </a:solidFill>
                <a:latin typeface="+mn-lt"/>
                <a:ea typeface="+mn-ea"/>
                <a:cs typeface="+mn-cs"/>
              </a:rPr>
              <a:t>CA</a:t>
            </a:r>
            <a:r>
              <a:rPr kumimoji="1" lang="ja-JP" altLang="en-US" sz="1200" kern="1200" dirty="0" smtClean="0">
                <a:solidFill>
                  <a:schemeClr val="tx1"/>
                </a:solidFill>
                <a:latin typeface="+mn-lt"/>
                <a:ea typeface="+mn-ea"/>
                <a:cs typeface="+mn-cs"/>
              </a:rPr>
              <a:t>は多い。政府などでは</a:t>
            </a:r>
            <a:r>
              <a:rPr kumimoji="1" lang="en-US" altLang="ja-JP" sz="1200" kern="1200" dirty="0" smtClean="0">
                <a:solidFill>
                  <a:schemeClr val="tx1"/>
                </a:solidFill>
                <a:latin typeface="+mn-lt"/>
                <a:ea typeface="+mn-ea"/>
                <a:cs typeface="+mn-cs"/>
              </a:rPr>
              <a:t>CA</a:t>
            </a:r>
            <a:r>
              <a:rPr kumimoji="1" lang="ja-JP" altLang="en-US" sz="1200" kern="1200" dirty="0" smtClean="0">
                <a:solidFill>
                  <a:schemeClr val="tx1"/>
                </a:solidFill>
                <a:latin typeface="+mn-lt"/>
                <a:ea typeface="+mn-ea"/>
                <a:cs typeface="+mn-cs"/>
              </a:rPr>
              <a:t>を独自に立てていることがあり、またそれ以外に無料の</a:t>
            </a:r>
            <a:r>
              <a:rPr kumimoji="1" lang="en-US" altLang="ja-JP" sz="1200" kern="1200" dirty="0" smtClean="0">
                <a:solidFill>
                  <a:schemeClr val="tx1"/>
                </a:solidFill>
                <a:latin typeface="+mn-lt"/>
                <a:ea typeface="+mn-ea"/>
                <a:cs typeface="+mn-cs"/>
              </a:rPr>
              <a:t>CA</a:t>
            </a:r>
            <a:r>
              <a:rPr kumimoji="1" lang="ja-JP" altLang="en-US" sz="1200" kern="1200" dirty="0" smtClean="0">
                <a:solidFill>
                  <a:schemeClr val="tx1"/>
                </a:solidFill>
                <a:latin typeface="+mn-lt"/>
                <a:ea typeface="+mn-ea"/>
                <a:cs typeface="+mn-cs"/>
              </a:rPr>
              <a:t>もある。</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大きなプロバイダ</a:t>
            </a:r>
            <a:endParaRPr kumimoji="1" lang="ja-JP" altLang="en-US" sz="1200" kern="1200" dirty="0" smtClean="0">
              <a:solidFill>
                <a:schemeClr val="tx1"/>
              </a:solidFill>
              <a:latin typeface="+mn-lt"/>
              <a:ea typeface="+mn-ea"/>
              <a:cs typeface="+mn-cs"/>
              <a:hlinkClick r:id="rId3"/>
            </a:endParaRPr>
          </a:p>
          <a:p>
            <a:r>
              <a:rPr kumimoji="1" lang="en-US" altLang="ja-JP" sz="1200" kern="1200" dirty="0" smtClean="0">
                <a:solidFill>
                  <a:schemeClr val="tx1"/>
                </a:solidFill>
                <a:latin typeface="+mn-lt"/>
                <a:ea typeface="+mn-ea"/>
                <a:cs typeface="+mn-cs"/>
                <a:hlinkClick r:id="rId4"/>
              </a:rPr>
              <a:t>2007</a:t>
            </a:r>
            <a:r>
              <a:rPr kumimoji="1" lang="ja-JP" altLang="en-US" sz="1200" kern="1200" dirty="0" smtClean="0">
                <a:solidFill>
                  <a:schemeClr val="tx1"/>
                </a:solidFill>
                <a:latin typeface="+mn-lt"/>
                <a:ea typeface="+mn-ea"/>
                <a:cs typeface="+mn-cs"/>
                <a:hlinkClick r:id="rId4"/>
              </a:rPr>
              <a:t>年</a:t>
            </a:r>
            <a:r>
              <a:rPr kumimoji="1" lang="en-US" altLang="ja-JP" sz="1200" kern="1200" dirty="0" smtClean="0">
                <a:solidFill>
                  <a:schemeClr val="tx1"/>
                </a:solidFill>
                <a:latin typeface="+mn-lt"/>
                <a:ea typeface="+mn-ea"/>
                <a:cs typeface="+mn-cs"/>
                <a:hlinkClick r:id="rId4"/>
              </a:rPr>
              <a:t>9</a:t>
            </a:r>
            <a:r>
              <a:rPr kumimoji="1" lang="ja-JP" altLang="en-US" sz="1200" kern="1200" dirty="0" smtClean="0">
                <a:solidFill>
                  <a:schemeClr val="tx1"/>
                </a:solidFill>
                <a:latin typeface="+mn-lt"/>
                <a:ea typeface="+mn-ea"/>
                <a:cs typeface="+mn-cs"/>
                <a:hlinkClick r:id="rId4"/>
              </a:rPr>
              <a:t>月の</a:t>
            </a:r>
            <a:r>
              <a:rPr kumimoji="1" lang="en-US" altLang="ja-JP" sz="1200" kern="1200" dirty="0" smtClean="0">
                <a:solidFill>
                  <a:schemeClr val="tx1"/>
                </a:solidFill>
                <a:latin typeface="+mn-lt"/>
                <a:ea typeface="+mn-ea"/>
                <a:cs typeface="+mn-cs"/>
                <a:hlinkClick r:id="rId5"/>
              </a:rPr>
              <a:t>Security Space</a:t>
            </a:r>
            <a:r>
              <a:rPr kumimoji="1" lang="ja-JP" altLang="en-US" sz="1200" kern="1200" dirty="0" smtClean="0">
                <a:solidFill>
                  <a:schemeClr val="tx1"/>
                </a:solidFill>
                <a:latin typeface="+mn-lt"/>
                <a:ea typeface="+mn-ea"/>
                <a:cs typeface="+mn-cs"/>
                <a:hlinkClick r:id="rId5"/>
              </a:rPr>
              <a:t>調べでは、</a:t>
            </a:r>
            <a:r>
              <a:rPr kumimoji="1" lang="en-US" altLang="ja-JP" sz="1200" kern="1200" dirty="0" smtClean="0">
                <a:solidFill>
                  <a:schemeClr val="tx1"/>
                </a:solidFill>
                <a:latin typeface="+mn-lt"/>
                <a:ea typeface="+mn-ea"/>
                <a:cs typeface="+mn-cs"/>
                <a:hlinkClick r:id="rId6"/>
              </a:rPr>
              <a:t>VeriSign</a:t>
            </a:r>
            <a:r>
              <a:rPr kumimoji="1" lang="ja-JP" altLang="en-US" sz="1200" kern="1200" dirty="0" smtClean="0">
                <a:solidFill>
                  <a:schemeClr val="tx1"/>
                </a:solidFill>
                <a:latin typeface="+mn-lt"/>
                <a:ea typeface="+mn-ea"/>
                <a:cs typeface="+mn-cs"/>
                <a:hlinkClick r:id="rId6"/>
              </a:rPr>
              <a:t>とそこが取得した</a:t>
            </a:r>
            <a:r>
              <a:rPr kumimoji="1" lang="en-US" altLang="ja-JP" sz="1200" kern="1200" dirty="0" smtClean="0">
                <a:solidFill>
                  <a:schemeClr val="tx1"/>
                </a:solidFill>
                <a:latin typeface="+mn-lt"/>
                <a:ea typeface="+mn-ea"/>
                <a:cs typeface="+mn-cs"/>
                <a:hlinkClick r:id="rId7"/>
              </a:rPr>
              <a:t>Thawte</a:t>
            </a:r>
            <a:r>
              <a:rPr kumimoji="1" lang="ja-JP" altLang="en-US" sz="1200" kern="1200" dirty="0" smtClean="0">
                <a:solidFill>
                  <a:schemeClr val="tx1"/>
                </a:solidFill>
                <a:latin typeface="+mn-lt"/>
                <a:ea typeface="+mn-ea"/>
                <a:cs typeface="+mn-cs"/>
                <a:hlinkClick r:id="rId7"/>
              </a:rPr>
              <a:t>および</a:t>
            </a:r>
            <a:r>
              <a:rPr kumimoji="1" lang="en-US" altLang="ja-JP" sz="1200" kern="1200" dirty="0" smtClean="0">
                <a:solidFill>
                  <a:schemeClr val="tx1"/>
                </a:solidFill>
                <a:latin typeface="+mn-lt"/>
                <a:ea typeface="+mn-ea"/>
                <a:cs typeface="+mn-cs"/>
                <a:hlinkClick r:id="rId8"/>
              </a:rPr>
              <a:t>Geotrust</a:t>
            </a:r>
            <a:r>
              <a:rPr kumimoji="1" lang="ja-JP" altLang="en-US" sz="1200" kern="1200" dirty="0" smtClean="0">
                <a:solidFill>
                  <a:schemeClr val="tx1"/>
                </a:solidFill>
                <a:latin typeface="+mn-lt"/>
                <a:ea typeface="+mn-ea"/>
                <a:cs typeface="+mn-cs"/>
                <a:hlinkClick r:id="rId8"/>
              </a:rPr>
              <a:t>らが、</a:t>
            </a:r>
            <a:r>
              <a:rPr kumimoji="1" lang="en-US" altLang="ja-JP" sz="1200" kern="1200" dirty="0" smtClean="0">
                <a:solidFill>
                  <a:schemeClr val="tx1"/>
                </a:solidFill>
                <a:latin typeface="+mn-lt"/>
                <a:ea typeface="+mn-ea"/>
                <a:cs typeface="+mn-cs"/>
                <a:hlinkClick r:id="rId8"/>
              </a:rPr>
              <a:t>CA</a:t>
            </a:r>
            <a:r>
              <a:rPr kumimoji="1" lang="ja-JP" altLang="en-US" sz="1200" kern="1200" dirty="0" smtClean="0">
                <a:solidFill>
                  <a:schemeClr val="tx1"/>
                </a:solidFill>
                <a:latin typeface="+mn-lt"/>
                <a:ea typeface="+mn-ea"/>
                <a:cs typeface="+mn-cs"/>
                <a:hlinkClick r:id="rId8"/>
              </a:rPr>
              <a:t>市場のシェアの</a:t>
            </a:r>
            <a:r>
              <a:rPr kumimoji="1" lang="en-US" altLang="ja-JP" sz="1200" kern="1200" dirty="0" smtClean="0">
                <a:solidFill>
                  <a:schemeClr val="tx1"/>
                </a:solidFill>
                <a:latin typeface="+mn-lt"/>
                <a:ea typeface="+mn-ea"/>
                <a:cs typeface="+mn-cs"/>
                <a:hlinkClick r:id="rId8"/>
              </a:rPr>
              <a:t>57.6%</a:t>
            </a:r>
            <a:r>
              <a:rPr kumimoji="1" lang="ja-JP" altLang="en-US" sz="1200" kern="1200" dirty="0" smtClean="0">
                <a:solidFill>
                  <a:schemeClr val="tx1"/>
                </a:solidFill>
                <a:latin typeface="+mn-lt"/>
                <a:ea typeface="+mn-ea"/>
                <a:cs typeface="+mn-cs"/>
                <a:hlinkClick r:id="rId8"/>
              </a:rPr>
              <a:t>を占め（</a:t>
            </a:r>
            <a:r>
              <a:rPr kumimoji="1" lang="en-US" altLang="ja-JP" sz="1200" kern="1200" dirty="0" smtClean="0">
                <a:solidFill>
                  <a:schemeClr val="tx1"/>
                </a:solidFill>
                <a:latin typeface="+mn-lt"/>
                <a:ea typeface="+mn-ea"/>
                <a:cs typeface="+mn-cs"/>
                <a:hlinkClick r:id="rId8"/>
              </a:rPr>
              <a:t>2010</a:t>
            </a:r>
            <a:r>
              <a:rPr kumimoji="1" lang="ja-JP" altLang="en-US" sz="1200" kern="1200" dirty="0" smtClean="0">
                <a:solidFill>
                  <a:schemeClr val="tx1"/>
                </a:solidFill>
                <a:latin typeface="+mn-lt"/>
                <a:ea typeface="+mn-ea"/>
                <a:cs typeface="+mn-cs"/>
                <a:hlinkClick r:id="rId8"/>
              </a:rPr>
              <a:t>年に大手セキュリティベンダの</a:t>
            </a:r>
            <a:r>
              <a:rPr kumimoji="1" lang="ja-JP" altLang="en-US" sz="1200" kern="1200" dirty="0" smtClean="0">
                <a:solidFill>
                  <a:schemeClr val="tx1"/>
                </a:solidFill>
                <a:latin typeface="+mn-lt"/>
                <a:ea typeface="+mn-ea"/>
                <a:cs typeface="+mn-cs"/>
                <a:hlinkClick r:id="rId9"/>
              </a:rPr>
              <a:t>シマンテックが当該事業分野の取得を発表）、以下</a:t>
            </a:r>
            <a:r>
              <a:rPr kumimoji="1" lang="en-US" altLang="ja-JP" sz="1200" kern="1200" dirty="0" smtClean="0">
                <a:solidFill>
                  <a:schemeClr val="tx1"/>
                </a:solidFill>
                <a:latin typeface="+mn-lt"/>
                <a:ea typeface="+mn-ea"/>
                <a:cs typeface="+mn-cs"/>
                <a:hlinkClick r:id="rId10"/>
              </a:rPr>
              <a:t>Comodo</a:t>
            </a:r>
            <a:r>
              <a:rPr kumimoji="1" lang="ja-JP" altLang="en-US" sz="1200" kern="1200" dirty="0" smtClean="0">
                <a:solidFill>
                  <a:schemeClr val="tx1"/>
                </a:solidFill>
                <a:latin typeface="+mn-lt"/>
                <a:ea typeface="+mn-ea"/>
                <a:cs typeface="+mn-cs"/>
                <a:hlinkClick r:id="rId10"/>
              </a:rPr>
              <a:t> </a:t>
            </a:r>
            <a:r>
              <a:rPr kumimoji="1" lang="en-US" altLang="ja-JP" sz="1200" kern="1200" dirty="0" smtClean="0">
                <a:solidFill>
                  <a:schemeClr val="tx1"/>
                </a:solidFill>
                <a:latin typeface="+mn-lt"/>
                <a:ea typeface="+mn-ea"/>
                <a:cs typeface="+mn-cs"/>
                <a:hlinkClick r:id="rId10"/>
              </a:rPr>
              <a:t>(8.3%)</a:t>
            </a:r>
            <a:r>
              <a:rPr kumimoji="1" lang="ja-JP" altLang="en-US" sz="1200" kern="1200" dirty="0" smtClean="0">
                <a:solidFill>
                  <a:schemeClr val="tx1"/>
                </a:solidFill>
                <a:latin typeface="+mn-lt"/>
                <a:ea typeface="+mn-ea"/>
                <a:cs typeface="+mn-cs"/>
                <a:hlinkClick r:id="rId10"/>
              </a:rPr>
              <a:t>、</a:t>
            </a:r>
            <a:r>
              <a:rPr kumimoji="1" lang="en-US" altLang="ja-JP" sz="1200" kern="1200" dirty="0" smtClean="0">
                <a:solidFill>
                  <a:schemeClr val="tx1"/>
                </a:solidFill>
                <a:latin typeface="+mn-lt"/>
                <a:ea typeface="+mn-ea"/>
                <a:cs typeface="+mn-cs"/>
                <a:hlinkClick r:id="rId11"/>
              </a:rPr>
              <a:t>Go Daddy</a:t>
            </a:r>
            <a:r>
              <a:rPr kumimoji="1" lang="ja-JP" altLang="en-US" sz="1200" kern="1200" dirty="0" smtClean="0">
                <a:solidFill>
                  <a:schemeClr val="tx1"/>
                </a:solidFill>
                <a:latin typeface="+mn-lt"/>
                <a:ea typeface="+mn-ea"/>
                <a:cs typeface="+mn-cs"/>
                <a:hlinkClick r:id="rId11"/>
              </a:rPr>
              <a:t> </a:t>
            </a:r>
            <a:r>
              <a:rPr kumimoji="1" lang="en-US" altLang="ja-JP" sz="1200" kern="1200" dirty="0" smtClean="0">
                <a:solidFill>
                  <a:schemeClr val="tx1"/>
                </a:solidFill>
                <a:latin typeface="+mn-lt"/>
                <a:ea typeface="+mn-ea"/>
                <a:cs typeface="+mn-cs"/>
                <a:hlinkClick r:id="rId11"/>
              </a:rPr>
              <a:t>(6.4%)</a:t>
            </a:r>
            <a:r>
              <a:rPr kumimoji="1" lang="ja-JP" altLang="en-US" sz="1200" kern="1200" dirty="0" smtClean="0">
                <a:solidFill>
                  <a:schemeClr val="tx1"/>
                </a:solidFill>
                <a:latin typeface="+mn-lt"/>
                <a:ea typeface="+mn-ea"/>
                <a:cs typeface="+mn-cs"/>
                <a:hlinkClick r:id="rId11"/>
              </a:rPr>
              <a:t>と続く</a:t>
            </a:r>
          </a:p>
          <a:p>
            <a:r>
              <a:rPr kumimoji="1" lang="ja-JP" altLang="en-US" sz="1200" kern="1200" dirty="0" smtClean="0">
                <a:solidFill>
                  <a:schemeClr val="tx1"/>
                </a:solidFill>
                <a:latin typeface="+mn-lt"/>
                <a:ea typeface="+mn-ea"/>
                <a:cs typeface="+mn-cs"/>
              </a:rPr>
              <a:t>無料のプロバイダ</a:t>
            </a:r>
            <a:endParaRPr kumimoji="1" lang="ja-JP" altLang="en-US" sz="1200" kern="1200" dirty="0" smtClean="0">
              <a:solidFill>
                <a:schemeClr val="tx1"/>
              </a:solidFill>
              <a:latin typeface="+mn-lt"/>
              <a:ea typeface="+mn-ea"/>
              <a:cs typeface="+mn-cs"/>
              <a:hlinkClick r:id="rId12"/>
            </a:endParaRPr>
          </a:p>
          <a:p>
            <a:r>
              <a:rPr kumimoji="1" lang="ja-JP" altLang="en-US" sz="1200" kern="1200" dirty="0" smtClean="0">
                <a:solidFill>
                  <a:schemeClr val="tx1"/>
                </a:solidFill>
                <a:latin typeface="+mn-lt"/>
                <a:ea typeface="+mn-ea"/>
                <a:cs typeface="+mn-cs"/>
              </a:rPr>
              <a:t>今のところ次の</a:t>
            </a:r>
            <a:r>
              <a:rPr kumimoji="1" lang="en-US" altLang="ja-JP" sz="1200" kern="1200" dirty="0" smtClean="0">
                <a:solidFill>
                  <a:schemeClr val="tx1"/>
                </a:solidFill>
                <a:latin typeface="+mn-lt"/>
                <a:ea typeface="+mn-ea"/>
                <a:cs typeface="+mn-cs"/>
              </a:rPr>
              <a:t>2</a:t>
            </a:r>
            <a:r>
              <a:rPr kumimoji="1" lang="ja-JP" altLang="en-US" sz="1200" kern="1200" dirty="0" smtClean="0">
                <a:solidFill>
                  <a:schemeClr val="tx1"/>
                </a:solidFill>
                <a:latin typeface="+mn-lt"/>
                <a:ea typeface="+mn-ea"/>
                <a:cs typeface="+mn-cs"/>
              </a:rPr>
              <a:t>つの認証局が、一般公開用のデジタル証明書を無料で提供している。</a:t>
            </a:r>
          </a:p>
          <a:p>
            <a:r>
              <a:rPr kumimoji="1" lang="en-US" altLang="ja-JP" sz="1200" kern="1200" dirty="0" smtClean="0">
                <a:solidFill>
                  <a:schemeClr val="tx1"/>
                </a:solidFill>
                <a:latin typeface="+mn-lt"/>
                <a:ea typeface="+mn-ea"/>
                <a:cs typeface="+mn-cs"/>
                <a:hlinkClick r:id="rId13"/>
              </a:rPr>
              <a:t>CAcert.or</a:t>
            </a:r>
            <a:r>
              <a:rPr kumimoji="1" lang="ja-JP" altLang="en-US" sz="1200" kern="1200" dirty="0" smtClean="0">
                <a:solidFill>
                  <a:schemeClr val="tx1"/>
                </a:solidFill>
                <a:latin typeface="+mn-lt"/>
                <a:ea typeface="+mn-ea"/>
                <a:cs typeface="+mn-cs"/>
                <a:hlinkClick r:id="rId13"/>
              </a:rPr>
              <a:t>ｇ</a:t>
            </a:r>
            <a:endParaRPr kumimoji="1" lang="en-US" altLang="ja-JP" sz="1200" kern="1200" dirty="0" smtClean="0">
              <a:solidFill>
                <a:schemeClr val="tx1"/>
              </a:solidFill>
              <a:latin typeface="+mn-lt"/>
              <a:ea typeface="+mn-ea"/>
              <a:cs typeface="+mn-cs"/>
              <a:hlinkClick r:id="rId13"/>
            </a:endParaRPr>
          </a:p>
          <a:p>
            <a:r>
              <a:rPr kumimoji="1" lang="en-US" altLang="ja-JP" sz="1200" kern="1200" dirty="0" smtClean="0">
                <a:solidFill>
                  <a:schemeClr val="tx1"/>
                </a:solidFill>
                <a:latin typeface="+mn-lt"/>
                <a:ea typeface="+mn-ea"/>
                <a:cs typeface="+mn-cs"/>
              </a:rPr>
              <a:t>StartCom Certification Authority</a:t>
            </a:r>
          </a:p>
          <a:p>
            <a:r>
              <a:rPr kumimoji="1" lang="en-US" altLang="ja-JP" sz="1200" kern="1200" dirty="0" smtClean="0">
                <a:solidFill>
                  <a:schemeClr val="tx1"/>
                </a:solidFill>
                <a:latin typeface="+mn-lt"/>
                <a:ea typeface="+mn-ea"/>
                <a:cs typeface="+mn-cs"/>
              </a:rPr>
              <a:t>----- 会議メモ (14/10/30 18:02) -----</a:t>
            </a:r>
          </a:p>
          <a:p>
            <a:r>
              <a:rPr kumimoji="1" lang="en-US" altLang="ja-JP" sz="1200" kern="1200" dirty="0" smtClean="0">
                <a:solidFill>
                  <a:schemeClr val="tx1"/>
                </a:solidFill>
                <a:latin typeface="+mn-lt"/>
                <a:ea typeface="+mn-ea"/>
                <a:cs typeface="+mn-cs"/>
              </a:rPr>
              <a:t>第三者機関の信頼性？</a:t>
            </a:r>
            <a:endParaRPr kumimoji="1" lang="ja-JP" altLang="en-US" dirty="0"/>
          </a:p>
        </p:txBody>
      </p:sp>
      <p:sp>
        <p:nvSpPr>
          <p:cNvPr id="4" name="スライド番号プレースホルダー 3"/>
          <p:cNvSpPr>
            <a:spLocks noGrp="1"/>
          </p:cNvSpPr>
          <p:nvPr>
            <p:ph type="sldNum" sz="quarter" idx="10"/>
          </p:nvPr>
        </p:nvSpPr>
        <p:spPr/>
        <p:txBody>
          <a:bodyPr/>
          <a:lstStyle/>
          <a:p>
            <a:fld id="{1670E534-B0DB-4728-8353-AC3F71E63DD4}" type="slidenum">
              <a:rPr kumimoji="1" lang="ja-JP" altLang="en-US" smtClean="0"/>
              <a:pPr/>
              <a:t>27</a:t>
            </a:fld>
            <a:endParaRPr kumimoji="1" lang="ja-JP" altLang="en-US"/>
          </a:p>
        </p:txBody>
      </p:sp>
    </p:spTree>
    <p:extLst>
      <p:ext uri="{BB962C8B-B14F-4D97-AF65-F5344CB8AC3E}">
        <p14:creationId xmlns:p14="http://schemas.microsoft.com/office/powerpoint/2010/main" val="676777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(14/10/30 18:02) -----</a:t>
            </a:r>
          </a:p>
          <a:p>
            <a:r>
              <a:rPr kumimoji="1" lang="ja-JP" altLang="en-US"/>
              <a:t>認証局を介する</a:t>
            </a:r>
          </a:p>
        </p:txBody>
      </p:sp>
      <p:sp>
        <p:nvSpPr>
          <p:cNvPr id="4" name="スライド番号プレースホルダー 3"/>
          <p:cNvSpPr>
            <a:spLocks noGrp="1"/>
          </p:cNvSpPr>
          <p:nvPr>
            <p:ph type="sldNum" sz="quarter" idx="10"/>
          </p:nvPr>
        </p:nvSpPr>
        <p:spPr/>
        <p:txBody>
          <a:bodyPr/>
          <a:lstStyle/>
          <a:p>
            <a:fld id="{1670E534-B0DB-4728-8353-AC3F71E63DD4}" type="slidenum">
              <a:rPr kumimoji="1" lang="ja-JP" altLang="en-US" smtClean="0"/>
              <a:pPr/>
              <a:t>29</a:t>
            </a:fld>
            <a:endParaRPr kumimoji="1" lang="ja-JP" altLang="en-US"/>
          </a:p>
        </p:txBody>
      </p:sp>
    </p:spTree>
    <p:extLst>
      <p:ext uri="{BB962C8B-B14F-4D97-AF65-F5344CB8AC3E}">
        <p14:creationId xmlns:p14="http://schemas.microsoft.com/office/powerpoint/2010/main" val="2851500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(14/10/30 18:02) -----</a:t>
            </a:r>
          </a:p>
          <a:p>
            <a:r>
              <a:rPr kumimoji="1" lang="ja-JP" altLang="en-US"/>
              <a:t>URI, URN の存在も</a:t>
            </a:r>
          </a:p>
        </p:txBody>
      </p:sp>
      <p:sp>
        <p:nvSpPr>
          <p:cNvPr id="4" name="スライド番号プレースホルダー 3"/>
          <p:cNvSpPr>
            <a:spLocks noGrp="1"/>
          </p:cNvSpPr>
          <p:nvPr>
            <p:ph type="sldNum" sz="quarter" idx="10"/>
          </p:nvPr>
        </p:nvSpPr>
        <p:spPr/>
        <p:txBody>
          <a:bodyPr/>
          <a:lstStyle/>
          <a:p>
            <a:fld id="{1670E534-B0DB-4728-8353-AC3F71E63DD4}" type="slidenum">
              <a:rPr kumimoji="1" lang="ja-JP" altLang="en-US" smtClean="0"/>
              <a:pPr/>
              <a:t>30</a:t>
            </a:fld>
            <a:endParaRPr kumimoji="1" lang="ja-JP" altLang="en-US"/>
          </a:p>
        </p:txBody>
      </p:sp>
    </p:spTree>
    <p:extLst>
      <p:ext uri="{BB962C8B-B14F-4D97-AF65-F5344CB8AC3E}">
        <p14:creationId xmlns:p14="http://schemas.microsoft.com/office/powerpoint/2010/main" val="3573438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4"/>
          <p:cNvSpPr>
            <a:spLocks noChangeArrowheads="1"/>
          </p:cNvSpPr>
          <p:nvPr/>
        </p:nvSpPr>
        <p:spPr bwMode="auto">
          <a:xfrm>
            <a:off x="695325" y="3505200"/>
            <a:ext cx="7773988" cy="76200"/>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a:p>
        </p:txBody>
      </p:sp>
      <p:sp>
        <p:nvSpPr>
          <p:cNvPr id="3077" name="Rectangle 5"/>
          <p:cNvSpPr>
            <a:spLocks noGrp="1" noChangeArrowheads="1"/>
          </p:cNvSpPr>
          <p:nvPr>
            <p:ph type="ctrTitle"/>
          </p:nvPr>
        </p:nvSpPr>
        <p:spPr>
          <a:xfrm>
            <a:off x="685800" y="1371600"/>
            <a:ext cx="7772400" cy="2057400"/>
          </a:xfrm>
        </p:spPr>
        <p:txBody>
          <a:bodyPr/>
          <a:lstStyle>
            <a:lvl1pPr algn="r">
              <a:defRPr>
                <a:solidFill>
                  <a:schemeClr val="tx1"/>
                </a:solidFill>
              </a:defRPr>
            </a:lvl1pPr>
          </a:lstStyle>
          <a:p>
            <a:pPr lvl="0"/>
            <a:r>
              <a:rPr lang="ja-JP" altLang="en-US" noProof="0" smtClean="0"/>
              <a:t>マスター タイトルの書式設定</a:t>
            </a:r>
          </a:p>
        </p:txBody>
      </p:sp>
      <p:sp>
        <p:nvSpPr>
          <p:cNvPr id="3078" name="Rectangle 6"/>
          <p:cNvSpPr>
            <a:spLocks noGrp="1" noChangeArrowheads="1"/>
          </p:cNvSpPr>
          <p:nvPr>
            <p:ph type="subTitle" idx="1"/>
          </p:nvPr>
        </p:nvSpPr>
        <p:spPr>
          <a:xfrm>
            <a:off x="1981200" y="3657600"/>
            <a:ext cx="6400800" cy="1981200"/>
          </a:xfrm>
        </p:spPr>
        <p:txBody>
          <a:bodyPr/>
          <a:lstStyle>
            <a:lvl1pPr marL="0" indent="0" algn="r">
              <a:buFontTx/>
              <a:buNone/>
              <a:defRPr/>
            </a:lvl1pPr>
          </a:lstStyle>
          <a:p>
            <a:pPr lvl="0"/>
            <a:r>
              <a:rPr lang="ja-JP" altLang="en-US" noProof="0" smtClean="0"/>
              <a:t>マスター サブタイトルの書式設定</a:t>
            </a:r>
          </a:p>
        </p:txBody>
      </p:sp>
      <p:pic>
        <p:nvPicPr>
          <p:cNvPr id="1027" name="Picture 3" descr="C:\Users\yot\Documents\My-files\yot\いろいろ\ppt_templates\itpass-logo-like\itpass-logo-2014-03-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 y="-17552"/>
            <a:ext cx="1343405" cy="61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97526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fld id="{EAF7E9C9-6AF4-49D0-BB65-C2AB696B1A2F}" type="datetimeFigureOut">
              <a:rPr kumimoji="1" lang="ja-JP" altLang="en-US" smtClean="0"/>
              <a:pPr/>
              <a:t>14/10/31</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F6036AEA-D88A-47ED-AF7C-DF349F498A32}" type="slidenum">
              <a:rPr kumimoji="1" lang="ja-JP" altLang="en-US" smtClean="0"/>
              <a:pPr/>
              <a:t>‹#›</a:t>
            </a:fld>
            <a:endParaRPr kumimoji="1" lang="ja-JP" altLang="en-US"/>
          </a:p>
        </p:txBody>
      </p:sp>
    </p:spTree>
    <p:extLst>
      <p:ext uri="{BB962C8B-B14F-4D97-AF65-F5344CB8AC3E}">
        <p14:creationId xmlns:p14="http://schemas.microsoft.com/office/powerpoint/2010/main" val="178721414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fld id="{EAF7E9C9-6AF4-49D0-BB65-C2AB696B1A2F}" type="datetimeFigureOut">
              <a:rPr kumimoji="1" lang="ja-JP" altLang="en-US" smtClean="0"/>
              <a:pPr/>
              <a:t>14/10/31</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F6036AEA-D88A-47ED-AF7C-DF349F498A32}" type="slidenum">
              <a:rPr kumimoji="1" lang="ja-JP" altLang="en-US" smtClean="0"/>
              <a:pPr/>
              <a:t>‹#›</a:t>
            </a:fld>
            <a:endParaRPr kumimoji="1" lang="ja-JP" altLang="en-US"/>
          </a:p>
        </p:txBody>
      </p:sp>
    </p:spTree>
    <p:extLst>
      <p:ext uri="{BB962C8B-B14F-4D97-AF65-F5344CB8AC3E}">
        <p14:creationId xmlns:p14="http://schemas.microsoft.com/office/powerpoint/2010/main" val="16362990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98425"/>
            <a:ext cx="1943100" cy="59975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98425"/>
            <a:ext cx="5676900" cy="59975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fld id="{EAF7E9C9-6AF4-49D0-BB65-C2AB696B1A2F}" type="datetimeFigureOut">
              <a:rPr kumimoji="1" lang="ja-JP" altLang="en-US" smtClean="0"/>
              <a:pPr/>
              <a:t>14/10/31</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F6036AEA-D88A-47ED-AF7C-DF349F498A32}" type="slidenum">
              <a:rPr kumimoji="1" lang="ja-JP" altLang="en-US" smtClean="0"/>
              <a:pPr/>
              <a:t>‹#›</a:t>
            </a:fld>
            <a:endParaRPr kumimoji="1" lang="ja-JP" altLang="en-US"/>
          </a:p>
        </p:txBody>
      </p:sp>
    </p:spTree>
    <p:extLst>
      <p:ext uri="{BB962C8B-B14F-4D97-AF65-F5344CB8AC3E}">
        <p14:creationId xmlns:p14="http://schemas.microsoft.com/office/powerpoint/2010/main" val="418389861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fld id="{EAF7E9C9-6AF4-49D0-BB65-C2AB696B1A2F}" type="datetimeFigureOut">
              <a:rPr kumimoji="1" lang="ja-JP" altLang="en-US" smtClean="0"/>
              <a:pPr/>
              <a:t>14/10/31</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F6036AEA-D88A-47ED-AF7C-DF349F498A32}" type="slidenum">
              <a:rPr kumimoji="1" lang="ja-JP" altLang="en-US" smtClean="0"/>
              <a:pPr/>
              <a:t>‹#›</a:t>
            </a:fld>
            <a:endParaRPr kumimoji="1" lang="ja-JP" altLang="en-US"/>
          </a:p>
        </p:txBody>
      </p:sp>
    </p:spTree>
    <p:extLst>
      <p:ext uri="{BB962C8B-B14F-4D97-AF65-F5344CB8AC3E}">
        <p14:creationId xmlns:p14="http://schemas.microsoft.com/office/powerpoint/2010/main" val="292351406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097850"/>
            <a:ext cx="3810000" cy="50674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097850"/>
            <a:ext cx="3810000" cy="50674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fld id="{EAF7E9C9-6AF4-49D0-BB65-C2AB696B1A2F}" type="datetimeFigureOut">
              <a:rPr kumimoji="1" lang="ja-JP" altLang="en-US" smtClean="0"/>
              <a:pPr/>
              <a:t>14/10/31</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F6036AEA-D88A-47ED-AF7C-DF349F498A32}" type="slidenum">
              <a:rPr kumimoji="1" lang="ja-JP" altLang="en-US" smtClean="0"/>
              <a:pPr/>
              <a:t>‹#›</a:t>
            </a:fld>
            <a:endParaRPr kumimoji="1" lang="ja-JP" altLang="en-US"/>
          </a:p>
        </p:txBody>
      </p:sp>
    </p:spTree>
    <p:extLst>
      <p:ext uri="{BB962C8B-B14F-4D97-AF65-F5344CB8AC3E}">
        <p14:creationId xmlns:p14="http://schemas.microsoft.com/office/powerpoint/2010/main" val="262121890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8" name="コンテンツ プレースホルダー 2"/>
          <p:cNvSpPr>
            <a:spLocks noGrp="1"/>
          </p:cNvSpPr>
          <p:nvPr>
            <p:ph idx="1"/>
          </p:nvPr>
        </p:nvSpPr>
        <p:spPr>
          <a:xfrm>
            <a:off x="685800" y="1124549"/>
            <a:ext cx="7772400" cy="24350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9" name="コンテンツ プレースホルダー 2"/>
          <p:cNvSpPr>
            <a:spLocks noGrp="1"/>
          </p:cNvSpPr>
          <p:nvPr>
            <p:ph idx="17"/>
          </p:nvPr>
        </p:nvSpPr>
        <p:spPr>
          <a:xfrm>
            <a:off x="697015" y="3716837"/>
            <a:ext cx="7772400" cy="24350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Rectangle 4"/>
          <p:cNvSpPr>
            <a:spLocks noGrp="1" noChangeArrowheads="1"/>
          </p:cNvSpPr>
          <p:nvPr>
            <p:ph type="dt" sz="half" idx="18"/>
          </p:nvPr>
        </p:nvSpPr>
        <p:spPr>
          <a:ln/>
        </p:spPr>
        <p:txBody>
          <a:bodyPr/>
          <a:lstStyle>
            <a:lvl1pPr>
              <a:defRPr/>
            </a:lvl1pPr>
          </a:lstStyle>
          <a:p>
            <a:fld id="{EAF7E9C9-6AF4-49D0-BB65-C2AB696B1A2F}" type="datetimeFigureOut">
              <a:rPr kumimoji="1" lang="ja-JP" altLang="en-US" smtClean="0"/>
              <a:pPr/>
              <a:t>14/10/31</a:t>
            </a:fld>
            <a:endParaRPr kumimoji="1" lang="ja-JP" altLang="en-US"/>
          </a:p>
        </p:txBody>
      </p:sp>
      <p:sp>
        <p:nvSpPr>
          <p:cNvPr id="6" name="Rectangle 5"/>
          <p:cNvSpPr>
            <a:spLocks noGrp="1" noChangeArrowheads="1"/>
          </p:cNvSpPr>
          <p:nvPr>
            <p:ph type="ftr" sz="quarter" idx="19"/>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20"/>
          </p:nvPr>
        </p:nvSpPr>
        <p:spPr>
          <a:ln/>
        </p:spPr>
        <p:txBody>
          <a:bodyPr/>
          <a:lstStyle>
            <a:lvl1pPr>
              <a:defRPr/>
            </a:lvl1pPr>
          </a:lstStyle>
          <a:p>
            <a:fld id="{F6036AEA-D88A-47ED-AF7C-DF349F498A32}" type="slidenum">
              <a:rPr kumimoji="1" lang="ja-JP" altLang="en-US" smtClean="0"/>
              <a:pPr/>
              <a:t>‹#›</a:t>
            </a:fld>
            <a:endParaRPr kumimoji="1" lang="ja-JP" altLang="en-US"/>
          </a:p>
        </p:txBody>
      </p:sp>
    </p:spTree>
    <p:extLst>
      <p:ext uri="{BB962C8B-B14F-4D97-AF65-F5344CB8AC3E}">
        <p14:creationId xmlns:p14="http://schemas.microsoft.com/office/powerpoint/2010/main" val="142365069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fld id="{EAF7E9C9-6AF4-49D0-BB65-C2AB696B1A2F}" type="datetimeFigureOut">
              <a:rPr kumimoji="1" lang="ja-JP" altLang="en-US" smtClean="0"/>
              <a:pPr/>
              <a:t>14/10/31</a:t>
            </a:fld>
            <a:endParaRPr kumimoji="1" lang="ja-JP" altLang="en-US"/>
          </a:p>
        </p:txBody>
      </p:sp>
      <p:sp>
        <p:nvSpPr>
          <p:cNvPr id="4" name="Rectangle 5"/>
          <p:cNvSpPr>
            <a:spLocks noGrp="1" noChangeArrowheads="1"/>
          </p:cNvSpPr>
          <p:nvPr>
            <p:ph type="ftr" sz="quarter" idx="11"/>
          </p:nvPr>
        </p:nvSpPr>
        <p:spPr>
          <a:ln/>
        </p:spPr>
        <p:txBody>
          <a:bodyPr/>
          <a:lstStyle>
            <a:lvl1pPr>
              <a:defRPr/>
            </a:lvl1pPr>
          </a:lstStyle>
          <a:p>
            <a:endParaRPr kumimoji="1" lang="ja-JP" altLang="en-US"/>
          </a:p>
        </p:txBody>
      </p:sp>
      <p:sp>
        <p:nvSpPr>
          <p:cNvPr id="5" name="Rectangle 6"/>
          <p:cNvSpPr>
            <a:spLocks noGrp="1" noChangeArrowheads="1"/>
          </p:cNvSpPr>
          <p:nvPr>
            <p:ph type="sldNum" sz="quarter" idx="12"/>
          </p:nvPr>
        </p:nvSpPr>
        <p:spPr>
          <a:ln/>
        </p:spPr>
        <p:txBody>
          <a:bodyPr/>
          <a:lstStyle>
            <a:lvl1pPr>
              <a:defRPr/>
            </a:lvl1pPr>
          </a:lstStyle>
          <a:p>
            <a:fld id="{F6036AEA-D88A-47ED-AF7C-DF349F498A32}" type="slidenum">
              <a:rPr kumimoji="1" lang="ja-JP" altLang="en-US" smtClean="0"/>
              <a:pPr/>
              <a:t>‹#›</a:t>
            </a:fld>
            <a:endParaRPr kumimoji="1" lang="ja-JP" altLang="en-US"/>
          </a:p>
        </p:txBody>
      </p:sp>
    </p:spTree>
    <p:extLst>
      <p:ext uri="{BB962C8B-B14F-4D97-AF65-F5344CB8AC3E}">
        <p14:creationId xmlns:p14="http://schemas.microsoft.com/office/powerpoint/2010/main" val="20918383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AF7E9C9-6AF4-49D0-BB65-C2AB696B1A2F}" type="datetimeFigureOut">
              <a:rPr kumimoji="1" lang="ja-JP" altLang="en-US" smtClean="0"/>
              <a:pPr/>
              <a:t>14/10/31</a:t>
            </a:fld>
            <a:endParaRPr kumimoji="1" lang="ja-JP" altLang="en-US"/>
          </a:p>
        </p:txBody>
      </p:sp>
      <p:sp>
        <p:nvSpPr>
          <p:cNvPr id="3" name="Rectangle 5"/>
          <p:cNvSpPr>
            <a:spLocks noGrp="1" noChangeArrowheads="1"/>
          </p:cNvSpPr>
          <p:nvPr>
            <p:ph type="ftr" sz="quarter" idx="11"/>
          </p:nvPr>
        </p:nvSpPr>
        <p:spPr>
          <a:ln/>
        </p:spPr>
        <p:txBody>
          <a:bodyPr/>
          <a:lstStyle>
            <a:lvl1pPr>
              <a:defRPr/>
            </a:lvl1pPr>
          </a:lstStyle>
          <a:p>
            <a:endParaRPr kumimoji="1" lang="ja-JP" altLang="en-US"/>
          </a:p>
        </p:txBody>
      </p:sp>
      <p:sp>
        <p:nvSpPr>
          <p:cNvPr id="4" name="Rectangle 6"/>
          <p:cNvSpPr>
            <a:spLocks noGrp="1" noChangeArrowheads="1"/>
          </p:cNvSpPr>
          <p:nvPr>
            <p:ph type="sldNum" sz="quarter" idx="12"/>
          </p:nvPr>
        </p:nvSpPr>
        <p:spPr>
          <a:ln/>
        </p:spPr>
        <p:txBody>
          <a:bodyPr/>
          <a:lstStyle>
            <a:lvl1pPr>
              <a:defRPr/>
            </a:lvl1pPr>
          </a:lstStyle>
          <a:p>
            <a:fld id="{F6036AEA-D88A-47ED-AF7C-DF349F498A32}" type="slidenum">
              <a:rPr kumimoji="1" lang="ja-JP" altLang="en-US" smtClean="0"/>
              <a:pPr/>
              <a:t>‹#›</a:t>
            </a:fld>
            <a:endParaRPr kumimoji="1" lang="ja-JP" altLang="en-US"/>
          </a:p>
        </p:txBody>
      </p:sp>
    </p:spTree>
    <p:extLst>
      <p:ext uri="{BB962C8B-B14F-4D97-AF65-F5344CB8AC3E}">
        <p14:creationId xmlns:p14="http://schemas.microsoft.com/office/powerpoint/2010/main" val="181806758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fld id="{EAF7E9C9-6AF4-49D0-BB65-C2AB696B1A2F}" type="datetimeFigureOut">
              <a:rPr kumimoji="1" lang="ja-JP" altLang="en-US" smtClean="0"/>
              <a:pPr/>
              <a:t>14/10/31</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F6036AEA-D88A-47ED-AF7C-DF349F498A32}" type="slidenum">
              <a:rPr kumimoji="1" lang="ja-JP" altLang="en-US" smtClean="0"/>
              <a:pPr/>
              <a:t>‹#›</a:t>
            </a:fld>
            <a:endParaRPr kumimoji="1" lang="ja-JP" altLang="en-US"/>
          </a:p>
        </p:txBody>
      </p:sp>
    </p:spTree>
    <p:extLst>
      <p:ext uri="{BB962C8B-B14F-4D97-AF65-F5344CB8AC3E}">
        <p14:creationId xmlns:p14="http://schemas.microsoft.com/office/powerpoint/2010/main" val="426363048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fld id="{EAF7E9C9-6AF4-49D0-BB65-C2AB696B1A2F}" type="datetimeFigureOut">
              <a:rPr kumimoji="1" lang="ja-JP" altLang="en-US" smtClean="0"/>
              <a:pPr/>
              <a:t>14/10/31</a:t>
            </a:fld>
            <a:endParaRPr kumimoji="1" lang="ja-JP" altLang="en-US"/>
          </a:p>
        </p:txBody>
      </p:sp>
      <p:sp>
        <p:nvSpPr>
          <p:cNvPr id="8" name="Rectangle 5"/>
          <p:cNvSpPr>
            <a:spLocks noGrp="1" noChangeArrowheads="1"/>
          </p:cNvSpPr>
          <p:nvPr>
            <p:ph type="ftr" sz="quarter" idx="11"/>
          </p:nvPr>
        </p:nvSpPr>
        <p:spPr>
          <a:ln/>
        </p:spPr>
        <p:txBody>
          <a:bodyPr/>
          <a:lstStyle>
            <a:lvl1pPr>
              <a:defRPr/>
            </a:lvl1pPr>
          </a:lstStyle>
          <a:p>
            <a:endParaRPr kumimoji="1" lang="ja-JP" altLang="en-US"/>
          </a:p>
        </p:txBody>
      </p:sp>
      <p:sp>
        <p:nvSpPr>
          <p:cNvPr id="9" name="Rectangle 6"/>
          <p:cNvSpPr>
            <a:spLocks noGrp="1" noChangeArrowheads="1"/>
          </p:cNvSpPr>
          <p:nvPr>
            <p:ph type="sldNum" sz="quarter" idx="12"/>
          </p:nvPr>
        </p:nvSpPr>
        <p:spPr>
          <a:ln/>
        </p:spPr>
        <p:txBody>
          <a:bodyPr/>
          <a:lstStyle>
            <a:lvl1pPr>
              <a:defRPr/>
            </a:lvl1pPr>
          </a:lstStyle>
          <a:p>
            <a:fld id="{F6036AEA-D88A-47ED-AF7C-DF349F498A32}" type="slidenum">
              <a:rPr kumimoji="1" lang="ja-JP" altLang="en-US" smtClean="0"/>
              <a:pPr/>
              <a:t>‹#›</a:t>
            </a:fld>
            <a:endParaRPr kumimoji="1" lang="ja-JP" altLang="en-US"/>
          </a:p>
        </p:txBody>
      </p:sp>
    </p:spTree>
    <p:extLst>
      <p:ext uri="{BB962C8B-B14F-4D97-AF65-F5344CB8AC3E}">
        <p14:creationId xmlns:p14="http://schemas.microsoft.com/office/powerpoint/2010/main" val="77106246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fld id="{EAF7E9C9-6AF4-49D0-BB65-C2AB696B1A2F}" type="datetimeFigureOut">
              <a:rPr kumimoji="1" lang="ja-JP" altLang="en-US" smtClean="0"/>
              <a:pPr/>
              <a:t>14/10/31</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F6036AEA-D88A-47ED-AF7C-DF349F498A32}" type="slidenum">
              <a:rPr kumimoji="1" lang="ja-JP" altLang="en-US" smtClean="0"/>
              <a:pPr/>
              <a:t>‹#›</a:t>
            </a:fld>
            <a:endParaRPr kumimoji="1" lang="ja-JP" altLang="en-US"/>
          </a:p>
        </p:txBody>
      </p:sp>
    </p:spTree>
    <p:extLst>
      <p:ext uri="{BB962C8B-B14F-4D97-AF65-F5344CB8AC3E}">
        <p14:creationId xmlns:p14="http://schemas.microsoft.com/office/powerpoint/2010/main" val="79514117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1588" y="0"/>
            <a:ext cx="9155112" cy="914400"/>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a:p>
        </p:txBody>
      </p:sp>
      <p:sp>
        <p:nvSpPr>
          <p:cNvPr id="1027" name="Rectangle 10"/>
          <p:cNvSpPr>
            <a:spLocks noChangeArrowheads="1"/>
          </p:cNvSpPr>
          <p:nvPr/>
        </p:nvSpPr>
        <p:spPr bwMode="auto">
          <a:xfrm>
            <a:off x="1588" y="6354763"/>
            <a:ext cx="9145587" cy="503237"/>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dirty="0"/>
          </a:p>
        </p:txBody>
      </p:sp>
      <p:sp>
        <p:nvSpPr>
          <p:cNvPr id="1028" name="Rectangle 2"/>
          <p:cNvSpPr>
            <a:spLocks noGrp="1" noChangeArrowheads="1"/>
          </p:cNvSpPr>
          <p:nvPr>
            <p:ph type="title"/>
          </p:nvPr>
        </p:nvSpPr>
        <p:spPr bwMode="auto">
          <a:xfrm>
            <a:off x="685800" y="98425"/>
            <a:ext cx="7773988"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9" name="Rectangle 3"/>
          <p:cNvSpPr>
            <a:spLocks noGrp="1" noChangeArrowheads="1"/>
          </p:cNvSpPr>
          <p:nvPr>
            <p:ph type="body" idx="1"/>
          </p:nvPr>
        </p:nvSpPr>
        <p:spPr bwMode="auto">
          <a:xfrm>
            <a:off x="685800" y="1106488"/>
            <a:ext cx="7772400" cy="505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auto">
          <a:xfrm>
            <a:off x="1082675" y="6434138"/>
            <a:ext cx="19050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fld id="{EAF7E9C9-6AF4-49D0-BB65-C2AB696B1A2F}" type="datetimeFigureOut">
              <a:rPr kumimoji="1" lang="ja-JP" altLang="en-US" smtClean="0"/>
              <a:pPr/>
              <a:t>14/10/31</a:t>
            </a:fld>
            <a:endParaRPr kumimoji="1" lang="ja-JP" altLang="en-US"/>
          </a:p>
        </p:txBody>
      </p:sp>
      <p:sp>
        <p:nvSpPr>
          <p:cNvPr id="3" name="Rectangle 5"/>
          <p:cNvSpPr>
            <a:spLocks noGrp="1" noChangeArrowheads="1"/>
          </p:cNvSpPr>
          <p:nvPr>
            <p:ph type="ftr" sz="quarter" idx="3"/>
          </p:nvPr>
        </p:nvSpPr>
        <p:spPr bwMode="auto">
          <a:xfrm>
            <a:off x="3124200" y="6434138"/>
            <a:ext cx="28956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endParaRPr kumimoji="1" lang="ja-JP" altLang="en-US"/>
          </a:p>
        </p:txBody>
      </p:sp>
      <p:sp>
        <p:nvSpPr>
          <p:cNvPr id="4" name="Rectangle 6"/>
          <p:cNvSpPr>
            <a:spLocks noGrp="1" noChangeArrowheads="1"/>
          </p:cNvSpPr>
          <p:nvPr>
            <p:ph type="sldNum" sz="quarter" idx="4"/>
          </p:nvPr>
        </p:nvSpPr>
        <p:spPr bwMode="auto">
          <a:xfrm>
            <a:off x="6156325" y="6434138"/>
            <a:ext cx="19050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F6036AEA-D88A-47ED-AF7C-DF349F498A32}" type="slidenum">
              <a:rPr kumimoji="1" lang="ja-JP" altLang="en-US" smtClean="0"/>
              <a:pPr/>
              <a:t>‹#›</a:t>
            </a:fld>
            <a:endParaRPr kumimoji="1" lang="ja-JP" altLang="en-US"/>
          </a:p>
        </p:txBody>
      </p:sp>
      <p:pic>
        <p:nvPicPr>
          <p:cNvPr id="2052" name="Picture 4" descr="C:\Users\yot\Documents\My-files\yot\いろいろ\ppt_templates\itpass-logo-like\itpass-logo-white-2014-04-1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38805" y="6364595"/>
            <a:ext cx="995363" cy="4572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Arial" charset="0"/>
          <a:ea typeface="ＭＳ Ｐゴシック" pitchFamily="-48" charset="-128"/>
        </a:defRPr>
      </a:lvl2pPr>
      <a:lvl3pPr algn="l" rtl="0" eaLnBrk="1" fontAlgn="base" hangingPunct="1">
        <a:spcBef>
          <a:spcPct val="0"/>
        </a:spcBef>
        <a:spcAft>
          <a:spcPct val="0"/>
        </a:spcAft>
        <a:defRPr kumimoji="1" sz="3600">
          <a:solidFill>
            <a:schemeClr val="tx2"/>
          </a:solidFill>
          <a:latin typeface="Arial" charset="0"/>
          <a:ea typeface="ＭＳ Ｐゴシック" pitchFamily="-48" charset="-128"/>
        </a:defRPr>
      </a:lvl3pPr>
      <a:lvl4pPr algn="l" rtl="0" eaLnBrk="1" fontAlgn="base" hangingPunct="1">
        <a:spcBef>
          <a:spcPct val="0"/>
        </a:spcBef>
        <a:spcAft>
          <a:spcPct val="0"/>
        </a:spcAft>
        <a:defRPr kumimoji="1" sz="3600">
          <a:solidFill>
            <a:schemeClr val="tx2"/>
          </a:solidFill>
          <a:latin typeface="Arial" charset="0"/>
          <a:ea typeface="ＭＳ Ｐゴシック" pitchFamily="-48" charset="-128"/>
        </a:defRPr>
      </a:lvl4pPr>
      <a:lvl5pPr algn="l" rtl="0" eaLnBrk="1" fontAlgn="base" hangingPunct="1">
        <a:spcBef>
          <a:spcPct val="0"/>
        </a:spcBef>
        <a:spcAft>
          <a:spcPct val="0"/>
        </a:spcAft>
        <a:defRPr kumimoji="1" sz="3600">
          <a:solidFill>
            <a:schemeClr val="tx2"/>
          </a:solidFill>
          <a:latin typeface="Arial" charset="0"/>
          <a:ea typeface="ＭＳ Ｐゴシック" pitchFamily="-48" charset="-128"/>
        </a:defRPr>
      </a:lvl5pPr>
      <a:lvl6pPr marL="457200" algn="l" rtl="0" eaLnBrk="1" fontAlgn="base" hangingPunct="1">
        <a:spcBef>
          <a:spcPct val="0"/>
        </a:spcBef>
        <a:spcAft>
          <a:spcPct val="0"/>
        </a:spcAft>
        <a:defRPr kumimoji="1" sz="3600">
          <a:solidFill>
            <a:schemeClr val="tx2"/>
          </a:solidFill>
          <a:latin typeface="Arial" charset="0"/>
          <a:ea typeface="ＭＳ Ｐゴシック" pitchFamily="-48" charset="-128"/>
        </a:defRPr>
      </a:lvl6pPr>
      <a:lvl7pPr marL="914400" algn="l" rtl="0" eaLnBrk="1" fontAlgn="base" hangingPunct="1">
        <a:spcBef>
          <a:spcPct val="0"/>
        </a:spcBef>
        <a:spcAft>
          <a:spcPct val="0"/>
        </a:spcAft>
        <a:defRPr kumimoji="1" sz="3600">
          <a:solidFill>
            <a:schemeClr val="tx2"/>
          </a:solidFill>
          <a:latin typeface="Arial" charset="0"/>
          <a:ea typeface="ＭＳ Ｐゴシック" pitchFamily="-48" charset="-128"/>
        </a:defRPr>
      </a:lvl7pPr>
      <a:lvl8pPr marL="1371600" algn="l" rtl="0" eaLnBrk="1" fontAlgn="base" hangingPunct="1">
        <a:spcBef>
          <a:spcPct val="0"/>
        </a:spcBef>
        <a:spcAft>
          <a:spcPct val="0"/>
        </a:spcAft>
        <a:defRPr kumimoji="1" sz="3600">
          <a:solidFill>
            <a:schemeClr val="tx2"/>
          </a:solidFill>
          <a:latin typeface="Arial" charset="0"/>
          <a:ea typeface="ＭＳ Ｐゴシック" pitchFamily="-48" charset="-128"/>
        </a:defRPr>
      </a:lvl8pPr>
      <a:lvl9pPr marL="1828800" algn="l" rtl="0" eaLnBrk="1" fontAlgn="base" hangingPunct="1">
        <a:spcBef>
          <a:spcPct val="0"/>
        </a:spcBef>
        <a:spcAft>
          <a:spcPct val="0"/>
        </a:spcAft>
        <a:defRPr kumimoji="1" sz="36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kumimoji="1"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kumimoji="1" sz="2800">
          <a:solidFill>
            <a:srgbClr val="000000"/>
          </a:solidFill>
          <a:latin typeface="+mn-lt"/>
          <a:ea typeface="+mn-ea"/>
        </a:defRPr>
      </a:lvl2pPr>
      <a:lvl3pPr marL="1143000" indent="-228600" algn="l" rtl="0" eaLnBrk="1" fontAlgn="base" hangingPunct="1">
        <a:spcBef>
          <a:spcPct val="20000"/>
        </a:spcBef>
        <a:spcAft>
          <a:spcPct val="0"/>
        </a:spcAft>
        <a:buChar char="•"/>
        <a:defRPr kumimoji="1" sz="2400">
          <a:solidFill>
            <a:srgbClr val="000000"/>
          </a:solidFill>
          <a:latin typeface="+mn-lt"/>
          <a:ea typeface="+mn-ea"/>
        </a:defRPr>
      </a:lvl3pPr>
      <a:lvl4pPr marL="1600200" indent="-228600" algn="l" rtl="0" eaLnBrk="1" fontAlgn="base" hangingPunct="1">
        <a:spcBef>
          <a:spcPct val="20000"/>
        </a:spcBef>
        <a:spcAft>
          <a:spcPct val="0"/>
        </a:spcAft>
        <a:buChar char="–"/>
        <a:defRPr kumimoji="1" sz="2000">
          <a:solidFill>
            <a:srgbClr val="000000"/>
          </a:solidFill>
          <a:latin typeface="+mn-lt"/>
          <a:ea typeface="+mn-ea"/>
        </a:defRPr>
      </a:lvl4pPr>
      <a:lvl5pPr marL="2057400" indent="-228600" algn="l" rtl="0" eaLnBrk="1" fontAlgn="base" hangingPunct="1">
        <a:spcBef>
          <a:spcPct val="20000"/>
        </a:spcBef>
        <a:spcAft>
          <a:spcPct val="0"/>
        </a:spcAft>
        <a:buChar char="»"/>
        <a:defRPr kumimoji="1" sz="2000">
          <a:solidFill>
            <a:srgbClr val="000000"/>
          </a:solidFill>
          <a:latin typeface="+mn-lt"/>
          <a:ea typeface="+mn-ea"/>
        </a:defRPr>
      </a:lvl5pPr>
      <a:lvl6pPr marL="2514600" indent="-228600" algn="l" rtl="0" eaLnBrk="1" fontAlgn="base" hangingPunct="1">
        <a:spcBef>
          <a:spcPct val="20000"/>
        </a:spcBef>
        <a:spcAft>
          <a:spcPct val="0"/>
        </a:spcAft>
        <a:buChar char="»"/>
        <a:defRPr kumimoji="1" sz="2000">
          <a:solidFill>
            <a:srgbClr val="000000"/>
          </a:solidFill>
          <a:latin typeface="+mn-lt"/>
          <a:ea typeface="+mn-ea"/>
        </a:defRPr>
      </a:lvl6pPr>
      <a:lvl7pPr marL="2971800" indent="-228600" algn="l" rtl="0" eaLnBrk="1" fontAlgn="base" hangingPunct="1">
        <a:spcBef>
          <a:spcPct val="20000"/>
        </a:spcBef>
        <a:spcAft>
          <a:spcPct val="0"/>
        </a:spcAft>
        <a:buChar char="»"/>
        <a:defRPr kumimoji="1" sz="2000">
          <a:solidFill>
            <a:srgbClr val="000000"/>
          </a:solidFill>
          <a:latin typeface="+mn-lt"/>
          <a:ea typeface="+mn-ea"/>
        </a:defRPr>
      </a:lvl7pPr>
      <a:lvl8pPr marL="3429000" indent="-228600" algn="l" rtl="0" eaLnBrk="1" fontAlgn="base" hangingPunct="1">
        <a:spcBef>
          <a:spcPct val="20000"/>
        </a:spcBef>
        <a:spcAft>
          <a:spcPct val="0"/>
        </a:spcAft>
        <a:buChar char="»"/>
        <a:defRPr kumimoji="1" sz="2000">
          <a:solidFill>
            <a:srgbClr val="000000"/>
          </a:solidFill>
          <a:latin typeface="+mn-lt"/>
          <a:ea typeface="+mn-ea"/>
        </a:defRPr>
      </a:lvl8pPr>
      <a:lvl9pPr marL="3886200" indent="-228600" algn="l" rtl="0" eaLnBrk="1" fontAlgn="base" hangingPunct="1">
        <a:spcBef>
          <a:spcPct val="20000"/>
        </a:spcBef>
        <a:spcAft>
          <a:spcPct val="0"/>
        </a:spcAft>
        <a:buChar char="»"/>
        <a:defRPr kumimoji="1"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sz="5400" dirty="0" smtClean="0">
                <a:latin typeface="ヒラギノ角ゴ Pro W3"/>
                <a:ea typeface="ヒラギノ角ゴ Pro W3"/>
                <a:cs typeface="ヒラギノ角ゴ Pro W3"/>
              </a:rPr>
              <a:t>WWW</a:t>
            </a:r>
            <a:r>
              <a:rPr kumimoji="1" lang="ja-JP" altLang="en-US" sz="5400" dirty="0" smtClean="0">
                <a:latin typeface="ヒラギノ角ゴ Pro W3"/>
                <a:ea typeface="ヒラギノ角ゴ Pro W3"/>
                <a:cs typeface="ヒラギノ角ゴ Pro W3"/>
              </a:rPr>
              <a:t>のおはなし</a:t>
            </a:r>
            <a:endParaRPr kumimoji="1" lang="ja-JP" altLang="en-US" sz="5400" dirty="0">
              <a:latin typeface="ヒラギノ角ゴ Pro W3"/>
              <a:ea typeface="ヒラギノ角ゴ Pro W3"/>
              <a:cs typeface="ヒラギノ角ゴ Pro W3"/>
            </a:endParaRPr>
          </a:p>
        </p:txBody>
      </p:sp>
      <p:sp>
        <p:nvSpPr>
          <p:cNvPr id="3" name="サブタイトル 2"/>
          <p:cNvSpPr>
            <a:spLocks noGrp="1"/>
          </p:cNvSpPr>
          <p:nvPr>
            <p:ph type="subTitle" idx="1"/>
          </p:nvPr>
        </p:nvSpPr>
        <p:spPr>
          <a:xfrm>
            <a:off x="467544" y="3861048"/>
            <a:ext cx="8280920" cy="2520280"/>
          </a:xfrm>
        </p:spPr>
        <p:txBody>
          <a:bodyPr/>
          <a:lstStyle/>
          <a:p>
            <a:r>
              <a:rPr lang="ja-JP" altLang="en-US" sz="2400" dirty="0">
                <a:latin typeface="ヒラギノ角ゴ Pro W3"/>
                <a:ea typeface="ヒラギノ角ゴ Pro W3"/>
                <a:cs typeface="ヒラギノ角ゴ Pro W3"/>
              </a:rPr>
              <a:t>神戸大学理学部数</a:t>
            </a:r>
            <a:r>
              <a:rPr lang="ja-JP" altLang="en-US" sz="2400" dirty="0" smtClean="0">
                <a:latin typeface="ヒラギノ角ゴ Pro W3"/>
                <a:ea typeface="ヒラギノ角ゴ Pro W3"/>
                <a:cs typeface="ヒラギノ角ゴ Pro W3"/>
              </a:rPr>
              <a:t>学科４回生</a:t>
            </a:r>
            <a:r>
              <a:rPr lang="ja-JP" altLang="ja-JP" sz="2800" dirty="0">
                <a:latin typeface="ヒラギノ角ゴ Pro W3"/>
                <a:ea typeface="ヒラギノ角ゴ Pro W3"/>
                <a:cs typeface="ヒラギノ角ゴ Pro W3"/>
              </a:rPr>
              <a:t>　</a:t>
            </a:r>
            <a:r>
              <a:rPr lang="ja-JP" altLang="en-US" sz="2800" dirty="0" smtClean="0">
                <a:latin typeface="ヒラギノ角ゴ Pro W3"/>
                <a:ea typeface="ヒラギノ角ゴ Pro W3"/>
                <a:cs typeface="ヒラギノ角ゴ Pro W3"/>
              </a:rPr>
              <a:t>岡崎</a:t>
            </a:r>
            <a:r>
              <a:rPr lang="en-US" altLang="ja-JP" sz="2800" dirty="0" smtClean="0">
                <a:latin typeface="ヒラギノ角ゴ Pro W3"/>
                <a:ea typeface="ヒラギノ角ゴ Pro W3"/>
                <a:cs typeface="ヒラギノ角ゴ Pro W3"/>
              </a:rPr>
              <a:t> </a:t>
            </a:r>
            <a:r>
              <a:rPr lang="ja-JP" altLang="en-US" sz="2800" dirty="0" smtClean="0">
                <a:latin typeface="ヒラギノ角ゴ Pro W3"/>
                <a:ea typeface="ヒラギノ角ゴ Pro W3"/>
                <a:cs typeface="ヒラギノ角ゴ Pro W3"/>
              </a:rPr>
              <a:t>正悟</a:t>
            </a:r>
            <a:endParaRPr lang="en-US" altLang="ja-JP" sz="2800" dirty="0" smtClean="0">
              <a:latin typeface="ヒラギノ角ゴ Pro W3"/>
              <a:ea typeface="ヒラギノ角ゴ Pro W3"/>
              <a:cs typeface="ヒラギノ角ゴ Pro W3"/>
            </a:endParaRPr>
          </a:p>
          <a:p>
            <a:r>
              <a:rPr lang="en-US" altLang="ja-JP" sz="2400" dirty="0">
                <a:latin typeface="ヒラギノ角ゴ Pro W3"/>
                <a:ea typeface="ヒラギノ角ゴ Pro W3"/>
                <a:cs typeface="ヒラギノ角ゴ Pro W3"/>
              </a:rPr>
              <a:t>(</a:t>
            </a:r>
            <a:r>
              <a:rPr lang="ja-JP" altLang="en-US" sz="2400" dirty="0">
                <a:latin typeface="ヒラギノ角ゴ Pro W3"/>
                <a:ea typeface="ヒラギノ角ゴ Pro W3"/>
                <a:cs typeface="ヒラギノ角ゴ Pro W3"/>
              </a:rPr>
              <a:t>地球および惑星大気科学研究室</a:t>
            </a:r>
            <a:r>
              <a:rPr lang="en-US" altLang="ja-JP" sz="2400" dirty="0" smtClean="0">
                <a:latin typeface="ヒラギノ角ゴ Pro W3"/>
                <a:ea typeface="ヒラギノ角ゴ Pro W3"/>
                <a:cs typeface="ヒラギノ角ゴ Pro W3"/>
              </a:rPr>
              <a:t>)</a:t>
            </a:r>
            <a:endParaRPr kumimoji="1" lang="en-US" altLang="ja-JP" sz="2800" dirty="0" smtClean="0">
              <a:latin typeface="ヒラギノ角ゴ Pro W3"/>
              <a:ea typeface="ヒラギノ角ゴ Pro W3"/>
              <a:cs typeface="ヒラギノ角ゴ Pro W3"/>
            </a:endParaRPr>
          </a:p>
          <a:p>
            <a:r>
              <a:rPr kumimoji="1" lang="ja-JP" altLang="en-US" sz="2400" dirty="0" smtClean="0">
                <a:latin typeface="ヒラギノ角ゴ Pro W3"/>
                <a:ea typeface="ヒラギノ角ゴ Pro W3"/>
                <a:cs typeface="ヒラギノ角ゴ Pro W3"/>
              </a:rPr>
              <a:t>神戸大学理学部地球惑星科学科４回生</a:t>
            </a:r>
            <a:r>
              <a:rPr lang="ja-JP" altLang="ja-JP" sz="2800" dirty="0">
                <a:latin typeface="ヒラギノ角ゴ Pro W3"/>
                <a:ea typeface="ヒラギノ角ゴ Pro W3"/>
                <a:cs typeface="ヒラギノ角ゴ Pro W3"/>
              </a:rPr>
              <a:t>　</a:t>
            </a:r>
            <a:r>
              <a:rPr kumimoji="1" lang="ja-JP" altLang="en-US" sz="2800" dirty="0" smtClean="0">
                <a:latin typeface="ヒラギノ角ゴ Pro W3"/>
                <a:ea typeface="ヒラギノ角ゴ Pro W3"/>
                <a:cs typeface="ヒラギノ角ゴ Pro W3"/>
              </a:rPr>
              <a:t>藤島</a:t>
            </a:r>
            <a:r>
              <a:rPr lang="en-US" altLang="ja-JP" sz="2800" dirty="0">
                <a:latin typeface="ヒラギノ角ゴ Pro W3"/>
                <a:ea typeface="ヒラギノ角ゴ Pro W3"/>
                <a:cs typeface="ヒラギノ角ゴ Pro W3"/>
              </a:rPr>
              <a:t> </a:t>
            </a:r>
            <a:r>
              <a:rPr kumimoji="1" lang="ja-JP" altLang="en-US" sz="2800" dirty="0" smtClean="0">
                <a:latin typeface="ヒラギノ角ゴ Pro W3"/>
                <a:ea typeface="ヒラギノ角ゴ Pro W3"/>
                <a:cs typeface="ヒラギノ角ゴ Pro W3"/>
              </a:rPr>
              <a:t>美保</a:t>
            </a:r>
            <a:endParaRPr kumimoji="1" lang="en-US" altLang="ja-JP" sz="2800" dirty="0" smtClean="0">
              <a:latin typeface="ヒラギノ角ゴ Pro W3"/>
              <a:ea typeface="ヒラギノ角ゴ Pro W3"/>
              <a:cs typeface="ヒラギノ角ゴ Pro W3"/>
            </a:endParaRPr>
          </a:p>
          <a:p>
            <a:r>
              <a:rPr lang="en-US" altLang="ja-JP" sz="2400" dirty="0">
                <a:latin typeface="ヒラギノ角ゴ Pro W3"/>
                <a:ea typeface="ヒラギノ角ゴ Pro W3"/>
                <a:cs typeface="ヒラギノ角ゴ Pro W3"/>
              </a:rPr>
              <a:t>(</a:t>
            </a:r>
            <a:r>
              <a:rPr lang="ja-JP" altLang="en-US" sz="2400" dirty="0">
                <a:latin typeface="ヒラギノ角ゴ Pro W3"/>
                <a:ea typeface="ヒラギノ角ゴ Pro W3"/>
                <a:cs typeface="ヒラギノ角ゴ Pro W3"/>
              </a:rPr>
              <a:t>地球および惑星大気科学研究室</a:t>
            </a:r>
            <a:r>
              <a:rPr lang="en-US" altLang="ja-JP" sz="2400" dirty="0">
                <a:latin typeface="ヒラギノ角ゴ Pro W3"/>
                <a:ea typeface="ヒラギノ角ゴ Pro W3"/>
                <a:cs typeface="ヒラギノ角ゴ Pro W3"/>
              </a:rPr>
              <a:t>)</a:t>
            </a:r>
          </a:p>
          <a:p>
            <a:endParaRPr kumimoji="1" lang="en-US" altLang="ja-JP" sz="2800" dirty="0" smtClean="0">
              <a:latin typeface="ヒラギノ角ゴ Pro W3"/>
              <a:ea typeface="ヒラギノ角ゴ Pro W3"/>
              <a:cs typeface="ヒラギノ角ゴ Pro W3"/>
            </a:endParaRPr>
          </a:p>
          <a:p>
            <a:endParaRPr kumimoji="1" lang="en-US" altLang="ja-JP" sz="2800" dirty="0" smtClean="0">
              <a:latin typeface="ヒラギノ角ゴ Pro W3"/>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smtClean="0">
                <a:latin typeface="ヒラギノ角ゴ Pro W3"/>
                <a:ea typeface="ヒラギノ角ゴ Pro W3"/>
                <a:cs typeface="ヒラギノ角ゴ Pro W3"/>
              </a:rPr>
              <a:t>WWW</a:t>
            </a:r>
            <a:r>
              <a:rPr kumimoji="1" lang="ja-JP" altLang="en-US" sz="3600" dirty="0" smtClean="0">
                <a:latin typeface="ヒラギノ角ゴ Pro W3"/>
                <a:ea typeface="ヒラギノ角ゴ Pro W3"/>
                <a:cs typeface="ヒラギノ角ゴ Pro W3"/>
              </a:rPr>
              <a:t>の特徴</a:t>
            </a:r>
            <a:endParaRPr kumimoji="1" lang="ja-JP" altLang="en-US" sz="3600"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p:txBody>
          <a:bodyPr/>
          <a:lstStyle/>
          <a:p>
            <a:r>
              <a:rPr lang="en-US" altLang="ja-JP" dirty="0" smtClean="0">
                <a:latin typeface="ヒラギノ角ゴ Pro W3"/>
                <a:ea typeface="ヒラギノ角ゴ Pro W3"/>
                <a:cs typeface="ヒラギノ角ゴ Pro W3"/>
              </a:rPr>
              <a:t>Web </a:t>
            </a:r>
            <a:r>
              <a:rPr lang="ja-JP" altLang="en-US" dirty="0" smtClean="0">
                <a:latin typeface="ヒラギノ角ゴ Pro W3"/>
                <a:ea typeface="ヒラギノ角ゴ Pro W3"/>
                <a:cs typeface="ヒラギノ角ゴ Pro W3"/>
              </a:rPr>
              <a:t>ページの閲覧には </a:t>
            </a:r>
            <a:r>
              <a:rPr lang="en-US" altLang="ja-JP" b="1" u="sng" dirty="0" smtClean="0">
                <a:solidFill>
                  <a:srgbClr val="FF0000"/>
                </a:solidFill>
                <a:latin typeface="ヒラギノ角ゴ Pro W3"/>
                <a:ea typeface="ヒラギノ角ゴ Pro W3"/>
                <a:cs typeface="ヒラギノ角ゴ Pro W3"/>
              </a:rPr>
              <a:t>Web </a:t>
            </a:r>
            <a:r>
              <a:rPr lang="ja-JP" altLang="en-US" b="1" u="sng" dirty="0" smtClean="0">
                <a:solidFill>
                  <a:srgbClr val="FF0000"/>
                </a:solidFill>
                <a:latin typeface="ヒラギノ角ゴ Pro W3"/>
                <a:ea typeface="ヒラギノ角ゴ Pro W3"/>
                <a:cs typeface="ヒラギノ角ゴ Pro W3"/>
              </a:rPr>
              <a:t>ブラウザ</a:t>
            </a:r>
            <a:r>
              <a:rPr lang="ja-JP" altLang="en-US" dirty="0" smtClean="0">
                <a:latin typeface="ヒラギノ角ゴ Pro W3"/>
                <a:ea typeface="ヒラギノ角ゴ Pro W3"/>
                <a:cs typeface="ヒラギノ角ゴ Pro W3"/>
              </a:rPr>
              <a:t>を使用</a:t>
            </a:r>
            <a:endParaRPr lang="en-US" altLang="ja-JP" dirty="0" smtClean="0">
              <a:latin typeface="ヒラギノ角ゴ Pro W3"/>
              <a:ea typeface="ヒラギノ角ゴ Pro W3"/>
              <a:cs typeface="ヒラギノ角ゴ Pro W3"/>
            </a:endParaRPr>
          </a:p>
          <a:p>
            <a:r>
              <a:rPr lang="ja-JP" altLang="en-US" b="1" u="sng" dirty="0" smtClean="0">
                <a:solidFill>
                  <a:srgbClr val="FF0000"/>
                </a:solidFill>
                <a:latin typeface="ヒラギノ角ゴ Pro W3"/>
                <a:ea typeface="ヒラギノ角ゴ Pro W3"/>
                <a:cs typeface="ヒラギノ角ゴ Pro W3"/>
              </a:rPr>
              <a:t>ハイパーリンク</a:t>
            </a:r>
            <a:r>
              <a:rPr lang="ja-JP" altLang="en-US" dirty="0" smtClean="0">
                <a:latin typeface="ヒラギノ角ゴ Pro W3"/>
                <a:ea typeface="ヒラギノ角ゴ Pro W3"/>
                <a:cs typeface="ヒラギノ角ゴ Pro W3"/>
              </a:rPr>
              <a:t>によって複数の文書がインターネット上で結びついている</a:t>
            </a:r>
            <a:endParaRPr lang="en-US" altLang="ja-JP" dirty="0" smtClean="0">
              <a:latin typeface="ヒラギノ角ゴ Pro W3"/>
              <a:ea typeface="ヒラギノ角ゴ Pro W3"/>
              <a:cs typeface="ヒラギノ角ゴ Pro W3"/>
            </a:endParaRPr>
          </a:p>
          <a:p>
            <a:r>
              <a:rPr lang="ja-JP" altLang="en-US" dirty="0" smtClean="0">
                <a:latin typeface="ヒラギノ角ゴ Pro W3"/>
                <a:ea typeface="ヒラギノ角ゴ Pro W3"/>
                <a:cs typeface="ヒラギノ角ゴ Pro W3"/>
              </a:rPr>
              <a:t>ドキュメント</a:t>
            </a:r>
            <a:r>
              <a:rPr lang="ja-JP" altLang="en-US" dirty="0">
                <a:latin typeface="ヒラギノ角ゴ Pro W3"/>
                <a:ea typeface="ヒラギノ角ゴ Pro W3"/>
                <a:cs typeface="ヒラギノ角ゴ Pro W3"/>
              </a:rPr>
              <a:t>記述言語に </a:t>
            </a:r>
            <a:r>
              <a:rPr lang="en-US" altLang="ja-JP" b="1" u="sng" dirty="0">
                <a:solidFill>
                  <a:srgbClr val="FF0000"/>
                </a:solidFill>
                <a:latin typeface="ヒラギノ角ゴ Pro W3"/>
                <a:ea typeface="ヒラギノ角ゴ Pro W3"/>
                <a:cs typeface="ヒラギノ角ゴ Pro W3"/>
              </a:rPr>
              <a:t>HTML</a:t>
            </a:r>
            <a:r>
              <a:rPr lang="ja-JP" altLang="en-US" dirty="0">
                <a:latin typeface="ヒラギノ角ゴ Pro W3"/>
                <a:ea typeface="ヒラギノ角ゴ Pro W3"/>
                <a:cs typeface="ヒラギノ角ゴ Pro W3"/>
              </a:rPr>
              <a:t> を使用</a:t>
            </a:r>
          </a:p>
          <a:p>
            <a:r>
              <a:rPr lang="ja-JP" altLang="en-US" dirty="0" smtClean="0">
                <a:latin typeface="ヒラギノ角ゴ Pro W3"/>
                <a:ea typeface="ヒラギノ角ゴ Pro W3"/>
                <a:cs typeface="ヒラギノ角ゴ Pro W3"/>
              </a:rPr>
              <a:t>プロトコル</a:t>
            </a:r>
            <a:r>
              <a:rPr lang="ja-JP" altLang="en-US" dirty="0">
                <a:latin typeface="ヒラギノ角ゴ Pro W3"/>
                <a:ea typeface="ヒラギノ角ゴ Pro W3"/>
                <a:cs typeface="ヒラギノ角ゴ Pro W3"/>
              </a:rPr>
              <a:t>には </a:t>
            </a:r>
            <a:r>
              <a:rPr lang="en-US" altLang="ja-JP" b="1" u="sng" dirty="0">
                <a:solidFill>
                  <a:srgbClr val="FF0000"/>
                </a:solidFill>
                <a:latin typeface="ヒラギノ角ゴ Pro W3"/>
                <a:ea typeface="ヒラギノ角ゴ Pro W3"/>
                <a:cs typeface="ヒラギノ角ゴ Pro W3"/>
              </a:rPr>
              <a:t>HTTP</a:t>
            </a:r>
            <a:r>
              <a:rPr lang="en-US" altLang="ja-JP" b="1" dirty="0">
                <a:latin typeface="ヒラギノ角ゴ Pro W3"/>
                <a:ea typeface="ヒラギノ角ゴ Pro W3"/>
                <a:cs typeface="ヒラギノ角ゴ Pro W3"/>
              </a:rPr>
              <a:t>, </a:t>
            </a:r>
            <a:r>
              <a:rPr lang="en-US" altLang="ja-JP" b="1" u="sng" dirty="0">
                <a:solidFill>
                  <a:srgbClr val="FF0000"/>
                </a:solidFill>
                <a:latin typeface="ヒラギノ角ゴ Pro W3"/>
                <a:ea typeface="ヒラギノ角ゴ Pro W3"/>
                <a:cs typeface="ヒラギノ角ゴ Pro W3"/>
              </a:rPr>
              <a:t>HTTPS</a:t>
            </a:r>
            <a:r>
              <a:rPr lang="ja-JP" altLang="en-US" b="1" dirty="0">
                <a:latin typeface="ヒラギノ角ゴ Pro W3"/>
                <a:ea typeface="ヒラギノ角ゴ Pro W3"/>
                <a:cs typeface="ヒラギノ角ゴ Pro W3"/>
              </a:rPr>
              <a:t> </a:t>
            </a:r>
            <a:r>
              <a:rPr lang="ja-JP" altLang="en-US" dirty="0">
                <a:latin typeface="ヒラギノ角ゴ Pro W3"/>
                <a:ea typeface="ヒラギノ角ゴ Pro W3"/>
                <a:cs typeface="ヒラギノ角ゴ Pro W3"/>
              </a:rPr>
              <a:t>を使用</a:t>
            </a:r>
          </a:p>
          <a:p>
            <a:r>
              <a:rPr lang="ja-JP" altLang="en-US" dirty="0">
                <a:latin typeface="ヒラギノ角ゴ Pro W3"/>
                <a:ea typeface="ヒラギノ角ゴ Pro W3"/>
                <a:cs typeface="ヒラギノ角ゴ Pro W3"/>
              </a:rPr>
              <a:t>それぞれの文書が </a:t>
            </a:r>
            <a:r>
              <a:rPr lang="en-US" altLang="ja-JP" b="1" u="sng" dirty="0">
                <a:solidFill>
                  <a:srgbClr val="FF0000"/>
                </a:solidFill>
                <a:latin typeface="ヒラギノ角ゴ Pro W3"/>
                <a:ea typeface="ヒラギノ角ゴ Pro W3"/>
                <a:cs typeface="ヒラギノ角ゴ Pro W3"/>
              </a:rPr>
              <a:t>URL</a:t>
            </a:r>
            <a:r>
              <a:rPr lang="ja-JP" altLang="en-US" b="1" dirty="0">
                <a:latin typeface="ヒラギノ角ゴ Pro W3"/>
                <a:ea typeface="ヒラギノ角ゴ Pro W3"/>
                <a:cs typeface="ヒラギノ角ゴ Pro W3"/>
              </a:rPr>
              <a:t> </a:t>
            </a:r>
            <a:r>
              <a:rPr lang="ja-JP" altLang="en-US" dirty="0">
                <a:latin typeface="ヒラギノ角ゴ Pro W3"/>
                <a:ea typeface="ヒラギノ角ゴ Pro W3"/>
                <a:cs typeface="ヒラギノ角ゴ Pro W3"/>
              </a:rPr>
              <a:t>をもつ</a:t>
            </a:r>
          </a:p>
          <a:p>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14810622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799" y="98425"/>
            <a:ext cx="7992289" cy="695325"/>
          </a:xfrm>
        </p:spPr>
        <p:txBody>
          <a:bodyPr>
            <a:normAutofit fontScale="90000"/>
          </a:bodyPr>
          <a:lstStyle/>
          <a:p>
            <a:r>
              <a:rPr lang="en-US" altLang="ja-JP" sz="4400" dirty="0" smtClean="0">
                <a:latin typeface="ヒラギノ角ゴ Pro W3"/>
                <a:ea typeface="ヒラギノ角ゴ Pro W3"/>
                <a:cs typeface="ヒラギノ角ゴ Pro W3"/>
              </a:rPr>
              <a:t>WEB</a:t>
            </a:r>
            <a:r>
              <a:rPr kumimoji="1" lang="ja-JP" altLang="en-US" sz="4400" dirty="0" smtClean="0">
                <a:latin typeface="ヒラギノ角ゴ Pro W3"/>
                <a:ea typeface="ヒラギノ角ゴ Pro W3"/>
                <a:cs typeface="ヒラギノ角ゴ Pro W3"/>
              </a:rPr>
              <a:t>ブラウザ</a:t>
            </a:r>
            <a:endParaRPr kumimoji="1" lang="ja-JP" altLang="en-US" sz="4400"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467544" y="1628800"/>
            <a:ext cx="8136904" cy="3240360"/>
          </a:xfrm>
        </p:spPr>
        <p:txBody>
          <a:bodyPr/>
          <a:lstStyle/>
          <a:p>
            <a:r>
              <a:rPr lang="en-US" altLang="ja-JP" dirty="0" smtClean="0">
                <a:latin typeface="ヒラギノ角ゴ Pro W3"/>
                <a:ea typeface="ヒラギノ角ゴ Pro W3"/>
                <a:cs typeface="ヒラギノ角ゴ Pro W3"/>
              </a:rPr>
              <a:t>Web </a:t>
            </a:r>
            <a:r>
              <a:rPr lang="ja-JP" altLang="en-US" dirty="0">
                <a:latin typeface="ヒラギノ角ゴ Pro W3"/>
                <a:ea typeface="ヒラギノ角ゴ Pro W3"/>
                <a:cs typeface="ヒラギノ角ゴ Pro W3"/>
              </a:rPr>
              <a:t>ページを閲覧するためのアプリケーションソフトのこと</a:t>
            </a:r>
          </a:p>
          <a:p>
            <a:r>
              <a:rPr lang="ja-JP" altLang="en-US" dirty="0">
                <a:latin typeface="ヒラギノ角ゴ Pro W3"/>
                <a:ea typeface="ヒラギノ角ゴ Pro W3"/>
                <a:cs typeface="ヒラギノ角ゴ Pro W3"/>
              </a:rPr>
              <a:t>単に</a:t>
            </a:r>
            <a:r>
              <a:rPr lang="ja-JP" altLang="en-US" b="1" dirty="0">
                <a:latin typeface="ヒラギノ角ゴ Pro W3"/>
                <a:ea typeface="ヒラギノ角ゴ Pro W3"/>
                <a:cs typeface="ヒラギノ角ゴ Pro W3"/>
              </a:rPr>
              <a:t>ブラウザ</a:t>
            </a:r>
            <a:r>
              <a:rPr lang="ja-JP" altLang="en-US" dirty="0">
                <a:latin typeface="ヒラギノ角ゴ Pro W3"/>
                <a:ea typeface="ヒラギノ角ゴ Pro W3"/>
                <a:cs typeface="ヒラギノ角ゴ Pro W3"/>
              </a:rPr>
              <a:t>と呼ばれることもある</a:t>
            </a:r>
          </a:p>
          <a:p>
            <a:r>
              <a:rPr lang="ja-JP" altLang="en-US" dirty="0">
                <a:latin typeface="ヒラギノ角ゴ Pro W3"/>
                <a:ea typeface="ヒラギノ角ゴ Pro W3"/>
                <a:cs typeface="ヒラギノ角ゴ Pro W3"/>
              </a:rPr>
              <a:t>例</a:t>
            </a:r>
            <a:r>
              <a:rPr lang="en-US" altLang="ja-JP" dirty="0">
                <a:latin typeface="ヒラギノ角ゴ Pro W3"/>
                <a:ea typeface="ヒラギノ角ゴ Pro W3"/>
                <a:cs typeface="ヒラギノ角ゴ Pro W3"/>
              </a:rPr>
              <a:t>: Internet Explorer, Mozilla </a:t>
            </a:r>
            <a:r>
              <a:rPr lang="en-US" altLang="ja-JP" dirty="0" smtClean="0">
                <a:latin typeface="ヒラギノ角ゴ Pro W3"/>
                <a:ea typeface="ヒラギノ角ゴ Pro W3"/>
                <a:cs typeface="ヒラギノ角ゴ Pro W3"/>
              </a:rPr>
              <a:t>Firefox, 	Google Chrome, Safari, Opera </a:t>
            </a:r>
            <a:r>
              <a:rPr lang="ja-JP" altLang="en-US" dirty="0" smtClean="0">
                <a:latin typeface="ヒラギノ角ゴ Pro W3"/>
                <a:ea typeface="ヒラギノ角ゴ Pro W3"/>
                <a:cs typeface="ヒラギノ角ゴ Pro W3"/>
              </a:rPr>
              <a:t>など</a:t>
            </a:r>
            <a:endParaRPr lang="ja-JP" altLang="en-US" dirty="0">
              <a:latin typeface="ヒラギノ角ゴ Pro W3"/>
              <a:ea typeface="ヒラギノ角ゴ Pro W3"/>
              <a:cs typeface="ヒラギノ角ゴ Pro W3"/>
            </a:endParaRPr>
          </a:p>
          <a:p>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31511328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98425"/>
            <a:ext cx="8892480" cy="695325"/>
          </a:xfrm>
        </p:spPr>
        <p:txBody>
          <a:bodyPr/>
          <a:lstStyle/>
          <a:p>
            <a:r>
              <a:rPr kumimoji="1" lang="en-US" altLang="ja-JP" sz="3200" dirty="0" smtClean="0">
                <a:latin typeface="ヒラギノ角ゴ Pro W3"/>
                <a:ea typeface="ヒラギノ角ゴ Pro W3"/>
                <a:cs typeface="ヒラギノ角ゴ Pro W3"/>
              </a:rPr>
              <a:t>WEB </a:t>
            </a:r>
            <a:r>
              <a:rPr kumimoji="1" lang="ja-JP" altLang="en-US" sz="3200" dirty="0" smtClean="0">
                <a:latin typeface="ヒラギノ角ゴ Pro W3"/>
                <a:ea typeface="ヒラギノ角ゴ Pro W3"/>
                <a:cs typeface="ヒラギノ角ゴ Pro W3"/>
              </a:rPr>
              <a:t>ブラウザのシェア</a:t>
            </a:r>
            <a:r>
              <a:rPr lang="en-US" altLang="ja-JP" sz="3200" dirty="0">
                <a:latin typeface="ヒラギノ角ゴ Pro W3"/>
                <a:ea typeface="ヒラギノ角ゴ Pro W3"/>
                <a:cs typeface="ヒラギノ角ゴ Pro W3"/>
              </a:rPr>
              <a:t>: </a:t>
            </a:r>
            <a:r>
              <a:rPr lang="en-US" altLang="ja-JP" sz="3200" dirty="0" err="1">
                <a:latin typeface="ヒラギノ角ゴ Pro W3"/>
                <a:ea typeface="ヒラギノ角ゴ Pro W3"/>
                <a:cs typeface="ヒラギノ角ゴ Pro W3"/>
              </a:rPr>
              <a:t>NetMarketShare</a:t>
            </a:r>
            <a:endParaRPr kumimoji="1" lang="ja-JP" altLang="en-US" sz="3200" dirty="0">
              <a:latin typeface="ヒラギノ角ゴ Pro W3"/>
              <a:ea typeface="ヒラギノ角ゴ Pro W3"/>
              <a:cs typeface="ヒラギノ角ゴ Pro W3"/>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954544"/>
            <a:ext cx="7920881" cy="486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611560" y="5660702"/>
            <a:ext cx="8712968" cy="792634"/>
          </a:xfrm>
        </p:spPr>
        <p:txBody>
          <a:bodyPr/>
          <a:lstStyle/>
          <a:p>
            <a:pPr marL="0" indent="0">
              <a:buNone/>
            </a:pPr>
            <a:r>
              <a:rPr lang="ja-JP" altLang="en-US" sz="1600" dirty="0" smtClean="0"/>
              <a:t>引用元：　</a:t>
            </a:r>
            <a:r>
              <a:rPr lang="en-US" altLang="ja-JP" sz="1600" dirty="0"/>
              <a:t>Desktop Top Browser Share </a:t>
            </a:r>
            <a:r>
              <a:rPr lang="en-US" altLang="ja-JP" sz="1600" dirty="0" smtClean="0"/>
              <a:t>Trend   October</a:t>
            </a:r>
            <a:r>
              <a:rPr lang="en-US" altLang="ja-JP" sz="1600" dirty="0"/>
              <a:t>, 2012 to September, </a:t>
            </a:r>
            <a:r>
              <a:rPr lang="en-US" altLang="ja-JP" sz="1600" dirty="0" smtClean="0"/>
              <a:t>2014</a:t>
            </a:r>
            <a:endParaRPr lang="en-US" altLang="ja-JP" sz="1600" dirty="0"/>
          </a:p>
          <a:p>
            <a:pPr marL="0" indent="0">
              <a:buNone/>
            </a:pPr>
            <a:r>
              <a:rPr lang="en-US" altLang="ja-JP" sz="1600" dirty="0" smtClean="0"/>
              <a:t>http</a:t>
            </a:r>
            <a:r>
              <a:rPr lang="en-US" altLang="ja-JP" sz="1600" dirty="0"/>
              <a:t>://marketshare.hitslink.com/#</a:t>
            </a:r>
            <a:endParaRPr kumimoji="1" lang="ja-JP" altLang="en-US" sz="1600" dirty="0"/>
          </a:p>
        </p:txBody>
      </p:sp>
    </p:spTree>
    <p:extLst>
      <p:ext uri="{BB962C8B-B14F-4D97-AF65-F5344CB8AC3E}">
        <p14:creationId xmlns:p14="http://schemas.microsoft.com/office/powerpoint/2010/main" val="581532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WEB </a:t>
            </a:r>
            <a:r>
              <a:rPr lang="ja-JP" altLang="en-US" dirty="0"/>
              <a:t>ブラウザの</a:t>
            </a:r>
            <a:r>
              <a:rPr lang="ja-JP" altLang="en-US" dirty="0" smtClean="0"/>
              <a:t>シェア</a:t>
            </a:r>
            <a:r>
              <a:rPr lang="en-US" altLang="ja-JP" dirty="0"/>
              <a:t>: </a:t>
            </a:r>
            <a:r>
              <a:rPr lang="en-US" altLang="ja-JP" dirty="0" err="1"/>
              <a:t>StatCounter</a:t>
            </a:r>
            <a:endParaRPr kumimoji="1" lang="ja-JP" altLang="en-US" dirty="0"/>
          </a:p>
        </p:txBody>
      </p:sp>
      <p:sp>
        <p:nvSpPr>
          <p:cNvPr id="5" name="コンテンツ プレースホルダー 2"/>
          <p:cNvSpPr txBox="1">
            <a:spLocks/>
          </p:cNvSpPr>
          <p:nvPr/>
        </p:nvSpPr>
        <p:spPr bwMode="auto">
          <a:xfrm>
            <a:off x="611560" y="5733256"/>
            <a:ext cx="8712968" cy="792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kumimoji="1" sz="2800">
                <a:solidFill>
                  <a:srgbClr val="000000"/>
                </a:solidFill>
                <a:latin typeface="+mn-lt"/>
                <a:ea typeface="+mn-ea"/>
              </a:defRPr>
            </a:lvl2pPr>
            <a:lvl3pPr marL="1143000" indent="-228600" algn="l" rtl="0" eaLnBrk="1" fontAlgn="base" hangingPunct="1">
              <a:spcBef>
                <a:spcPct val="20000"/>
              </a:spcBef>
              <a:spcAft>
                <a:spcPct val="0"/>
              </a:spcAft>
              <a:buChar char="•"/>
              <a:defRPr kumimoji="1" sz="2400">
                <a:solidFill>
                  <a:srgbClr val="000000"/>
                </a:solidFill>
                <a:latin typeface="+mn-lt"/>
                <a:ea typeface="+mn-ea"/>
              </a:defRPr>
            </a:lvl3pPr>
            <a:lvl4pPr marL="1600200" indent="-228600" algn="l" rtl="0" eaLnBrk="1" fontAlgn="base" hangingPunct="1">
              <a:spcBef>
                <a:spcPct val="20000"/>
              </a:spcBef>
              <a:spcAft>
                <a:spcPct val="0"/>
              </a:spcAft>
              <a:buChar char="–"/>
              <a:defRPr kumimoji="1" sz="2000">
                <a:solidFill>
                  <a:srgbClr val="000000"/>
                </a:solidFill>
                <a:latin typeface="+mn-lt"/>
                <a:ea typeface="+mn-ea"/>
              </a:defRPr>
            </a:lvl4pPr>
            <a:lvl5pPr marL="2057400" indent="-228600" algn="l" rtl="0" eaLnBrk="1" fontAlgn="base" hangingPunct="1">
              <a:spcBef>
                <a:spcPct val="20000"/>
              </a:spcBef>
              <a:spcAft>
                <a:spcPct val="0"/>
              </a:spcAft>
              <a:buChar char="»"/>
              <a:defRPr kumimoji="1" sz="2000">
                <a:solidFill>
                  <a:srgbClr val="000000"/>
                </a:solidFill>
                <a:latin typeface="+mn-lt"/>
                <a:ea typeface="+mn-ea"/>
              </a:defRPr>
            </a:lvl5pPr>
            <a:lvl6pPr marL="2514600" indent="-228600" algn="l" rtl="0" eaLnBrk="1" fontAlgn="base" hangingPunct="1">
              <a:spcBef>
                <a:spcPct val="20000"/>
              </a:spcBef>
              <a:spcAft>
                <a:spcPct val="0"/>
              </a:spcAft>
              <a:buChar char="»"/>
              <a:defRPr kumimoji="1" sz="2000">
                <a:solidFill>
                  <a:srgbClr val="000000"/>
                </a:solidFill>
                <a:latin typeface="+mn-lt"/>
                <a:ea typeface="+mn-ea"/>
              </a:defRPr>
            </a:lvl6pPr>
            <a:lvl7pPr marL="2971800" indent="-228600" algn="l" rtl="0" eaLnBrk="1" fontAlgn="base" hangingPunct="1">
              <a:spcBef>
                <a:spcPct val="20000"/>
              </a:spcBef>
              <a:spcAft>
                <a:spcPct val="0"/>
              </a:spcAft>
              <a:buChar char="»"/>
              <a:defRPr kumimoji="1" sz="2000">
                <a:solidFill>
                  <a:srgbClr val="000000"/>
                </a:solidFill>
                <a:latin typeface="+mn-lt"/>
                <a:ea typeface="+mn-ea"/>
              </a:defRPr>
            </a:lvl7pPr>
            <a:lvl8pPr marL="3429000" indent="-228600" algn="l" rtl="0" eaLnBrk="1" fontAlgn="base" hangingPunct="1">
              <a:spcBef>
                <a:spcPct val="20000"/>
              </a:spcBef>
              <a:spcAft>
                <a:spcPct val="0"/>
              </a:spcAft>
              <a:buChar char="»"/>
              <a:defRPr kumimoji="1" sz="2000">
                <a:solidFill>
                  <a:srgbClr val="000000"/>
                </a:solidFill>
                <a:latin typeface="+mn-lt"/>
                <a:ea typeface="+mn-ea"/>
              </a:defRPr>
            </a:lvl8pPr>
            <a:lvl9pPr marL="3886200" indent="-228600" algn="l" rtl="0" eaLnBrk="1" fontAlgn="base" hangingPunct="1">
              <a:spcBef>
                <a:spcPct val="20000"/>
              </a:spcBef>
              <a:spcAft>
                <a:spcPct val="0"/>
              </a:spcAft>
              <a:buChar char="»"/>
              <a:defRPr kumimoji="1" sz="2000">
                <a:solidFill>
                  <a:srgbClr val="000000"/>
                </a:solidFill>
                <a:latin typeface="+mn-lt"/>
                <a:ea typeface="+mn-ea"/>
              </a:defRPr>
            </a:lvl9pPr>
          </a:lstStyle>
          <a:p>
            <a:pPr marL="0" indent="0">
              <a:buFontTx/>
              <a:buNone/>
            </a:pPr>
            <a:r>
              <a:rPr lang="ja-JP" altLang="en-US" sz="1600" kern="0" dirty="0" smtClean="0"/>
              <a:t>引用元：　</a:t>
            </a:r>
            <a:r>
              <a:rPr lang="en-US" altLang="ja-JP" sz="1600" kern="0" dirty="0" smtClean="0"/>
              <a:t>Top 5 Desktop Browsers from Oct 2012 to Sept 2014</a:t>
            </a:r>
          </a:p>
          <a:p>
            <a:pPr marL="0" indent="0">
              <a:buFontTx/>
              <a:buNone/>
            </a:pPr>
            <a:r>
              <a:rPr lang="en-US" altLang="ja-JP" sz="1600" kern="0" dirty="0"/>
              <a:t>http://gs.statcounter.com/#desktop-browser-ww-monthly-201210-201409</a:t>
            </a:r>
            <a:endParaRPr lang="ja-JP" altLang="en-US" sz="1600" kern="0"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583" y="980728"/>
            <a:ext cx="8300881" cy="4752528"/>
          </a:xfrm>
        </p:spPr>
      </p:pic>
    </p:spTree>
    <p:extLst>
      <p:ext uri="{BB962C8B-B14F-4D97-AF65-F5344CB8AC3E}">
        <p14:creationId xmlns:p14="http://schemas.microsoft.com/office/powerpoint/2010/main" val="39922691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ヒラギノ角ゴ Pro W3"/>
                <a:ea typeface="ヒラギノ角ゴ Pro W3"/>
                <a:cs typeface="ヒラギノ角ゴ Pro W3"/>
              </a:rPr>
              <a:t>WEB </a:t>
            </a:r>
            <a:r>
              <a:rPr kumimoji="1" lang="ja-JP" altLang="en-US" dirty="0" smtClean="0">
                <a:latin typeface="ヒラギノ角ゴ Pro W3"/>
                <a:ea typeface="ヒラギノ角ゴ Pro W3"/>
                <a:cs typeface="ヒラギノ角ゴ Pro W3"/>
              </a:rPr>
              <a:t>ブラウザのシェア率について</a:t>
            </a:r>
            <a:endParaRPr kumimoji="1" lang="ja-JP" altLang="en-US"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107504" y="1916832"/>
            <a:ext cx="9036496" cy="3168352"/>
          </a:xfrm>
        </p:spPr>
        <p:txBody>
          <a:bodyPr/>
          <a:lstStyle/>
          <a:p>
            <a:r>
              <a:rPr lang="en-US" altLang="ja-JP" sz="2800" kern="1200" dirty="0" smtClean="0">
                <a:solidFill>
                  <a:schemeClr val="tx1"/>
                </a:solidFill>
                <a:latin typeface="ヒラギノ角ゴ Pro W3"/>
                <a:ea typeface="ヒラギノ角ゴ Pro W3"/>
                <a:cs typeface="ヒラギノ角ゴ Pro W3"/>
              </a:rPr>
              <a:t>WEB </a:t>
            </a:r>
            <a:r>
              <a:rPr lang="ja-JP" altLang="en-US" sz="2800" kern="1200" dirty="0" smtClean="0">
                <a:solidFill>
                  <a:schemeClr val="tx1"/>
                </a:solidFill>
                <a:latin typeface="ヒラギノ角ゴ Pro W3"/>
                <a:ea typeface="ヒラギノ角ゴ Pro W3"/>
                <a:cs typeface="ヒラギノ角ゴ Pro W3"/>
              </a:rPr>
              <a:t>ブラウザのシェア率が調査によって異なる</a:t>
            </a:r>
            <a:endParaRPr lang="en-US" altLang="ja-JP" sz="2800" kern="1200" dirty="0" smtClean="0">
              <a:solidFill>
                <a:schemeClr val="tx1"/>
              </a:solidFill>
              <a:latin typeface="ヒラギノ角ゴ Pro W3"/>
              <a:ea typeface="ヒラギノ角ゴ Pro W3"/>
              <a:cs typeface="ヒラギノ角ゴ Pro W3"/>
            </a:endParaRPr>
          </a:p>
          <a:p>
            <a:pPr marL="0" indent="0">
              <a:buNone/>
            </a:pPr>
            <a:r>
              <a:rPr lang="ja-JP" altLang="en-US" sz="2800" kern="1200" dirty="0" smtClean="0">
                <a:solidFill>
                  <a:schemeClr val="tx1"/>
                </a:solidFill>
                <a:latin typeface="ヒラギノ角ゴ Pro W3"/>
                <a:ea typeface="ヒラギノ角ゴ Pro W3"/>
                <a:cs typeface="ヒラギノ角ゴ Pro W3"/>
              </a:rPr>
              <a:t>  </a:t>
            </a:r>
            <a:r>
              <a:rPr lang="en-US" altLang="ja-JP" sz="2800" kern="1200" dirty="0">
                <a:solidFill>
                  <a:schemeClr val="tx1"/>
                </a:solidFill>
                <a:latin typeface="ヒラギノ角ゴ Pro W3"/>
                <a:ea typeface="ヒラギノ角ゴ Pro W3"/>
                <a:cs typeface="ヒラギノ角ゴ Pro W3"/>
              </a:rPr>
              <a:t> </a:t>
            </a:r>
            <a:r>
              <a:rPr lang="ja-JP" altLang="en-US" sz="2400" kern="1200" dirty="0" smtClean="0">
                <a:solidFill>
                  <a:schemeClr val="tx1"/>
                </a:solidFill>
                <a:latin typeface="ヒラギノ角ゴ Pro W3"/>
                <a:ea typeface="ヒラギノ角ゴ Pro W3"/>
                <a:cs typeface="ヒラギノ角ゴ Pro W3"/>
              </a:rPr>
              <a:t>例</a:t>
            </a:r>
            <a:r>
              <a:rPr lang="en-US" altLang="ja-JP" sz="2400" kern="1200" dirty="0" smtClean="0">
                <a:solidFill>
                  <a:schemeClr val="tx1"/>
                </a:solidFill>
                <a:latin typeface="ヒラギノ角ゴ Pro W3"/>
                <a:ea typeface="ヒラギノ角ゴ Pro W3"/>
                <a:cs typeface="ヒラギノ角ゴ Pro W3"/>
              </a:rPr>
              <a:t>:</a:t>
            </a:r>
            <a:r>
              <a:rPr lang="ja-JP" altLang="en-US" sz="2400" kern="1200" dirty="0" smtClean="0">
                <a:solidFill>
                  <a:schemeClr val="tx1"/>
                </a:solidFill>
                <a:latin typeface="ヒラギノ角ゴ Pro W3"/>
                <a:ea typeface="ヒラギノ角ゴ Pro W3"/>
                <a:cs typeface="ヒラギノ角ゴ Pro W3"/>
              </a:rPr>
              <a:t> </a:t>
            </a:r>
            <a:r>
              <a:rPr lang="en-US" altLang="ja-JP" sz="2400" kern="1200" dirty="0" smtClean="0">
                <a:solidFill>
                  <a:schemeClr val="tx1"/>
                </a:solidFill>
                <a:latin typeface="ヒラギノ角ゴ Pro W3"/>
                <a:ea typeface="ヒラギノ角ゴ Pro W3"/>
                <a:cs typeface="ヒラギノ角ゴ Pro W3"/>
              </a:rPr>
              <a:t>Internet </a:t>
            </a:r>
            <a:r>
              <a:rPr lang="en-US" altLang="ja-JP" sz="2400" kern="1200" dirty="0">
                <a:solidFill>
                  <a:schemeClr val="tx1"/>
                </a:solidFill>
                <a:latin typeface="ヒラギノ角ゴ Pro W3"/>
                <a:ea typeface="ヒラギノ角ゴ Pro W3"/>
                <a:cs typeface="ヒラギノ角ゴ Pro W3"/>
              </a:rPr>
              <a:t>Explorer </a:t>
            </a:r>
            <a:r>
              <a:rPr lang="en-US" altLang="en-US" sz="2400" kern="1200" dirty="0" smtClean="0">
                <a:solidFill>
                  <a:schemeClr val="tx1"/>
                </a:solidFill>
                <a:latin typeface="ヒラギノ角ゴ Pro W3"/>
                <a:ea typeface="ヒラギノ角ゴ Pro W3"/>
                <a:cs typeface="ヒラギノ角ゴ Pro W3"/>
              </a:rPr>
              <a:t>…</a:t>
            </a:r>
            <a:r>
              <a:rPr lang="ja-JP" altLang="en-US" sz="2400" kern="1200" dirty="0" smtClean="0">
                <a:solidFill>
                  <a:schemeClr val="tx1"/>
                </a:solidFill>
                <a:latin typeface="ヒラギノ角ゴ Pro W3"/>
                <a:ea typeface="ヒラギノ角ゴ Pro W3"/>
                <a:cs typeface="ヒラギノ角ゴ Pro W3"/>
              </a:rPr>
              <a:t> </a:t>
            </a:r>
            <a:r>
              <a:rPr lang="en-US" altLang="ja-JP" sz="2400" kern="1200" dirty="0" err="1" smtClean="0">
                <a:solidFill>
                  <a:schemeClr val="tx1"/>
                </a:solidFill>
                <a:latin typeface="ヒラギノ角ゴ Pro W3"/>
                <a:ea typeface="ヒラギノ角ゴ Pro W3"/>
                <a:cs typeface="ヒラギノ角ゴ Pro W3"/>
              </a:rPr>
              <a:t>NetMarketShare</a:t>
            </a:r>
            <a:r>
              <a:rPr lang="en-US" altLang="ja-JP" sz="2400" kern="1200" dirty="0" smtClean="0">
                <a:solidFill>
                  <a:schemeClr val="tx1"/>
                </a:solidFill>
                <a:latin typeface="ヒラギノ角ゴ Pro W3"/>
                <a:ea typeface="ヒラギノ角ゴ Pro W3"/>
                <a:cs typeface="ヒラギノ角ゴ Pro W3"/>
              </a:rPr>
              <a:t>  58.37</a:t>
            </a:r>
            <a:r>
              <a:rPr lang="ja-JP" altLang="en-US" sz="2400" kern="1200" dirty="0" smtClean="0">
                <a:solidFill>
                  <a:schemeClr val="tx1"/>
                </a:solidFill>
                <a:latin typeface="ヒラギノ角ゴ Pro W3"/>
                <a:ea typeface="ヒラギノ角ゴ Pro W3"/>
                <a:cs typeface="ヒラギノ角ゴ Pro W3"/>
              </a:rPr>
              <a:t>％</a:t>
            </a:r>
            <a:r>
              <a:rPr lang="en-US" altLang="ja-JP" sz="2400" kern="1200" dirty="0" smtClean="0">
                <a:solidFill>
                  <a:schemeClr val="tx1"/>
                </a:solidFill>
                <a:latin typeface="ヒラギノ角ゴ Pro W3"/>
                <a:ea typeface="ヒラギノ角ゴ Pro W3"/>
                <a:cs typeface="ヒラギノ角ゴ Pro W3"/>
              </a:rPr>
              <a:t>(</a:t>
            </a:r>
            <a:r>
              <a:rPr lang="ja-JP" altLang="en-US" sz="2400" kern="1200" dirty="0" smtClean="0">
                <a:solidFill>
                  <a:schemeClr val="tx1"/>
                </a:solidFill>
                <a:latin typeface="ヒラギノ角ゴ Pro W3"/>
                <a:ea typeface="ヒラギノ角ゴ Pro W3"/>
                <a:cs typeface="ヒラギノ角ゴ Pro W3"/>
              </a:rPr>
              <a:t>第</a:t>
            </a:r>
            <a:r>
              <a:rPr lang="en-US" altLang="ja-JP" sz="2400" kern="1200" dirty="0" smtClean="0">
                <a:solidFill>
                  <a:schemeClr val="tx1"/>
                </a:solidFill>
                <a:latin typeface="ヒラギノ角ゴ Pro W3"/>
                <a:ea typeface="ヒラギノ角ゴ Pro W3"/>
                <a:cs typeface="ヒラギノ角ゴ Pro W3"/>
              </a:rPr>
              <a:t>1</a:t>
            </a:r>
            <a:r>
              <a:rPr lang="ja-JP" altLang="en-US" sz="2400" kern="1200" dirty="0" smtClean="0">
                <a:solidFill>
                  <a:schemeClr val="tx1"/>
                </a:solidFill>
                <a:latin typeface="ヒラギノ角ゴ Pro W3"/>
                <a:ea typeface="ヒラギノ角ゴ Pro W3"/>
                <a:cs typeface="ヒラギノ角ゴ Pro W3"/>
              </a:rPr>
              <a:t>位</a:t>
            </a:r>
            <a:r>
              <a:rPr lang="en-US" altLang="ja-JP" sz="2400" kern="1200" dirty="0" smtClean="0">
                <a:solidFill>
                  <a:schemeClr val="tx1"/>
                </a:solidFill>
                <a:latin typeface="ヒラギノ角ゴ Pro W3"/>
                <a:ea typeface="ヒラギノ角ゴ Pro W3"/>
                <a:cs typeface="ヒラギノ角ゴ Pro W3"/>
              </a:rPr>
              <a:t>)</a:t>
            </a:r>
          </a:p>
          <a:p>
            <a:pPr marL="0" indent="0">
              <a:buNone/>
            </a:pPr>
            <a:r>
              <a:rPr lang="ja-JP" altLang="en-US" sz="2400" kern="1200" dirty="0" smtClean="0">
                <a:solidFill>
                  <a:schemeClr val="tx1"/>
                </a:solidFill>
                <a:latin typeface="ヒラギノ角ゴ Pro W3"/>
                <a:ea typeface="ヒラギノ角ゴ Pro W3"/>
                <a:cs typeface="ヒラギノ角ゴ Pro W3"/>
              </a:rPr>
              <a:t>　    　　　　　　　　　</a:t>
            </a:r>
            <a:r>
              <a:rPr lang="en-US" altLang="en-US" sz="2400" kern="1200" dirty="0" smtClean="0">
                <a:solidFill>
                  <a:schemeClr val="tx1"/>
                </a:solidFill>
                <a:latin typeface="ヒラギノ角ゴ Pro W3"/>
                <a:ea typeface="ヒラギノ角ゴ Pro W3"/>
                <a:cs typeface="ヒラギノ角ゴ Pro W3"/>
              </a:rPr>
              <a:t>…</a:t>
            </a:r>
            <a:r>
              <a:rPr lang="ja-JP" altLang="en-US" sz="2400" kern="1200" dirty="0" smtClean="0">
                <a:solidFill>
                  <a:schemeClr val="tx1"/>
                </a:solidFill>
                <a:latin typeface="ヒラギノ角ゴ Pro W3"/>
                <a:ea typeface="ヒラギノ角ゴ Pro W3"/>
                <a:cs typeface="ヒラギノ角ゴ Pro W3"/>
              </a:rPr>
              <a:t> </a:t>
            </a:r>
            <a:r>
              <a:rPr lang="en-US" altLang="ja-JP" sz="2400" kern="1200" dirty="0" err="1" smtClean="0">
                <a:solidFill>
                  <a:schemeClr val="tx1"/>
                </a:solidFill>
                <a:latin typeface="ヒラギノ角ゴ Pro W3"/>
                <a:ea typeface="ヒラギノ角ゴ Pro W3"/>
                <a:cs typeface="ヒラギノ角ゴ Pro W3"/>
              </a:rPr>
              <a:t>StatCounter</a:t>
            </a:r>
            <a:r>
              <a:rPr lang="en-US" altLang="ja-JP" sz="2400" kern="1200" dirty="0" smtClean="0">
                <a:solidFill>
                  <a:schemeClr val="tx1"/>
                </a:solidFill>
                <a:latin typeface="ヒラギノ角ゴ Pro W3"/>
                <a:ea typeface="ヒラギノ角ゴ Pro W3"/>
                <a:cs typeface="ヒラギノ角ゴ Pro W3"/>
              </a:rPr>
              <a:t>  22.62%</a:t>
            </a:r>
            <a:r>
              <a:rPr lang="ja-JP" altLang="en-US" sz="2400" kern="1200" dirty="0">
                <a:solidFill>
                  <a:schemeClr val="tx1"/>
                </a:solidFill>
                <a:latin typeface="ヒラギノ角ゴ Pro W3"/>
                <a:ea typeface="ヒラギノ角ゴ Pro W3"/>
                <a:cs typeface="ヒラギノ角ゴ Pro W3"/>
              </a:rPr>
              <a:t> </a:t>
            </a:r>
            <a:r>
              <a:rPr lang="en-US" altLang="ja-JP" sz="2400" kern="1200" dirty="0" smtClean="0">
                <a:solidFill>
                  <a:schemeClr val="tx1"/>
                </a:solidFill>
                <a:latin typeface="ヒラギノ角ゴ Pro W3"/>
                <a:ea typeface="ヒラギノ角ゴ Pro W3"/>
                <a:cs typeface="ヒラギノ角ゴ Pro W3"/>
              </a:rPr>
              <a:t>(</a:t>
            </a:r>
            <a:r>
              <a:rPr lang="ja-JP" altLang="en-US" sz="2400" kern="1200" dirty="0" smtClean="0">
                <a:solidFill>
                  <a:schemeClr val="tx1"/>
                </a:solidFill>
                <a:latin typeface="ヒラギノ角ゴ Pro W3"/>
                <a:ea typeface="ヒラギノ角ゴ Pro W3"/>
                <a:cs typeface="ヒラギノ角ゴ Pro W3"/>
              </a:rPr>
              <a:t>第</a:t>
            </a:r>
            <a:r>
              <a:rPr lang="en-US" altLang="ja-JP" sz="2400" kern="1200" dirty="0" smtClean="0">
                <a:solidFill>
                  <a:schemeClr val="tx1"/>
                </a:solidFill>
                <a:latin typeface="ヒラギノ角ゴ Pro W3"/>
                <a:ea typeface="ヒラギノ角ゴ Pro W3"/>
                <a:cs typeface="ヒラギノ角ゴ Pro W3"/>
              </a:rPr>
              <a:t>2</a:t>
            </a:r>
            <a:r>
              <a:rPr lang="ja-JP" altLang="en-US" sz="2400" kern="1200" dirty="0" smtClean="0">
                <a:solidFill>
                  <a:schemeClr val="tx1"/>
                </a:solidFill>
                <a:latin typeface="ヒラギノ角ゴ Pro W3"/>
                <a:ea typeface="ヒラギノ角ゴ Pro W3"/>
                <a:cs typeface="ヒラギノ角ゴ Pro W3"/>
              </a:rPr>
              <a:t>位</a:t>
            </a:r>
            <a:r>
              <a:rPr lang="en-US" altLang="ja-JP" sz="2400" kern="1200" dirty="0" smtClean="0">
                <a:solidFill>
                  <a:schemeClr val="tx1"/>
                </a:solidFill>
                <a:latin typeface="ヒラギノ角ゴ Pro W3"/>
                <a:ea typeface="ヒラギノ角ゴ Pro W3"/>
                <a:cs typeface="ヒラギノ角ゴ Pro W3"/>
              </a:rPr>
              <a:t>)</a:t>
            </a:r>
          </a:p>
          <a:p>
            <a:pPr lvl="1"/>
            <a:r>
              <a:rPr lang="ja-JP" altLang="en-US" kern="1200" dirty="0" smtClean="0">
                <a:solidFill>
                  <a:schemeClr val="tx1"/>
                </a:solidFill>
                <a:latin typeface="ヒラギノ角ゴ Pro W3"/>
                <a:ea typeface="ヒラギノ角ゴ Pro W3"/>
                <a:cs typeface="ヒラギノ角ゴ Pro W3"/>
              </a:rPr>
              <a:t>対象</a:t>
            </a:r>
            <a:r>
              <a:rPr lang="ja-JP" altLang="en-US" kern="1200" dirty="0">
                <a:solidFill>
                  <a:schemeClr val="tx1"/>
                </a:solidFill>
                <a:latin typeface="ヒラギノ角ゴ Pro W3"/>
                <a:ea typeface="ヒラギノ角ゴ Pro W3"/>
                <a:cs typeface="ヒラギノ角ゴ Pro W3"/>
              </a:rPr>
              <a:t>とする集団や</a:t>
            </a:r>
            <a:r>
              <a:rPr lang="ja-JP" altLang="en-US" kern="1200" dirty="0" smtClean="0">
                <a:solidFill>
                  <a:schemeClr val="tx1"/>
                </a:solidFill>
                <a:latin typeface="ヒラギノ角ゴ Pro W3"/>
                <a:ea typeface="ヒラギノ角ゴ Pro W3"/>
                <a:cs typeface="ヒラギノ角ゴ Pro W3"/>
              </a:rPr>
              <a:t>母数が異なるため</a:t>
            </a:r>
            <a:endParaRPr lang="en-US" altLang="ja-JP" kern="1200" dirty="0" smtClean="0">
              <a:solidFill>
                <a:schemeClr val="tx1"/>
              </a:solidFill>
              <a:latin typeface="ヒラギノ角ゴ Pro W3"/>
              <a:ea typeface="ヒラギノ角ゴ Pro W3"/>
              <a:cs typeface="ヒラギノ角ゴ Pro W3"/>
            </a:endParaRPr>
          </a:p>
          <a:p>
            <a:pPr lvl="2">
              <a:buFont typeface="Wingdings" panose="05000000000000000000" pitchFamily="2" charset="2"/>
              <a:buChar char="Ø"/>
            </a:pPr>
            <a:r>
              <a:rPr lang="ja-JP" altLang="en-US" sz="2800" kern="1200" dirty="0" smtClean="0">
                <a:solidFill>
                  <a:schemeClr val="tx1"/>
                </a:solidFill>
                <a:latin typeface="ヒラギノ角ゴ Pro W3"/>
                <a:ea typeface="ヒラギノ角ゴ Pro W3"/>
                <a:cs typeface="ヒラギノ角ゴ Pro W3"/>
              </a:rPr>
              <a:t>  </a:t>
            </a:r>
            <a:r>
              <a:rPr lang="en-US" altLang="ja-JP" sz="2800" kern="1200" dirty="0" err="1" smtClean="0">
                <a:solidFill>
                  <a:schemeClr val="tx1"/>
                </a:solidFill>
                <a:latin typeface="ヒラギノ角ゴ Pro W3"/>
                <a:ea typeface="ヒラギノ角ゴ Pro W3"/>
                <a:cs typeface="ヒラギノ角ゴ Pro W3"/>
              </a:rPr>
              <a:t>NetMarketShare</a:t>
            </a:r>
            <a:r>
              <a:rPr lang="en-US" altLang="ja-JP" sz="2800" kern="1200" dirty="0" smtClean="0">
                <a:solidFill>
                  <a:schemeClr val="tx1"/>
                </a:solidFill>
                <a:latin typeface="ヒラギノ角ゴ Pro W3"/>
                <a:ea typeface="ヒラギノ角ゴ Pro W3"/>
                <a:cs typeface="ヒラギノ角ゴ Pro W3"/>
              </a:rPr>
              <a:t>: </a:t>
            </a:r>
            <a:r>
              <a:rPr lang="ja-JP" altLang="en-US" sz="2800" dirty="0" smtClean="0">
                <a:latin typeface="ヒラギノ角ゴ Pro W3"/>
                <a:ea typeface="ヒラギノ角ゴ Pro W3"/>
                <a:cs typeface="ヒラギノ角ゴ Pro W3"/>
              </a:rPr>
              <a:t>訪問者数</a:t>
            </a:r>
            <a:r>
              <a:rPr lang="ja-JP" altLang="en-US" sz="2800" dirty="0">
                <a:latin typeface="ヒラギノ角ゴ Pro W3"/>
                <a:ea typeface="ヒラギノ角ゴ Pro W3"/>
                <a:cs typeface="ヒラギノ角ゴ Pro W3"/>
              </a:rPr>
              <a:t>を</a:t>
            </a:r>
            <a:r>
              <a:rPr lang="ja-JP" altLang="en-US" sz="2800" dirty="0" smtClean="0">
                <a:latin typeface="ヒラギノ角ゴ Pro W3"/>
                <a:ea typeface="ヒラギノ角ゴ Pro W3"/>
                <a:cs typeface="ヒラギノ角ゴ Pro W3"/>
              </a:rPr>
              <a:t>分析</a:t>
            </a:r>
            <a:endParaRPr lang="en-US" altLang="ja-JP" sz="2800" dirty="0">
              <a:latin typeface="ヒラギノ角ゴ Pro W3"/>
              <a:ea typeface="ヒラギノ角ゴ Pro W3"/>
              <a:cs typeface="ヒラギノ角ゴ Pro W3"/>
            </a:endParaRPr>
          </a:p>
          <a:p>
            <a:pPr lvl="2">
              <a:buFont typeface="Wingdings" panose="05000000000000000000" pitchFamily="2" charset="2"/>
              <a:buChar char="Ø"/>
            </a:pPr>
            <a:r>
              <a:rPr lang="en-US" altLang="ja-JP" sz="2800" dirty="0" smtClean="0">
                <a:latin typeface="ヒラギノ角ゴ Pro W3"/>
                <a:ea typeface="ヒラギノ角ゴ Pro W3"/>
                <a:cs typeface="ヒラギノ角ゴ Pro W3"/>
              </a:rPr>
              <a:t> </a:t>
            </a:r>
            <a:r>
              <a:rPr lang="ja-JP" altLang="en-US" sz="2800" dirty="0" smtClean="0">
                <a:latin typeface="ヒラギノ角ゴ Pro W3"/>
                <a:ea typeface="ヒラギノ角ゴ Pro W3"/>
                <a:cs typeface="ヒラギノ角ゴ Pro W3"/>
              </a:rPr>
              <a:t> </a:t>
            </a:r>
            <a:r>
              <a:rPr lang="en-US" altLang="ja-JP" sz="2800" kern="1200" dirty="0" err="1" smtClean="0">
                <a:solidFill>
                  <a:schemeClr val="tx1"/>
                </a:solidFill>
                <a:latin typeface="ヒラギノ角ゴ Pro W3"/>
                <a:ea typeface="ヒラギノ角ゴ Pro W3"/>
                <a:cs typeface="ヒラギノ角ゴ Pro W3"/>
              </a:rPr>
              <a:t>StatCounter</a:t>
            </a:r>
            <a:r>
              <a:rPr lang="en-US" altLang="ja-JP" sz="2800" kern="1200" dirty="0" smtClean="0">
                <a:solidFill>
                  <a:schemeClr val="tx1"/>
                </a:solidFill>
                <a:latin typeface="ヒラギノ角ゴ Pro W3"/>
                <a:ea typeface="ヒラギノ角ゴ Pro W3"/>
                <a:cs typeface="ヒラギノ角ゴ Pro W3"/>
              </a:rPr>
              <a:t>: </a:t>
            </a:r>
            <a:r>
              <a:rPr lang="ja-JP" altLang="en-US" sz="2800" kern="1200" dirty="0" smtClean="0">
                <a:solidFill>
                  <a:schemeClr val="tx1"/>
                </a:solidFill>
                <a:latin typeface="ヒラギノ角ゴ Pro W3"/>
                <a:ea typeface="ヒラギノ角ゴ Pro W3"/>
                <a:cs typeface="ヒラギノ角ゴ Pro W3"/>
              </a:rPr>
              <a:t>ページビュー</a:t>
            </a:r>
            <a:r>
              <a:rPr lang="ja-JP" altLang="en-US" sz="2800" kern="1200" dirty="0">
                <a:solidFill>
                  <a:schemeClr val="tx1"/>
                </a:solidFill>
                <a:latin typeface="ヒラギノ角ゴ Pro W3"/>
                <a:ea typeface="ヒラギノ角ゴ Pro W3"/>
                <a:cs typeface="ヒラギノ角ゴ Pro W3"/>
              </a:rPr>
              <a:t>を</a:t>
            </a:r>
            <a:r>
              <a:rPr lang="ja-JP" altLang="en-US" sz="2800" kern="1200" dirty="0" smtClean="0">
                <a:solidFill>
                  <a:schemeClr val="tx1"/>
                </a:solidFill>
                <a:latin typeface="ヒラギノ角ゴ Pro W3"/>
                <a:ea typeface="ヒラギノ角ゴ Pro W3"/>
                <a:cs typeface="ヒラギノ角ゴ Pro W3"/>
              </a:rPr>
              <a:t>分析</a:t>
            </a:r>
            <a:endParaRPr lang="en-US" altLang="ja-JP" sz="2800" kern="1200" dirty="0" smtClean="0">
              <a:solidFill>
                <a:schemeClr val="tx1"/>
              </a:solidFill>
              <a:latin typeface="ヒラギノ角ゴ Pro W3"/>
              <a:ea typeface="ヒラギノ角ゴ Pro W3"/>
              <a:cs typeface="ヒラギノ角ゴ Pro W3"/>
            </a:endParaRPr>
          </a:p>
          <a:p>
            <a:pPr marL="0" indent="0">
              <a:buNone/>
            </a:pPr>
            <a:endParaRPr lang="en-US" altLang="ja-JP" sz="1400" kern="1200" dirty="0" smtClean="0">
              <a:solidFill>
                <a:schemeClr val="tx1"/>
              </a:solidFill>
              <a:latin typeface="ヒラギノ角ゴ Pro W3"/>
              <a:ea typeface="ヒラギノ角ゴ Pro W3"/>
              <a:cs typeface="ヒラギノ角ゴ Pro W3"/>
            </a:endParaRPr>
          </a:p>
          <a:p>
            <a:pPr marL="0" indent="0">
              <a:buNone/>
            </a:pPr>
            <a:endParaRPr kumimoji="1" lang="ja-JP" altLang="en-US" sz="28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29773158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772816"/>
            <a:ext cx="8964488" cy="3528392"/>
          </a:xfrm>
        </p:spPr>
        <p:txBody>
          <a:bodyPr/>
          <a:lstStyle/>
          <a:p>
            <a:r>
              <a:rPr kumimoji="1" lang="en-US" altLang="ja-JP" sz="2800" dirty="0" smtClean="0">
                <a:latin typeface="ヒラギノ角ゴ Pro W3"/>
                <a:ea typeface="ヒラギノ角ゴ Pro W3"/>
                <a:cs typeface="ヒラギノ角ゴ Pro W3"/>
              </a:rPr>
              <a:t>Google Chrome </a:t>
            </a:r>
            <a:r>
              <a:rPr lang="ja-JP" altLang="en-US" sz="2800" dirty="0" smtClean="0">
                <a:latin typeface="ヒラギノ角ゴ Pro W3"/>
                <a:ea typeface="ヒラギノ角ゴ Pro W3"/>
                <a:cs typeface="ヒラギノ角ゴ Pro W3"/>
              </a:rPr>
              <a:t>がシェアを伸ばす一方で </a:t>
            </a:r>
            <a:r>
              <a:rPr kumimoji="1" lang="en-US" altLang="ja-JP" sz="2800" dirty="0" smtClean="0">
                <a:latin typeface="ヒラギノ角ゴ Pro W3"/>
                <a:ea typeface="ヒラギノ角ゴ Pro W3"/>
                <a:cs typeface="ヒラギノ角ゴ Pro W3"/>
              </a:rPr>
              <a:t>Firefox </a:t>
            </a:r>
            <a:r>
              <a:rPr kumimoji="1" lang="ja-JP" altLang="en-US" sz="2800" dirty="0" smtClean="0">
                <a:latin typeface="ヒラギノ角ゴ Pro W3"/>
                <a:ea typeface="ヒラギノ角ゴ Pro W3"/>
                <a:cs typeface="ヒラギノ角ゴ Pro W3"/>
              </a:rPr>
              <a:t>は勢いを失っている</a:t>
            </a:r>
            <a:endParaRPr kumimoji="1" lang="en-US" altLang="ja-JP" sz="2800" dirty="0" smtClean="0">
              <a:latin typeface="ヒラギノ角ゴ Pro W3"/>
              <a:ea typeface="ヒラギノ角ゴ Pro W3"/>
              <a:cs typeface="ヒラギノ角ゴ Pro W3"/>
            </a:endParaRPr>
          </a:p>
          <a:p>
            <a:r>
              <a:rPr lang="en-US" altLang="ja-JP" sz="2800" dirty="0" smtClean="0">
                <a:latin typeface="ヒラギノ角ゴ Pro W3"/>
                <a:ea typeface="ヒラギノ角ゴ Pro W3"/>
                <a:cs typeface="ヒラギノ角ゴ Pro W3"/>
              </a:rPr>
              <a:t>IE </a:t>
            </a:r>
            <a:r>
              <a:rPr lang="ja-JP" altLang="en-US" sz="2800" dirty="0" smtClean="0">
                <a:latin typeface="ヒラギノ角ゴ Pro W3"/>
                <a:ea typeface="ヒラギノ角ゴ Pro W3"/>
                <a:cs typeface="ヒラギノ角ゴ Pro W3"/>
              </a:rPr>
              <a:t>に関しては傾向が読み取れない</a:t>
            </a:r>
            <a:endParaRPr lang="en-US" altLang="ja-JP" sz="2800" dirty="0" smtClean="0">
              <a:latin typeface="ヒラギノ角ゴ Pro W3"/>
              <a:ea typeface="ヒラギノ角ゴ Pro W3"/>
              <a:cs typeface="ヒラギノ角ゴ Pro W3"/>
            </a:endParaRPr>
          </a:p>
          <a:p>
            <a:pPr marL="0" indent="0">
              <a:buNone/>
            </a:pPr>
            <a:r>
              <a:rPr lang="ja-JP" altLang="en-US" sz="2800" kern="1200" dirty="0">
                <a:solidFill>
                  <a:schemeClr val="tx1"/>
                </a:solidFill>
                <a:latin typeface="ヒラギノ角ゴ Pro W3"/>
                <a:ea typeface="ヒラギノ角ゴ Pro W3"/>
                <a:cs typeface="ヒラギノ角ゴ Pro W3"/>
              </a:rPr>
              <a:t> </a:t>
            </a:r>
            <a:r>
              <a:rPr lang="ja-JP" altLang="en-US" sz="2800" kern="1200" dirty="0" smtClean="0">
                <a:solidFill>
                  <a:schemeClr val="tx1"/>
                </a:solidFill>
                <a:latin typeface="ヒラギノ角ゴ Pro W3"/>
                <a:ea typeface="ヒラギノ角ゴ Pro W3"/>
                <a:cs typeface="ヒラギノ角ゴ Pro W3"/>
              </a:rPr>
              <a:t>  </a:t>
            </a:r>
            <a:r>
              <a:rPr lang="en-US" altLang="ja-JP" sz="2800" kern="1200" dirty="0" err="1" smtClean="0">
                <a:solidFill>
                  <a:schemeClr val="tx1"/>
                </a:solidFill>
                <a:latin typeface="ヒラギノ角ゴ Pro W3"/>
                <a:ea typeface="ヒラギノ角ゴ Pro W3"/>
                <a:cs typeface="ヒラギノ角ゴ Pro W3"/>
              </a:rPr>
              <a:t>NetMarketShare</a:t>
            </a:r>
            <a:r>
              <a:rPr lang="en-US" altLang="ja-JP" sz="2800" kern="1200" dirty="0" smtClean="0">
                <a:solidFill>
                  <a:schemeClr val="tx1"/>
                </a:solidFill>
                <a:latin typeface="ヒラギノ角ゴ Pro W3"/>
                <a:ea typeface="ヒラギノ角ゴ Pro W3"/>
                <a:cs typeface="ヒラギノ角ゴ Pro W3"/>
              </a:rPr>
              <a:t>: </a:t>
            </a:r>
            <a:r>
              <a:rPr lang="ja-JP" altLang="en-US" sz="2800" kern="1200" dirty="0" smtClean="0">
                <a:solidFill>
                  <a:schemeClr val="tx1"/>
                </a:solidFill>
                <a:latin typeface="ヒラギノ角ゴ Pro W3"/>
                <a:ea typeface="ヒラギノ角ゴ Pro W3"/>
                <a:cs typeface="ヒラギノ角ゴ Pro W3"/>
              </a:rPr>
              <a:t>ゆるやかに上昇</a:t>
            </a:r>
            <a:endParaRPr lang="en-US" altLang="ja-JP" sz="2800" kern="1200" dirty="0" smtClean="0">
              <a:solidFill>
                <a:schemeClr val="tx1"/>
              </a:solidFill>
              <a:latin typeface="ヒラギノ角ゴ Pro W3"/>
              <a:ea typeface="ヒラギノ角ゴ Pro W3"/>
              <a:cs typeface="ヒラギノ角ゴ Pro W3"/>
            </a:endParaRPr>
          </a:p>
          <a:p>
            <a:pPr marL="0" indent="0">
              <a:buNone/>
            </a:pPr>
            <a:r>
              <a:rPr lang="en-US" altLang="ja-JP" sz="2800" kern="1200" dirty="0">
                <a:solidFill>
                  <a:schemeClr val="tx1"/>
                </a:solidFill>
                <a:latin typeface="ヒラギノ角ゴ Pro W3"/>
                <a:ea typeface="ヒラギノ角ゴ Pro W3"/>
                <a:cs typeface="ヒラギノ角ゴ Pro W3"/>
              </a:rPr>
              <a:t> </a:t>
            </a:r>
            <a:r>
              <a:rPr lang="en-US" altLang="ja-JP" sz="2800" kern="1200" dirty="0" smtClean="0">
                <a:solidFill>
                  <a:schemeClr val="tx1"/>
                </a:solidFill>
                <a:latin typeface="ヒラギノ角ゴ Pro W3"/>
                <a:ea typeface="ヒラギノ角ゴ Pro W3"/>
                <a:cs typeface="ヒラギノ角ゴ Pro W3"/>
              </a:rPr>
              <a:t>  </a:t>
            </a:r>
            <a:r>
              <a:rPr lang="en-US" altLang="ja-JP" sz="2800" kern="1200" dirty="0" err="1" smtClean="0">
                <a:solidFill>
                  <a:schemeClr val="tx1"/>
                </a:solidFill>
                <a:latin typeface="ヒラギノ角ゴ Pro W3"/>
                <a:ea typeface="ヒラギノ角ゴ Pro W3"/>
                <a:cs typeface="ヒラギノ角ゴ Pro W3"/>
              </a:rPr>
              <a:t>StatCounter</a:t>
            </a:r>
            <a:r>
              <a:rPr lang="en-US" altLang="ja-JP" sz="2800" kern="1200" dirty="0" smtClean="0">
                <a:solidFill>
                  <a:schemeClr val="tx1"/>
                </a:solidFill>
                <a:latin typeface="ヒラギノ角ゴ Pro W3"/>
                <a:ea typeface="ヒラギノ角ゴ Pro W3"/>
                <a:cs typeface="ヒラギノ角ゴ Pro W3"/>
              </a:rPr>
              <a:t> : </a:t>
            </a:r>
            <a:r>
              <a:rPr lang="ja-JP" altLang="en-US" sz="2800" kern="1200" dirty="0" smtClean="0">
                <a:solidFill>
                  <a:schemeClr val="tx1"/>
                </a:solidFill>
                <a:latin typeface="ヒラギノ角ゴ Pro W3"/>
                <a:ea typeface="ヒラギノ角ゴ Pro W3"/>
                <a:cs typeface="ヒラギノ角ゴ Pro W3"/>
              </a:rPr>
              <a:t>下降</a:t>
            </a:r>
            <a:endParaRPr lang="en-US" altLang="ja-JP" sz="2800" kern="1200" dirty="0" smtClean="0">
              <a:solidFill>
                <a:schemeClr val="tx1"/>
              </a:solidFill>
              <a:latin typeface="ヒラギノ角ゴ Pro W3"/>
              <a:ea typeface="ヒラギノ角ゴ Pro W3"/>
              <a:cs typeface="ヒラギノ角ゴ Pro W3"/>
            </a:endParaRPr>
          </a:p>
          <a:p>
            <a:pPr lvl="1"/>
            <a:r>
              <a:rPr lang="ja-JP" altLang="en-US" sz="2400" kern="1200" dirty="0" smtClean="0">
                <a:solidFill>
                  <a:schemeClr val="tx1"/>
                </a:solidFill>
                <a:latin typeface="ヒラギノ角ゴ Pro W3"/>
                <a:ea typeface="ヒラギノ角ゴ Pro W3"/>
                <a:cs typeface="ヒラギノ角ゴ Pro W3"/>
              </a:rPr>
              <a:t>ネット使用率の高い人が </a:t>
            </a:r>
            <a:r>
              <a:rPr lang="en-US" altLang="ja-JP" sz="2400" kern="1200" dirty="0" smtClean="0">
                <a:solidFill>
                  <a:schemeClr val="tx1"/>
                </a:solidFill>
                <a:latin typeface="ヒラギノ角ゴ Pro W3"/>
                <a:ea typeface="ヒラギノ角ゴ Pro W3"/>
                <a:cs typeface="ヒラギノ角ゴ Pro W3"/>
              </a:rPr>
              <a:t>IE </a:t>
            </a:r>
            <a:r>
              <a:rPr lang="ja-JP" altLang="en-US" sz="2400" kern="1200" dirty="0" smtClean="0">
                <a:solidFill>
                  <a:schemeClr val="tx1"/>
                </a:solidFill>
                <a:latin typeface="ヒラギノ角ゴ Pro W3"/>
                <a:ea typeface="ヒラギノ角ゴ Pro W3"/>
                <a:cs typeface="ヒラギノ角ゴ Pro W3"/>
              </a:rPr>
              <a:t>を使</a:t>
            </a:r>
            <a:r>
              <a:rPr lang="ja-JP" altLang="en-US" sz="2400" kern="1200" dirty="0">
                <a:solidFill>
                  <a:schemeClr val="tx1"/>
                </a:solidFill>
                <a:latin typeface="ヒラギノ角ゴ Pro W3"/>
                <a:ea typeface="ヒラギノ角ゴ Pro W3"/>
                <a:cs typeface="ヒラギノ角ゴ Pro W3"/>
              </a:rPr>
              <a:t>わなく</a:t>
            </a:r>
            <a:r>
              <a:rPr lang="ja-JP" altLang="en-US" sz="2400" kern="1200" dirty="0" smtClean="0">
                <a:solidFill>
                  <a:schemeClr val="tx1"/>
                </a:solidFill>
                <a:latin typeface="ヒラギノ角ゴ Pro W3"/>
                <a:ea typeface="ヒラギノ角ゴ Pro W3"/>
                <a:cs typeface="ヒラギノ角ゴ Pro W3"/>
              </a:rPr>
              <a:t>なった？</a:t>
            </a:r>
            <a:endParaRPr lang="en-US" altLang="ja-JP" sz="2400" kern="1200" dirty="0" smtClean="0">
              <a:solidFill>
                <a:schemeClr val="tx1"/>
              </a:solidFill>
              <a:latin typeface="ヒラギノ角ゴ Pro W3"/>
              <a:ea typeface="ヒラギノ角ゴ Pro W3"/>
              <a:cs typeface="ヒラギノ角ゴ Pro W3"/>
            </a:endParaRPr>
          </a:p>
          <a:p>
            <a:r>
              <a:rPr kumimoji="1" lang="en-US" altLang="ja-JP" sz="2800" dirty="0" smtClean="0">
                <a:latin typeface="ヒラギノ角ゴ Pro W3"/>
                <a:ea typeface="ヒラギノ角ゴ Pro W3"/>
                <a:cs typeface="ヒラギノ角ゴ Pro W3"/>
              </a:rPr>
              <a:t>Safari </a:t>
            </a:r>
            <a:r>
              <a:rPr lang="ja-JP" altLang="en-US" sz="2800" dirty="0">
                <a:latin typeface="ヒラギノ角ゴ Pro W3"/>
                <a:ea typeface="ヒラギノ角ゴ Pro W3"/>
                <a:cs typeface="ヒラギノ角ゴ Pro W3"/>
              </a:rPr>
              <a:t>と</a:t>
            </a:r>
            <a:r>
              <a:rPr kumimoji="1" lang="ja-JP" altLang="en-US" sz="2800" dirty="0" smtClean="0">
                <a:latin typeface="ヒラギノ角ゴ Pro W3"/>
                <a:ea typeface="ヒラギノ角ゴ Pro W3"/>
                <a:cs typeface="ヒラギノ角ゴ Pro W3"/>
              </a:rPr>
              <a:t> </a:t>
            </a:r>
            <a:r>
              <a:rPr kumimoji="1" lang="en-US" altLang="ja-JP" sz="2800" dirty="0" smtClean="0">
                <a:latin typeface="ヒラギノ角ゴ Pro W3"/>
                <a:ea typeface="ヒラギノ角ゴ Pro W3"/>
                <a:cs typeface="ヒラギノ角ゴ Pro W3"/>
              </a:rPr>
              <a:t>Opera </a:t>
            </a:r>
            <a:r>
              <a:rPr lang="ja-JP" altLang="en-US" sz="2800" dirty="0" smtClean="0">
                <a:latin typeface="ヒラギノ角ゴ Pro W3"/>
                <a:ea typeface="ヒラギノ角ゴ Pro W3"/>
                <a:cs typeface="ヒラギノ角ゴ Pro W3"/>
              </a:rPr>
              <a:t>は共に停滞している</a:t>
            </a:r>
            <a:endParaRPr kumimoji="1" lang="ja-JP" altLang="en-US" sz="2800" dirty="0">
              <a:latin typeface="ヒラギノ角ゴ Pro W3"/>
              <a:ea typeface="ヒラギノ角ゴ Pro W3"/>
              <a:cs typeface="ヒラギノ角ゴ Pro W3"/>
            </a:endParaRPr>
          </a:p>
        </p:txBody>
      </p:sp>
      <p:sp>
        <p:nvSpPr>
          <p:cNvPr id="4" name="タイトル 1"/>
          <p:cNvSpPr>
            <a:spLocks noGrp="1"/>
          </p:cNvSpPr>
          <p:nvPr>
            <p:ph type="title"/>
          </p:nvPr>
        </p:nvSpPr>
        <p:spPr>
          <a:xfrm>
            <a:off x="685800" y="98426"/>
            <a:ext cx="7773988" cy="695250"/>
          </a:xfrm>
        </p:spPr>
        <p:txBody>
          <a:bodyPr/>
          <a:lstStyle/>
          <a:p>
            <a:r>
              <a:rPr kumimoji="1" lang="en-US" altLang="ja-JP" dirty="0" smtClean="0">
                <a:latin typeface="ヒラギノ角ゴ Pro W3"/>
                <a:ea typeface="ヒラギノ角ゴ Pro W3"/>
                <a:cs typeface="ヒラギノ角ゴ Pro W3"/>
              </a:rPr>
              <a:t>WEB </a:t>
            </a:r>
            <a:r>
              <a:rPr kumimoji="1" lang="ja-JP" altLang="en-US" dirty="0" smtClean="0">
                <a:latin typeface="ヒラギノ角ゴ Pro W3"/>
                <a:ea typeface="ヒラギノ角ゴ Pro W3"/>
                <a:cs typeface="ヒラギノ角ゴ Pro W3"/>
              </a:rPr>
              <a:t>ブラウザのシェア率について</a:t>
            </a:r>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15692594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8425"/>
            <a:ext cx="7992244" cy="695325"/>
          </a:xfrm>
        </p:spPr>
        <p:txBody>
          <a:bodyPr/>
          <a:lstStyle/>
          <a:p>
            <a:r>
              <a:rPr lang="en-US" altLang="ja-JP" dirty="0" smtClean="0">
                <a:latin typeface="ヒラギノ角ゴ Pro W3"/>
                <a:ea typeface="ヒラギノ角ゴ Pro W3"/>
                <a:cs typeface="ヒラギノ角ゴ Pro W3"/>
              </a:rPr>
              <a:t>WEB </a:t>
            </a:r>
            <a:r>
              <a:rPr lang="ja-JP" altLang="en-US" dirty="0">
                <a:latin typeface="ヒラギノ角ゴ Pro W3"/>
                <a:ea typeface="ヒラギノ角ゴ Pro W3"/>
                <a:cs typeface="ヒラギノ角ゴ Pro W3"/>
              </a:rPr>
              <a:t>ブラウザが数多く存在する理由</a:t>
            </a:r>
            <a:endParaRPr kumimoji="1" lang="ja-JP" altLang="en-US"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323528" y="1106488"/>
            <a:ext cx="8568952" cy="5059362"/>
          </a:xfrm>
        </p:spPr>
        <p:txBody>
          <a:bodyPr/>
          <a:lstStyle/>
          <a:p>
            <a:pPr marL="0" indent="0">
              <a:buNone/>
            </a:pPr>
            <a:r>
              <a:rPr lang="ja-JP" altLang="en-US" sz="2800" dirty="0" smtClean="0">
                <a:latin typeface="ヒラギノ角ゴ Pro W3"/>
                <a:ea typeface="ヒラギノ角ゴ Pro W3"/>
                <a:cs typeface="ヒラギノ角ゴ Pro W3"/>
              </a:rPr>
              <a:t>ブラウザ戦争などの歴史から考えられること</a:t>
            </a:r>
            <a:endParaRPr lang="en-US" altLang="ja-JP" sz="2800" dirty="0" smtClean="0">
              <a:latin typeface="ヒラギノ角ゴ Pro W3"/>
              <a:ea typeface="ヒラギノ角ゴ Pro W3"/>
              <a:cs typeface="ヒラギノ角ゴ Pro W3"/>
            </a:endParaRPr>
          </a:p>
          <a:p>
            <a:pPr marL="400050" lvl="1" indent="0">
              <a:buNone/>
            </a:pPr>
            <a:r>
              <a:rPr lang="ja-JP" altLang="en-US" sz="2800" dirty="0" smtClean="0">
                <a:latin typeface="ヒラギノ角ゴ Pro W3"/>
                <a:ea typeface="ヒラギノ角ゴ Pro W3"/>
                <a:cs typeface="ヒラギノ角ゴ Pro W3"/>
              </a:rPr>
              <a:t>・セキュリティ</a:t>
            </a:r>
            <a:r>
              <a:rPr lang="ja-JP" altLang="en-US" sz="2800" dirty="0" smtClean="0">
                <a:latin typeface="ヒラギノ角ゴ Pro W3"/>
                <a:ea typeface="ヒラギノ角ゴ Pro W3"/>
                <a:cs typeface="ヒラギノ角ゴ Pro W3"/>
              </a:rPr>
              <a:t>問題</a:t>
            </a:r>
            <a:endParaRPr lang="en-US" altLang="ja-JP" sz="2800" dirty="0" smtClean="0">
              <a:latin typeface="ヒラギノ角ゴ Pro W3"/>
              <a:ea typeface="ヒラギノ角ゴ Pro W3"/>
              <a:cs typeface="ヒラギノ角ゴ Pro W3"/>
            </a:endParaRPr>
          </a:p>
          <a:p>
            <a:pPr marL="400050" lvl="1" indent="0">
              <a:buNone/>
            </a:pPr>
            <a:r>
              <a:rPr lang="ja-JP" altLang="en-US" dirty="0" smtClean="0">
                <a:latin typeface="ヒラギノ角ゴ Pro W3"/>
                <a:ea typeface="ヒラギノ角ゴ Pro W3"/>
                <a:cs typeface="ヒラギノ角ゴ Pro W3"/>
              </a:rPr>
              <a:t>例</a:t>
            </a:r>
            <a:r>
              <a:rPr lang="en-US" altLang="ja-JP" dirty="0">
                <a:latin typeface="ヒラギノ角ゴ Pro W3"/>
                <a:ea typeface="ヒラギノ角ゴ Pro W3"/>
                <a:cs typeface="ヒラギノ角ゴ Pro W3"/>
              </a:rPr>
              <a:t>: 1998</a:t>
            </a:r>
            <a:r>
              <a:rPr lang="ja-JP" altLang="en-US" dirty="0">
                <a:latin typeface="ヒラギノ角ゴ Pro W3"/>
                <a:ea typeface="ヒラギノ角ゴ Pro W3"/>
                <a:cs typeface="ヒラギノ角ゴ Pro W3"/>
              </a:rPr>
              <a:t>年～</a:t>
            </a:r>
            <a:r>
              <a:rPr lang="en-US" altLang="ja-JP" dirty="0">
                <a:latin typeface="ヒラギノ角ゴ Pro W3"/>
                <a:ea typeface="ヒラギノ角ゴ Pro W3"/>
                <a:cs typeface="ヒラギノ角ゴ Pro W3"/>
              </a:rPr>
              <a:t>2006</a:t>
            </a:r>
            <a:r>
              <a:rPr lang="ja-JP" altLang="en-US" dirty="0">
                <a:latin typeface="ヒラギノ角ゴ Pro W3"/>
                <a:ea typeface="ヒラギノ角ゴ Pro W3"/>
                <a:cs typeface="ヒラギノ角ゴ Pro W3"/>
              </a:rPr>
              <a:t>年 第二次ブラウザ戦争</a:t>
            </a:r>
            <a:r>
              <a:rPr lang="en-US" altLang="ja-JP" dirty="0">
                <a:latin typeface="ヒラギノ角ゴ Pro W3"/>
                <a:ea typeface="ヒラギノ角ゴ Pro W3"/>
                <a:cs typeface="ヒラギノ角ゴ Pro W3"/>
              </a:rPr>
              <a:t> </a:t>
            </a:r>
          </a:p>
          <a:p>
            <a:pPr marL="400050" lvl="1" indent="0">
              <a:buNone/>
            </a:pPr>
            <a:r>
              <a:rPr lang="en-US" altLang="ja-JP" dirty="0">
                <a:latin typeface="ヒラギノ角ゴ Pro W3"/>
                <a:ea typeface="ヒラギノ角ゴ Pro W3"/>
                <a:cs typeface="ヒラギノ角ゴ Pro W3"/>
              </a:rPr>
              <a:t>IE </a:t>
            </a:r>
            <a:r>
              <a:rPr lang="ja-JP" altLang="en-US" dirty="0">
                <a:latin typeface="ヒラギノ角ゴ Pro W3"/>
                <a:ea typeface="ヒラギノ角ゴ Pro W3"/>
                <a:cs typeface="ヒラギノ角ゴ Pro W3"/>
              </a:rPr>
              <a:t>のセキュリティ問題が解決されずにいた頃</a:t>
            </a:r>
            <a:r>
              <a:rPr lang="en-US" altLang="ja-JP" dirty="0">
                <a:latin typeface="ヒラギノ角ゴ Pro W3"/>
                <a:ea typeface="ヒラギノ角ゴ Pro W3"/>
                <a:cs typeface="ヒラギノ角ゴ Pro W3"/>
              </a:rPr>
              <a:t>, </a:t>
            </a:r>
            <a:r>
              <a:rPr lang="ja-JP" altLang="en-US" dirty="0">
                <a:latin typeface="ヒラギノ角ゴ Pro W3"/>
                <a:ea typeface="ヒラギノ角ゴ Pro W3"/>
                <a:cs typeface="ヒラギノ角ゴ Pro W3"/>
              </a:rPr>
              <a:t>新機能を搭載し</a:t>
            </a:r>
            <a:r>
              <a:rPr lang="en-US" altLang="ja-JP" dirty="0">
                <a:latin typeface="ヒラギノ角ゴ Pro W3"/>
                <a:ea typeface="ヒラギノ角ゴ Pro W3"/>
                <a:cs typeface="ヒラギノ角ゴ Pro W3"/>
              </a:rPr>
              <a:t>, </a:t>
            </a:r>
            <a:r>
              <a:rPr lang="ja-JP" altLang="en-US" dirty="0">
                <a:latin typeface="ヒラギノ角ゴ Pro W3"/>
                <a:ea typeface="ヒラギノ角ゴ Pro W3"/>
                <a:cs typeface="ヒラギノ角ゴ Pro W3"/>
              </a:rPr>
              <a:t>かつ </a:t>
            </a:r>
            <a:r>
              <a:rPr lang="en-US" altLang="ja-JP" dirty="0">
                <a:latin typeface="ヒラギノ角ゴ Pro W3"/>
                <a:ea typeface="ヒラギノ角ゴ Pro W3"/>
                <a:cs typeface="ヒラギノ角ゴ Pro W3"/>
              </a:rPr>
              <a:t>IE </a:t>
            </a:r>
            <a:r>
              <a:rPr lang="ja-JP" altLang="en-US" dirty="0">
                <a:latin typeface="ヒラギノ角ゴ Pro W3"/>
                <a:ea typeface="ヒラギノ角ゴ Pro W3"/>
                <a:cs typeface="ヒラギノ角ゴ Pro W3"/>
              </a:rPr>
              <a:t>のセキュリティ問題の原因を持たない </a:t>
            </a:r>
            <a:r>
              <a:rPr lang="en-US" altLang="ja-JP" dirty="0">
                <a:latin typeface="ヒラギノ角ゴ Pro W3"/>
                <a:ea typeface="ヒラギノ角ゴ Pro W3"/>
                <a:cs typeface="ヒラギノ角ゴ Pro W3"/>
              </a:rPr>
              <a:t>Firefox </a:t>
            </a:r>
            <a:r>
              <a:rPr lang="ja-JP" altLang="en-US" dirty="0">
                <a:latin typeface="ヒラギノ角ゴ Pro W3"/>
                <a:ea typeface="ヒラギノ角ゴ Pro W3"/>
                <a:cs typeface="ヒラギノ角ゴ Pro W3"/>
              </a:rPr>
              <a:t>や </a:t>
            </a:r>
            <a:r>
              <a:rPr lang="en-US" altLang="ja-JP" dirty="0">
                <a:latin typeface="ヒラギノ角ゴ Pro W3"/>
                <a:ea typeface="ヒラギノ角ゴ Pro W3"/>
                <a:cs typeface="ヒラギノ角ゴ Pro W3"/>
              </a:rPr>
              <a:t>Opera </a:t>
            </a:r>
            <a:r>
              <a:rPr lang="ja-JP" altLang="en-US" dirty="0">
                <a:latin typeface="ヒラギノ角ゴ Pro W3"/>
                <a:ea typeface="ヒラギノ角ゴ Pro W3"/>
                <a:cs typeface="ヒラギノ角ゴ Pro W3"/>
              </a:rPr>
              <a:t>などが</a:t>
            </a:r>
            <a:r>
              <a:rPr lang="ja-JP" altLang="en-US" dirty="0" smtClean="0">
                <a:latin typeface="ヒラギノ角ゴ Pro W3"/>
                <a:ea typeface="ヒラギノ角ゴ Pro W3"/>
                <a:cs typeface="ヒラギノ角ゴ Pro W3"/>
              </a:rPr>
              <a:t>登場</a:t>
            </a:r>
            <a:endParaRPr lang="en-US" altLang="ja-JP" sz="2800" dirty="0" smtClean="0">
              <a:latin typeface="ヒラギノ角ゴ Pro W3"/>
              <a:ea typeface="ヒラギノ角ゴ Pro W3"/>
              <a:cs typeface="ヒラギノ角ゴ Pro W3"/>
            </a:endParaRPr>
          </a:p>
          <a:p>
            <a:pPr marL="0" indent="0">
              <a:buNone/>
            </a:pPr>
            <a:r>
              <a:rPr lang="ja-JP" altLang="en-US" sz="2800" dirty="0">
                <a:latin typeface="ヒラギノ角ゴ Pro W3"/>
                <a:ea typeface="ヒラギノ角ゴ Pro W3"/>
                <a:cs typeface="ヒラギノ角ゴ Pro W3"/>
              </a:rPr>
              <a:t>・</a:t>
            </a:r>
            <a:r>
              <a:rPr lang="ja-JP" altLang="en-US" sz="2800" dirty="0" smtClean="0">
                <a:latin typeface="ヒラギノ角ゴ Pro W3"/>
                <a:ea typeface="ヒラギノ角ゴ Pro W3"/>
                <a:cs typeface="ヒラギノ角ゴ Pro W3"/>
              </a:rPr>
              <a:t>新機能</a:t>
            </a:r>
            <a:endParaRPr lang="en-US" altLang="ja-JP" sz="2800" dirty="0">
              <a:latin typeface="ヒラギノ角ゴ Pro W3"/>
              <a:ea typeface="ヒラギノ角ゴ Pro W3"/>
              <a:cs typeface="ヒラギノ角ゴ Pro W3"/>
            </a:endParaRPr>
          </a:p>
          <a:p>
            <a:pPr marL="0" indent="0">
              <a:buNone/>
            </a:pPr>
            <a:r>
              <a:rPr lang="ja-JP" altLang="en-US" sz="2800" dirty="0" smtClean="0">
                <a:latin typeface="ヒラギノ角ゴ Pro W3"/>
                <a:ea typeface="ヒラギノ角ゴ Pro W3"/>
                <a:cs typeface="ヒラギノ角ゴ Pro W3"/>
              </a:rPr>
              <a:t>・</a:t>
            </a:r>
            <a:r>
              <a:rPr lang="ja-JP" altLang="en-US" sz="2800" dirty="0" smtClean="0">
                <a:latin typeface="ヒラギノ角ゴ Pro W3"/>
                <a:ea typeface="ヒラギノ角ゴ Pro W3"/>
                <a:cs typeface="ヒラギノ角ゴ Pro W3"/>
              </a:rPr>
              <a:t>描画速度</a:t>
            </a:r>
            <a:endParaRPr lang="en-US" altLang="ja-JP" sz="2800" dirty="0" smtClean="0">
              <a:latin typeface="ヒラギノ角ゴ Pro W3"/>
              <a:ea typeface="ヒラギノ角ゴ Pro W3"/>
              <a:cs typeface="ヒラギノ角ゴ Pro W3"/>
            </a:endParaRPr>
          </a:p>
        </p:txBody>
      </p:sp>
    </p:spTree>
    <p:extLst>
      <p:ext uri="{BB962C8B-B14F-4D97-AF65-F5344CB8AC3E}">
        <p14:creationId xmlns:p14="http://schemas.microsoft.com/office/powerpoint/2010/main" val="355990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400" dirty="0" smtClean="0">
                <a:latin typeface="ヒラギノ角ゴ Pro W3"/>
                <a:ea typeface="ヒラギノ角ゴ Pro W3"/>
                <a:cs typeface="ヒラギノ角ゴ Pro W3"/>
              </a:rPr>
              <a:t>ハイパーリンク</a:t>
            </a:r>
            <a:endParaRPr kumimoji="1" lang="ja-JP" altLang="en-US" sz="4400"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p:txBody>
          <a:bodyPr/>
          <a:lstStyle/>
          <a:p>
            <a:r>
              <a:rPr lang="ja-JP" altLang="en-US" b="1" dirty="0" smtClean="0">
                <a:latin typeface="ヒラギノ角ゴ Pro W3"/>
                <a:ea typeface="ヒラギノ角ゴ Pro W3"/>
                <a:cs typeface="ヒラギノ角ゴ Pro W3"/>
              </a:rPr>
              <a:t>ハイパーリンク</a:t>
            </a:r>
            <a:endParaRPr lang="en-US" altLang="ja-JP" b="1" dirty="0" smtClean="0">
              <a:latin typeface="ヒラギノ角ゴ Pro W3"/>
              <a:ea typeface="ヒラギノ角ゴ Pro W3"/>
              <a:cs typeface="ヒラギノ角ゴ Pro W3"/>
            </a:endParaRPr>
          </a:p>
          <a:p>
            <a:pPr lvl="1"/>
            <a:r>
              <a:rPr lang="ja-JP" altLang="en-US" dirty="0" smtClean="0">
                <a:latin typeface="ヒラギノ角ゴ Pro W3"/>
                <a:ea typeface="ヒラギノ角ゴ Pro W3"/>
                <a:cs typeface="ヒラギノ角ゴ Pro W3"/>
              </a:rPr>
              <a:t>文章内</a:t>
            </a:r>
            <a:r>
              <a:rPr lang="ja-JP" altLang="en-US" dirty="0">
                <a:latin typeface="ヒラギノ角ゴ Pro W3"/>
                <a:ea typeface="ヒラギノ角ゴ Pro W3"/>
                <a:cs typeface="ヒラギノ角ゴ Pro W3"/>
              </a:rPr>
              <a:t>に埋め込まれた</a:t>
            </a:r>
            <a:r>
              <a:rPr lang="en-US" altLang="ja-JP" dirty="0">
                <a:latin typeface="ヒラギノ角ゴ Pro W3"/>
                <a:ea typeface="ヒラギノ角ゴ Pro W3"/>
                <a:cs typeface="ヒラギノ角ゴ Pro W3"/>
              </a:rPr>
              <a:t>, </a:t>
            </a:r>
            <a:r>
              <a:rPr lang="ja-JP" altLang="en-US" dirty="0">
                <a:latin typeface="ヒラギノ角ゴ Pro W3"/>
                <a:ea typeface="ヒラギノ角ゴ Pro W3"/>
                <a:cs typeface="ヒラギノ角ゴ Pro W3"/>
              </a:rPr>
              <a:t>他の文書や画像などの位置情報</a:t>
            </a:r>
          </a:p>
          <a:p>
            <a:pPr lvl="1"/>
            <a:r>
              <a:rPr lang="ja-JP" altLang="en-US" dirty="0">
                <a:latin typeface="ヒラギノ角ゴ Pro W3"/>
                <a:ea typeface="ヒラギノ角ゴ Pro W3"/>
                <a:cs typeface="ヒラギノ角ゴ Pro W3"/>
              </a:rPr>
              <a:t>単に「リンク」とも呼ぶ</a:t>
            </a:r>
          </a:p>
          <a:p>
            <a:pPr lvl="1"/>
            <a:r>
              <a:rPr lang="ja-JP" altLang="en-US" dirty="0">
                <a:latin typeface="ヒラギノ角ゴ Pro W3"/>
                <a:ea typeface="ヒラギノ角ゴ Pro W3"/>
                <a:cs typeface="ヒラギノ角ゴ Pro W3"/>
              </a:rPr>
              <a:t>リンクをクリックするだけで次の文書</a:t>
            </a:r>
            <a:r>
              <a:rPr lang="ja-JP" altLang="en-US" dirty="0" smtClean="0">
                <a:latin typeface="ヒラギノ角ゴ Pro W3"/>
                <a:ea typeface="ヒラギノ角ゴ Pro W3"/>
                <a:cs typeface="ヒラギノ角ゴ Pro W3"/>
              </a:rPr>
              <a:t>へ</a:t>
            </a:r>
            <a:r>
              <a:rPr lang="ja-JP" altLang="en-US" dirty="0">
                <a:latin typeface="ヒラギノ角ゴ Pro W3"/>
                <a:ea typeface="ヒラギノ角ゴ Pro W3"/>
                <a:cs typeface="ヒラギノ角ゴ Pro W3"/>
              </a:rPr>
              <a:t>飛ぶこと</a:t>
            </a:r>
            <a:r>
              <a:rPr lang="ja-JP" altLang="en-US" dirty="0" smtClean="0">
                <a:latin typeface="ヒラギノ角ゴ Pro W3"/>
                <a:ea typeface="ヒラギノ角ゴ Pro W3"/>
                <a:cs typeface="ヒラギノ角ゴ Pro W3"/>
              </a:rPr>
              <a:t>ができる</a:t>
            </a:r>
            <a:endParaRPr lang="ja-JP" altLang="en-US" dirty="0">
              <a:latin typeface="ヒラギノ角ゴ Pro W3"/>
              <a:ea typeface="ヒラギノ角ゴ Pro W3"/>
              <a:cs typeface="ヒラギノ角ゴ Pro W3"/>
            </a:endParaRPr>
          </a:p>
          <a:p>
            <a:r>
              <a:rPr lang="ja-JP" altLang="en-US" b="1" dirty="0">
                <a:latin typeface="ヒラギノ角ゴ Pro W3"/>
                <a:ea typeface="ヒラギノ角ゴ Pro W3"/>
                <a:cs typeface="ヒラギノ角ゴ Pro W3"/>
              </a:rPr>
              <a:t>ハイパーテキスト</a:t>
            </a:r>
          </a:p>
          <a:p>
            <a:pPr lvl="1"/>
            <a:r>
              <a:rPr lang="ja-JP" altLang="en-US" dirty="0">
                <a:latin typeface="ヒラギノ角ゴ Pro W3"/>
                <a:ea typeface="ヒラギノ角ゴ Pro W3"/>
                <a:cs typeface="ヒラギノ角ゴ Pro W3"/>
              </a:rPr>
              <a:t>文章の中にハイパーリンクを埋め込み</a:t>
            </a:r>
            <a:r>
              <a:rPr lang="en-US" altLang="ja-JP" dirty="0">
                <a:latin typeface="ヒラギノ角ゴ Pro W3"/>
                <a:ea typeface="ヒラギノ角ゴ Pro W3"/>
                <a:cs typeface="ヒラギノ角ゴ Pro W3"/>
              </a:rPr>
              <a:t>, </a:t>
            </a:r>
            <a:r>
              <a:rPr lang="ja-JP" altLang="en-US" dirty="0">
                <a:latin typeface="ヒラギノ角ゴ Pro W3"/>
                <a:ea typeface="ヒラギノ角ゴ Pro W3"/>
                <a:cs typeface="ヒラギノ角ゴ Pro W3"/>
              </a:rPr>
              <a:t>複数の文書を相互に結びつける仕組みのこと</a:t>
            </a:r>
          </a:p>
          <a:p>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2534489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4400" dirty="0">
                <a:latin typeface="ヒラギノ角ゴ Pro W3"/>
                <a:ea typeface="ヒラギノ角ゴ Pro W3"/>
                <a:cs typeface="ヒラギノ角ゴ Pro W3"/>
              </a:rPr>
              <a:t>H</a:t>
            </a:r>
            <a:r>
              <a:rPr kumimoji="1" lang="en-US" altLang="ja-JP" sz="4400" dirty="0" smtClean="0">
                <a:latin typeface="ヒラギノ角ゴ Pro W3"/>
                <a:ea typeface="ヒラギノ角ゴ Pro W3"/>
                <a:cs typeface="ヒラギノ角ゴ Pro W3"/>
              </a:rPr>
              <a:t>TML</a:t>
            </a:r>
            <a:endParaRPr kumimoji="1" lang="ja-JP" altLang="en-US" sz="4400"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395536" y="980728"/>
            <a:ext cx="8424936" cy="5059362"/>
          </a:xfrm>
        </p:spPr>
        <p:txBody>
          <a:bodyPr/>
          <a:lstStyle/>
          <a:p>
            <a:r>
              <a:rPr lang="en-US" altLang="ja-JP" sz="2800" dirty="0">
                <a:latin typeface="ヒラギノ角ゴ Pro W3"/>
                <a:ea typeface="ヒラギノ角ゴ Pro W3"/>
                <a:cs typeface="ヒラギノ角ゴ Pro W3"/>
              </a:rPr>
              <a:t>HTML (</a:t>
            </a:r>
            <a:r>
              <a:rPr lang="en-US" altLang="ja-JP" sz="2800" b="1" dirty="0">
                <a:solidFill>
                  <a:srgbClr val="FF0000"/>
                </a:solidFill>
                <a:latin typeface="ヒラギノ角ゴ Pro W3"/>
                <a:ea typeface="ヒラギノ角ゴ Pro W3"/>
                <a:cs typeface="ヒラギノ角ゴ Pro W3"/>
              </a:rPr>
              <a:t>H</a:t>
            </a:r>
            <a:r>
              <a:rPr lang="en-US" altLang="ja-JP" sz="2800" dirty="0">
                <a:latin typeface="ヒラギノ角ゴ Pro W3"/>
                <a:ea typeface="ヒラギノ角ゴ Pro W3"/>
                <a:cs typeface="ヒラギノ角ゴ Pro W3"/>
              </a:rPr>
              <a:t>yper </a:t>
            </a:r>
            <a:r>
              <a:rPr lang="en-US" altLang="ja-JP" sz="2800" b="1" dirty="0">
                <a:solidFill>
                  <a:srgbClr val="FF0000"/>
                </a:solidFill>
                <a:latin typeface="ヒラギノ角ゴ Pro W3"/>
                <a:ea typeface="ヒラギノ角ゴ Pro W3"/>
                <a:cs typeface="ヒラギノ角ゴ Pro W3"/>
              </a:rPr>
              <a:t>T</a:t>
            </a:r>
            <a:r>
              <a:rPr lang="en-US" altLang="ja-JP" sz="2800" dirty="0">
                <a:latin typeface="ヒラギノ角ゴ Pro W3"/>
                <a:ea typeface="ヒラギノ角ゴ Pro W3"/>
                <a:cs typeface="ヒラギノ角ゴ Pro W3"/>
              </a:rPr>
              <a:t>ext </a:t>
            </a:r>
            <a:r>
              <a:rPr lang="en-US" altLang="ja-JP" sz="2800" b="1" dirty="0">
                <a:solidFill>
                  <a:srgbClr val="FF0000"/>
                </a:solidFill>
                <a:latin typeface="ヒラギノ角ゴ Pro W3"/>
                <a:ea typeface="ヒラギノ角ゴ Pro W3"/>
                <a:cs typeface="ヒラギノ角ゴ Pro W3"/>
              </a:rPr>
              <a:t>M</a:t>
            </a:r>
            <a:r>
              <a:rPr lang="en-US" altLang="ja-JP" sz="2800" dirty="0">
                <a:latin typeface="ヒラギノ角ゴ Pro W3"/>
                <a:ea typeface="ヒラギノ角ゴ Pro W3"/>
                <a:cs typeface="ヒラギノ角ゴ Pro W3"/>
              </a:rPr>
              <a:t>arkup </a:t>
            </a:r>
            <a:r>
              <a:rPr lang="en-US" altLang="ja-JP" sz="2800" b="1" dirty="0">
                <a:solidFill>
                  <a:srgbClr val="FF0000"/>
                </a:solidFill>
                <a:latin typeface="ヒラギノ角ゴ Pro W3"/>
                <a:ea typeface="ヒラギノ角ゴ Pro W3"/>
                <a:cs typeface="ヒラギノ角ゴ Pro W3"/>
              </a:rPr>
              <a:t>L</a:t>
            </a:r>
            <a:r>
              <a:rPr lang="en-US" altLang="ja-JP" sz="2800" dirty="0">
                <a:latin typeface="ヒラギノ角ゴ Pro W3"/>
                <a:ea typeface="ヒラギノ角ゴ Pro W3"/>
                <a:cs typeface="ヒラギノ角ゴ Pro W3"/>
              </a:rPr>
              <a:t>anguage)</a:t>
            </a:r>
          </a:p>
          <a:p>
            <a:r>
              <a:rPr lang="en-US" altLang="ja-JP" sz="2800" dirty="0">
                <a:latin typeface="ヒラギノ角ゴ Pro W3"/>
                <a:ea typeface="ヒラギノ角ゴ Pro W3"/>
                <a:cs typeface="ヒラギノ角ゴ Pro W3"/>
              </a:rPr>
              <a:t>Web </a:t>
            </a:r>
            <a:r>
              <a:rPr lang="ja-JP" altLang="en-US" sz="2800" dirty="0">
                <a:latin typeface="ヒラギノ角ゴ Pro W3"/>
                <a:ea typeface="ヒラギノ角ゴ Pro W3"/>
                <a:cs typeface="ヒラギノ角ゴ Pro W3"/>
              </a:rPr>
              <a:t>ページを記述するためのマークアップ言語</a:t>
            </a:r>
          </a:p>
          <a:p>
            <a:r>
              <a:rPr lang="ja-JP" altLang="en-US" sz="2800" dirty="0">
                <a:latin typeface="ヒラギノ角ゴ Pro W3"/>
                <a:ea typeface="ヒラギノ角ゴ Pro W3"/>
                <a:cs typeface="ヒラギノ角ゴ Pro W3"/>
              </a:rPr>
              <a:t>文章の構造 </a:t>
            </a:r>
            <a:r>
              <a:rPr lang="en-US" altLang="ja-JP" sz="2800" dirty="0">
                <a:latin typeface="ヒラギノ角ゴ Pro W3"/>
                <a:ea typeface="ヒラギノ角ゴ Pro W3"/>
                <a:cs typeface="ヒラギノ角ゴ Pro W3"/>
              </a:rPr>
              <a:t>(</a:t>
            </a:r>
            <a:r>
              <a:rPr lang="ja-JP" altLang="en-US" sz="2800" dirty="0">
                <a:latin typeface="ヒラギノ角ゴ Pro W3"/>
                <a:ea typeface="ヒラギノ角ゴ Pro W3"/>
                <a:cs typeface="ヒラギノ角ゴ Pro W3"/>
              </a:rPr>
              <a:t>段落など</a:t>
            </a:r>
            <a:r>
              <a:rPr lang="en-US" altLang="ja-JP" sz="2800" dirty="0">
                <a:latin typeface="ヒラギノ角ゴ Pro W3"/>
                <a:ea typeface="ヒラギノ角ゴ Pro W3"/>
                <a:cs typeface="ヒラギノ角ゴ Pro W3"/>
              </a:rPr>
              <a:t>) </a:t>
            </a:r>
            <a:r>
              <a:rPr lang="ja-JP" altLang="en-US" sz="2800" dirty="0">
                <a:latin typeface="ヒラギノ角ゴ Pro W3"/>
                <a:ea typeface="ヒラギノ角ゴ Pro W3"/>
                <a:cs typeface="ヒラギノ角ゴ Pro W3"/>
              </a:rPr>
              <a:t>や見栄え </a:t>
            </a:r>
            <a:r>
              <a:rPr lang="en-US" altLang="ja-JP" sz="2800" dirty="0">
                <a:latin typeface="ヒラギノ角ゴ Pro W3"/>
                <a:ea typeface="ヒラギノ角ゴ Pro W3"/>
                <a:cs typeface="ヒラギノ角ゴ Pro W3"/>
              </a:rPr>
              <a:t>(</a:t>
            </a:r>
            <a:r>
              <a:rPr lang="ja-JP" altLang="en-US" sz="2800" dirty="0">
                <a:latin typeface="ヒラギノ角ゴ Pro W3"/>
                <a:ea typeface="ヒラギノ角ゴ Pro W3"/>
                <a:cs typeface="ヒラギノ角ゴ Pro W3"/>
              </a:rPr>
              <a:t>フォントサイズなど</a:t>
            </a:r>
            <a:r>
              <a:rPr lang="en-US" altLang="ja-JP" sz="2800" dirty="0">
                <a:latin typeface="ヒラギノ角ゴ Pro W3"/>
                <a:ea typeface="ヒラギノ角ゴ Pro W3"/>
                <a:cs typeface="ヒラギノ角ゴ Pro W3"/>
              </a:rPr>
              <a:t>) </a:t>
            </a:r>
            <a:r>
              <a:rPr lang="ja-JP" altLang="en-US" sz="2800" dirty="0">
                <a:latin typeface="ヒラギノ角ゴ Pro W3"/>
                <a:ea typeface="ヒラギノ角ゴ Pro W3"/>
                <a:cs typeface="ヒラギノ角ゴ Pro W3"/>
              </a:rPr>
              <a:t>に関する指定を記述する</a:t>
            </a:r>
          </a:p>
          <a:p>
            <a:r>
              <a:rPr lang="ja-JP" altLang="en-US" sz="2800" dirty="0">
                <a:latin typeface="ヒラギノ角ゴ Pro W3"/>
                <a:ea typeface="ヒラギノ角ゴ Pro W3"/>
                <a:cs typeface="ヒラギノ角ゴ Pro W3"/>
              </a:rPr>
              <a:t>他</a:t>
            </a:r>
            <a:r>
              <a:rPr lang="ja-JP" altLang="en-US" sz="2800" dirty="0" smtClean="0">
                <a:latin typeface="ヒラギノ角ゴ Pro W3"/>
                <a:ea typeface="ヒラギノ角ゴ Pro W3"/>
                <a:cs typeface="ヒラギノ角ゴ Pro W3"/>
              </a:rPr>
              <a:t>の</a:t>
            </a:r>
            <a:r>
              <a:rPr lang="ja-JP" altLang="en-US" sz="2800" dirty="0">
                <a:latin typeface="ヒラギノ角ゴ Pro W3"/>
                <a:ea typeface="ヒラギノ角ゴ Pro W3"/>
                <a:cs typeface="ヒラギノ角ゴ Pro W3"/>
              </a:rPr>
              <a:t>情報資源</a:t>
            </a:r>
            <a:r>
              <a:rPr lang="ja-JP" altLang="en-US" sz="2800" dirty="0" smtClean="0">
                <a:latin typeface="ヒラギノ角ゴ Pro W3"/>
                <a:ea typeface="ヒラギノ角ゴ Pro W3"/>
                <a:cs typeface="ヒラギノ角ゴ Pro W3"/>
              </a:rPr>
              <a:t>の</a:t>
            </a:r>
            <a:r>
              <a:rPr lang="ja-JP" altLang="en-US" sz="2800" dirty="0">
                <a:latin typeface="ヒラギノ角ゴ Pro W3"/>
                <a:ea typeface="ヒラギノ角ゴ Pro W3"/>
                <a:cs typeface="ヒラギノ角ゴ Pro W3"/>
              </a:rPr>
              <a:t>位置情報 </a:t>
            </a:r>
            <a:r>
              <a:rPr lang="en-US" altLang="ja-JP" sz="2800" dirty="0">
                <a:latin typeface="ヒラギノ角ゴ Pro W3"/>
                <a:ea typeface="ヒラギノ角ゴ Pro W3"/>
                <a:cs typeface="ヒラギノ角ゴ Pro W3"/>
              </a:rPr>
              <a:t>(</a:t>
            </a:r>
            <a:r>
              <a:rPr lang="ja-JP" altLang="en-US" sz="2800" dirty="0">
                <a:latin typeface="ヒラギノ角ゴ Pro W3"/>
                <a:ea typeface="ヒラギノ角ゴ Pro W3"/>
                <a:cs typeface="ヒラギノ角ゴ Pro W3"/>
              </a:rPr>
              <a:t>ハイパーリンク</a:t>
            </a:r>
            <a:r>
              <a:rPr lang="en-US" altLang="ja-JP" sz="2800" dirty="0">
                <a:latin typeface="ヒラギノ角ゴ Pro W3"/>
                <a:ea typeface="ヒラギノ角ゴ Pro W3"/>
                <a:cs typeface="ヒラギノ角ゴ Pro W3"/>
              </a:rPr>
              <a:t>) </a:t>
            </a:r>
            <a:r>
              <a:rPr lang="ja-JP" altLang="en-US" sz="2800" dirty="0">
                <a:latin typeface="ヒラギノ角ゴ Pro W3"/>
                <a:ea typeface="ヒラギノ角ゴ Pro W3"/>
                <a:cs typeface="ヒラギノ角ゴ Pro W3"/>
              </a:rPr>
              <a:t>を文章内に書き入れることができる</a:t>
            </a:r>
          </a:p>
          <a:p>
            <a:r>
              <a:rPr lang="en-US" altLang="ja-JP" sz="2800" dirty="0">
                <a:latin typeface="ヒラギノ角ゴ Pro W3"/>
                <a:ea typeface="ヒラギノ角ゴ Pro W3"/>
                <a:cs typeface="ヒラギノ角ゴ Pro W3"/>
              </a:rPr>
              <a:t>W3C (World Wide Web Consortium) </a:t>
            </a:r>
            <a:r>
              <a:rPr lang="ja-JP" altLang="en-US" sz="2800" dirty="0">
                <a:latin typeface="ヒラギノ角ゴ Pro W3"/>
                <a:ea typeface="ヒラギノ角ゴ Pro W3"/>
                <a:cs typeface="ヒラギノ角ゴ Pro W3"/>
              </a:rPr>
              <a:t>が</a:t>
            </a:r>
            <a:r>
              <a:rPr lang="ja-JP" altLang="en-US" sz="2800" dirty="0" smtClean="0">
                <a:latin typeface="ヒラギノ角ゴ Pro W3"/>
                <a:ea typeface="ヒラギノ角ゴ Pro W3"/>
                <a:cs typeface="ヒラギノ角ゴ Pro W3"/>
              </a:rPr>
              <a:t>管理</a:t>
            </a:r>
            <a:endParaRPr lang="en-US" altLang="ja-JP" sz="2800" dirty="0" smtClean="0">
              <a:latin typeface="ヒラギノ角ゴ Pro W3"/>
              <a:ea typeface="ヒラギノ角ゴ Pro W3"/>
              <a:cs typeface="ヒラギノ角ゴ Pro W3"/>
            </a:endParaRPr>
          </a:p>
          <a:p>
            <a:pPr lvl="1"/>
            <a:r>
              <a:rPr lang="ja-JP" altLang="en-US" sz="2600" dirty="0" smtClean="0">
                <a:latin typeface="ヒラギノ角ゴ Pro W3"/>
                <a:ea typeface="ヒラギノ角ゴ Pro W3"/>
                <a:cs typeface="ヒラギノ角ゴ Pro W3"/>
              </a:rPr>
              <a:t>中心</a:t>
            </a:r>
            <a:r>
              <a:rPr lang="ja-JP" altLang="en-US" sz="2600" dirty="0">
                <a:latin typeface="ヒラギノ角ゴ Pro W3"/>
                <a:ea typeface="ヒラギノ角ゴ Pro W3"/>
                <a:cs typeface="ヒラギノ角ゴ Pro W3"/>
              </a:rPr>
              <a:t>組織</a:t>
            </a:r>
            <a:r>
              <a:rPr lang="ja-JP" altLang="en-US" sz="2600" dirty="0" smtClean="0">
                <a:latin typeface="ヒラギノ角ゴ Pro W3"/>
                <a:ea typeface="ヒラギノ角ゴ Pro W3"/>
                <a:cs typeface="ヒラギノ角ゴ Pro W3"/>
              </a:rPr>
              <a:t>は</a:t>
            </a:r>
            <a:r>
              <a:rPr lang="en-US" altLang="ja-JP" sz="2600" dirty="0" smtClean="0">
                <a:latin typeface="ヒラギノ角ゴ Pro W3"/>
                <a:ea typeface="ヒラギノ角ゴ Pro W3"/>
                <a:cs typeface="ヒラギノ角ゴ Pro W3"/>
              </a:rPr>
              <a:t>, </a:t>
            </a:r>
            <a:r>
              <a:rPr lang="en-US" altLang="ja-JP" sz="2600" b="1" dirty="0" smtClean="0">
                <a:latin typeface="ヒラギノ角ゴ Pro W3"/>
                <a:ea typeface="ヒラギノ角ゴ Pro W3"/>
                <a:cs typeface="ヒラギノ角ゴ Pro W3"/>
              </a:rPr>
              <a:t>MIT/LCS</a:t>
            </a:r>
            <a:r>
              <a:rPr lang="en-US" altLang="ja-JP" sz="2600" dirty="0" smtClean="0">
                <a:latin typeface="ヒラギノ角ゴ Pro W3"/>
                <a:ea typeface="ヒラギノ角ゴ Pro W3"/>
                <a:cs typeface="ヒラギノ角ゴ Pro W3"/>
              </a:rPr>
              <a:t>(Institute of Computer Science), </a:t>
            </a:r>
            <a:r>
              <a:rPr lang="en-US" altLang="ja-JP" sz="2600" b="1" dirty="0" smtClean="0">
                <a:latin typeface="ヒラギノ角ゴ Pro W3"/>
                <a:ea typeface="ヒラギノ角ゴ Pro W3"/>
                <a:cs typeface="ヒラギノ角ゴ Pro W3"/>
              </a:rPr>
              <a:t>ERCIM</a:t>
            </a:r>
            <a:r>
              <a:rPr lang="en-US" altLang="ja-JP" sz="2600" dirty="0" smtClean="0">
                <a:latin typeface="ヒラギノ角ゴ Pro W3"/>
                <a:ea typeface="ヒラギノ角ゴ Pro W3"/>
                <a:cs typeface="ヒラギノ角ゴ Pro W3"/>
              </a:rPr>
              <a:t>(the European Research Consortium for Informatics and Mathematics), </a:t>
            </a:r>
            <a:r>
              <a:rPr lang="ja-JP" altLang="en-US" sz="2600" b="1" dirty="0">
                <a:latin typeface="ヒラギノ角ゴ Pro W3"/>
                <a:ea typeface="ヒラギノ角ゴ Pro W3"/>
                <a:cs typeface="ヒラギノ角ゴ Pro W3"/>
              </a:rPr>
              <a:t>慶應義塾</a:t>
            </a:r>
            <a:r>
              <a:rPr lang="ja-JP" altLang="en-US" sz="2600" b="1" dirty="0" smtClean="0">
                <a:latin typeface="ヒラギノ角ゴ Pro W3"/>
                <a:ea typeface="ヒラギノ角ゴ Pro W3"/>
                <a:cs typeface="ヒラギノ角ゴ Pro W3"/>
              </a:rPr>
              <a:t>大学</a:t>
            </a:r>
            <a:endParaRPr lang="ja-JP" altLang="en-US" sz="2600" b="1" dirty="0">
              <a:latin typeface="ヒラギノ角ゴ Pro W3"/>
              <a:ea typeface="ヒラギノ角ゴ Pro W3"/>
              <a:cs typeface="ヒラギノ角ゴ Pro W3"/>
            </a:endParaRPr>
          </a:p>
          <a:p>
            <a:endParaRPr kumimoji="1" lang="ja-JP" altLang="en-US" sz="24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9226521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4400" dirty="0" smtClean="0">
                <a:latin typeface="ヒラギノ角ゴ Pro W3"/>
                <a:ea typeface="ヒラギノ角ゴ Pro W3"/>
                <a:cs typeface="ヒラギノ角ゴ Pro W3"/>
              </a:rPr>
              <a:t>HTTP, HTTPS</a:t>
            </a:r>
            <a:endParaRPr kumimoji="1" lang="ja-JP" altLang="en-US" sz="4400"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467544" y="1196752"/>
            <a:ext cx="8136904" cy="4873752"/>
          </a:xfrm>
        </p:spPr>
        <p:txBody>
          <a:bodyPr/>
          <a:lstStyle/>
          <a:p>
            <a:r>
              <a:rPr lang="en-US" altLang="ja-JP" b="1" dirty="0">
                <a:latin typeface="ヒラギノ角ゴ Pro W3"/>
                <a:ea typeface="ヒラギノ角ゴ Pro W3"/>
                <a:cs typeface="ヒラギノ角ゴ Pro W3"/>
              </a:rPr>
              <a:t>HTTP</a:t>
            </a:r>
            <a:r>
              <a:rPr lang="en-US" altLang="ja-JP" dirty="0">
                <a:latin typeface="ヒラギノ角ゴ Pro W3"/>
                <a:ea typeface="ヒラギノ角ゴ Pro W3"/>
                <a:cs typeface="ヒラギノ角ゴ Pro W3"/>
              </a:rPr>
              <a:t> (</a:t>
            </a:r>
            <a:r>
              <a:rPr lang="en-US" altLang="ja-JP" b="1" dirty="0">
                <a:solidFill>
                  <a:srgbClr val="FF0000"/>
                </a:solidFill>
                <a:latin typeface="ヒラギノ角ゴ Pro W3"/>
                <a:ea typeface="ヒラギノ角ゴ Pro W3"/>
                <a:cs typeface="ヒラギノ角ゴ Pro W3"/>
              </a:rPr>
              <a:t>H</a:t>
            </a:r>
            <a:r>
              <a:rPr lang="en-US" altLang="ja-JP" dirty="0">
                <a:latin typeface="ヒラギノ角ゴ Pro W3"/>
                <a:ea typeface="ヒラギノ角ゴ Pro W3"/>
                <a:cs typeface="ヒラギノ角ゴ Pro W3"/>
              </a:rPr>
              <a:t>yper </a:t>
            </a:r>
            <a:r>
              <a:rPr lang="en-US" altLang="ja-JP" b="1" dirty="0">
                <a:solidFill>
                  <a:srgbClr val="FF0000"/>
                </a:solidFill>
                <a:latin typeface="ヒラギノ角ゴ Pro W3"/>
                <a:ea typeface="ヒラギノ角ゴ Pro W3"/>
                <a:cs typeface="ヒラギノ角ゴ Pro W3"/>
              </a:rPr>
              <a:t>T</a:t>
            </a:r>
            <a:r>
              <a:rPr lang="en-US" altLang="ja-JP" dirty="0">
                <a:latin typeface="ヒラギノ角ゴ Pro W3"/>
                <a:ea typeface="ヒラギノ角ゴ Pro W3"/>
                <a:cs typeface="ヒラギノ角ゴ Pro W3"/>
              </a:rPr>
              <a:t>ext </a:t>
            </a:r>
            <a:r>
              <a:rPr lang="en-US" altLang="ja-JP" b="1" dirty="0">
                <a:solidFill>
                  <a:srgbClr val="FF0000"/>
                </a:solidFill>
                <a:latin typeface="ヒラギノ角ゴ Pro W3"/>
                <a:ea typeface="ヒラギノ角ゴ Pro W3"/>
                <a:cs typeface="ヒラギノ角ゴ Pro W3"/>
              </a:rPr>
              <a:t>T</a:t>
            </a:r>
            <a:r>
              <a:rPr lang="en-US" altLang="ja-JP" dirty="0">
                <a:latin typeface="ヒラギノ角ゴ Pro W3"/>
                <a:ea typeface="ヒラギノ角ゴ Pro W3"/>
                <a:cs typeface="ヒラギノ角ゴ Pro W3"/>
              </a:rPr>
              <a:t>ransfer </a:t>
            </a:r>
            <a:r>
              <a:rPr lang="en-US" altLang="ja-JP" b="1" dirty="0">
                <a:solidFill>
                  <a:srgbClr val="FF0000"/>
                </a:solidFill>
                <a:latin typeface="ヒラギノ角ゴ Pro W3"/>
                <a:ea typeface="ヒラギノ角ゴ Pro W3"/>
                <a:cs typeface="ヒラギノ角ゴ Pro W3"/>
              </a:rPr>
              <a:t>P</a:t>
            </a:r>
            <a:r>
              <a:rPr lang="en-US" altLang="ja-JP" dirty="0">
                <a:latin typeface="ヒラギノ角ゴ Pro W3"/>
                <a:ea typeface="ヒラギノ角ゴ Pro W3"/>
                <a:cs typeface="ヒラギノ角ゴ Pro W3"/>
              </a:rPr>
              <a:t>rotocol)</a:t>
            </a:r>
          </a:p>
          <a:p>
            <a:pPr lvl="1"/>
            <a:r>
              <a:rPr lang="ja-JP" altLang="en-US" dirty="0">
                <a:latin typeface="ヒラギノ角ゴ Pro W3"/>
                <a:ea typeface="ヒラギノ角ゴ Pro W3"/>
                <a:cs typeface="ヒラギノ角ゴ Pro W3"/>
              </a:rPr>
              <a:t>ハイパーテキスト </a:t>
            </a:r>
            <a:r>
              <a:rPr lang="en-US" altLang="ja-JP" dirty="0">
                <a:latin typeface="ヒラギノ角ゴ Pro W3"/>
                <a:ea typeface="ヒラギノ角ゴ Pro W3"/>
                <a:cs typeface="ヒラギノ角ゴ Pro W3"/>
              </a:rPr>
              <a:t>(HTML) </a:t>
            </a:r>
            <a:r>
              <a:rPr lang="ja-JP" altLang="en-US" dirty="0">
                <a:latin typeface="ヒラギノ角ゴ Pro W3"/>
                <a:ea typeface="ヒラギノ角ゴ Pro W3"/>
                <a:cs typeface="ヒラギノ角ゴ Pro W3"/>
              </a:rPr>
              <a:t>文書などをやりとりするための通信規約</a:t>
            </a:r>
          </a:p>
          <a:p>
            <a:pPr lvl="1"/>
            <a:r>
              <a:rPr lang="ja-JP" altLang="en-US" dirty="0">
                <a:latin typeface="ヒラギノ角ゴ Pro W3"/>
                <a:ea typeface="ヒラギノ角ゴ Pro W3"/>
                <a:cs typeface="ヒラギノ角ゴ Pro W3"/>
              </a:rPr>
              <a:t>通常は </a:t>
            </a:r>
            <a:r>
              <a:rPr lang="en-US" altLang="ja-JP" dirty="0">
                <a:latin typeface="ヒラギノ角ゴ Pro W3"/>
                <a:ea typeface="ヒラギノ角ゴ Pro W3"/>
                <a:cs typeface="ヒラギノ角ゴ Pro W3"/>
              </a:rPr>
              <a:t>80 </a:t>
            </a:r>
            <a:r>
              <a:rPr lang="ja-JP" altLang="en-US" dirty="0">
                <a:latin typeface="ヒラギノ角ゴ Pro W3"/>
                <a:ea typeface="ヒラギノ角ゴ Pro W3"/>
                <a:cs typeface="ヒラギノ角ゴ Pro W3"/>
              </a:rPr>
              <a:t>番ポートを使う</a:t>
            </a:r>
          </a:p>
          <a:p>
            <a:r>
              <a:rPr lang="en-US" altLang="ja-JP" b="1" dirty="0">
                <a:latin typeface="ヒラギノ角ゴ Pro W3"/>
                <a:ea typeface="ヒラギノ角ゴ Pro W3"/>
                <a:cs typeface="ヒラギノ角ゴ Pro W3"/>
              </a:rPr>
              <a:t>HTTPS</a:t>
            </a:r>
            <a:r>
              <a:rPr lang="en-US" altLang="ja-JP" dirty="0">
                <a:latin typeface="ヒラギノ角ゴ Pro W3"/>
                <a:ea typeface="ヒラギノ角ゴ Pro W3"/>
                <a:cs typeface="ヒラギノ角ゴ Pro W3"/>
              </a:rPr>
              <a:t> (</a:t>
            </a:r>
            <a:r>
              <a:rPr lang="en-US" altLang="ja-JP" b="1" dirty="0">
                <a:solidFill>
                  <a:srgbClr val="FF0000"/>
                </a:solidFill>
                <a:latin typeface="ヒラギノ角ゴ Pro W3"/>
                <a:ea typeface="ヒラギノ角ゴ Pro W3"/>
                <a:cs typeface="ヒラギノ角ゴ Pro W3"/>
              </a:rPr>
              <a:t>H</a:t>
            </a:r>
            <a:r>
              <a:rPr lang="en-US" altLang="ja-JP" dirty="0">
                <a:latin typeface="ヒラギノ角ゴ Pro W3"/>
                <a:ea typeface="ヒラギノ角ゴ Pro W3"/>
                <a:cs typeface="ヒラギノ角ゴ Pro W3"/>
              </a:rPr>
              <a:t>yper </a:t>
            </a:r>
            <a:r>
              <a:rPr lang="en-US" altLang="ja-JP" b="1" dirty="0">
                <a:solidFill>
                  <a:srgbClr val="FF0000"/>
                </a:solidFill>
                <a:latin typeface="ヒラギノ角ゴ Pro W3"/>
                <a:ea typeface="ヒラギノ角ゴ Pro W3"/>
                <a:cs typeface="ヒラギノ角ゴ Pro W3"/>
              </a:rPr>
              <a:t>T</a:t>
            </a:r>
            <a:r>
              <a:rPr lang="en-US" altLang="ja-JP" dirty="0">
                <a:latin typeface="ヒラギノ角ゴ Pro W3"/>
                <a:ea typeface="ヒラギノ角ゴ Pro W3"/>
                <a:cs typeface="ヒラギノ角ゴ Pro W3"/>
              </a:rPr>
              <a:t>ext </a:t>
            </a:r>
            <a:r>
              <a:rPr lang="en-US" altLang="ja-JP" b="1" dirty="0">
                <a:solidFill>
                  <a:srgbClr val="FF0000"/>
                </a:solidFill>
                <a:latin typeface="ヒラギノ角ゴ Pro W3"/>
                <a:ea typeface="ヒラギノ角ゴ Pro W3"/>
                <a:cs typeface="ヒラギノ角ゴ Pro W3"/>
              </a:rPr>
              <a:t>T</a:t>
            </a:r>
            <a:r>
              <a:rPr lang="en-US" altLang="ja-JP" dirty="0">
                <a:latin typeface="ヒラギノ角ゴ Pro W3"/>
                <a:ea typeface="ヒラギノ角ゴ Pro W3"/>
                <a:cs typeface="ヒラギノ角ゴ Pro W3"/>
              </a:rPr>
              <a:t>ransfer </a:t>
            </a:r>
            <a:r>
              <a:rPr lang="en-US" altLang="ja-JP" b="1" dirty="0">
                <a:solidFill>
                  <a:srgbClr val="FF0000"/>
                </a:solidFill>
                <a:latin typeface="ヒラギノ角ゴ Pro W3"/>
                <a:ea typeface="ヒラギノ角ゴ Pro W3"/>
                <a:cs typeface="ヒラギノ角ゴ Pro W3"/>
              </a:rPr>
              <a:t>P</a:t>
            </a:r>
            <a:r>
              <a:rPr lang="en-US" altLang="ja-JP" dirty="0">
                <a:latin typeface="ヒラギノ角ゴ Pro W3"/>
                <a:ea typeface="ヒラギノ角ゴ Pro W3"/>
                <a:cs typeface="ヒラギノ角ゴ Pro W3"/>
              </a:rPr>
              <a:t>rotocol over </a:t>
            </a:r>
            <a:r>
              <a:rPr lang="en-US" altLang="ja-JP" b="1" dirty="0">
                <a:solidFill>
                  <a:srgbClr val="FF0000"/>
                </a:solidFill>
                <a:latin typeface="ヒラギノ角ゴ Pro W3"/>
                <a:ea typeface="ヒラギノ角ゴ Pro W3"/>
                <a:cs typeface="ヒラギノ角ゴ Pro W3"/>
              </a:rPr>
              <a:t>S</a:t>
            </a:r>
            <a:r>
              <a:rPr lang="en-US" altLang="ja-JP" dirty="0">
                <a:latin typeface="ヒラギノ角ゴ Pro W3"/>
                <a:ea typeface="ヒラギノ角ゴ Pro W3"/>
                <a:cs typeface="ヒラギノ角ゴ Pro W3"/>
              </a:rPr>
              <a:t>SL)</a:t>
            </a:r>
          </a:p>
          <a:p>
            <a:pPr lvl="1"/>
            <a:r>
              <a:rPr lang="en-US" altLang="ja-JP" dirty="0">
                <a:latin typeface="ヒラギノ角ゴ Pro W3"/>
                <a:ea typeface="ヒラギノ角ゴ Pro W3"/>
                <a:cs typeface="ヒラギノ角ゴ Pro W3"/>
              </a:rPr>
              <a:t>HTTP </a:t>
            </a:r>
            <a:r>
              <a:rPr lang="ja-JP" altLang="en-US" dirty="0">
                <a:latin typeface="ヒラギノ角ゴ Pro W3"/>
                <a:ea typeface="ヒラギノ角ゴ Pro W3"/>
                <a:cs typeface="ヒラギノ角ゴ Pro W3"/>
              </a:rPr>
              <a:t>に </a:t>
            </a:r>
            <a:r>
              <a:rPr lang="en-US" altLang="ja-JP" b="1" dirty="0">
                <a:solidFill>
                  <a:srgbClr val="FF0000"/>
                </a:solidFill>
                <a:latin typeface="ヒラギノ角ゴ Pro W3"/>
                <a:ea typeface="ヒラギノ角ゴ Pro W3"/>
                <a:cs typeface="ヒラギノ角ゴ Pro W3"/>
              </a:rPr>
              <a:t>SSL</a:t>
            </a:r>
            <a:r>
              <a:rPr lang="ja-JP" altLang="en-US" dirty="0">
                <a:latin typeface="ヒラギノ角ゴ Pro W3"/>
                <a:ea typeface="ヒラギノ角ゴ Pro W3"/>
                <a:cs typeface="ヒラギノ角ゴ Pro W3"/>
              </a:rPr>
              <a:t> によるデータの暗号化機能を付加した通信規約</a:t>
            </a:r>
          </a:p>
          <a:p>
            <a:pPr lvl="1"/>
            <a:r>
              <a:rPr lang="ja-JP" altLang="en-US" dirty="0">
                <a:latin typeface="ヒラギノ角ゴ Pro W3"/>
                <a:ea typeface="ヒラギノ角ゴ Pro W3"/>
                <a:cs typeface="ヒラギノ角ゴ Pro W3"/>
              </a:rPr>
              <a:t>通常は </a:t>
            </a:r>
            <a:r>
              <a:rPr lang="en-US" altLang="ja-JP" dirty="0">
                <a:latin typeface="ヒラギノ角ゴ Pro W3"/>
                <a:ea typeface="ヒラギノ角ゴ Pro W3"/>
                <a:cs typeface="ヒラギノ角ゴ Pro W3"/>
              </a:rPr>
              <a:t>443 </a:t>
            </a:r>
            <a:r>
              <a:rPr lang="ja-JP" altLang="en-US" dirty="0">
                <a:latin typeface="ヒラギノ角ゴ Pro W3"/>
                <a:ea typeface="ヒラギノ角ゴ Pro W3"/>
                <a:cs typeface="ヒラギノ角ゴ Pro W3"/>
              </a:rPr>
              <a:t>番ポートを使う</a:t>
            </a:r>
          </a:p>
          <a:p>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3936009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400" dirty="0" smtClean="0">
                <a:latin typeface="ＭＳ Ｐゴシック" pitchFamily="50" charset="-128"/>
                <a:ea typeface="ＭＳ Ｐゴシック" pitchFamily="50" charset="-128"/>
              </a:rPr>
              <a:t>目次</a:t>
            </a:r>
            <a:endParaRPr kumimoji="1" lang="ja-JP" altLang="en-US" sz="4400" dirty="0">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467544" y="1052736"/>
            <a:ext cx="7467600" cy="5184576"/>
          </a:xfrm>
        </p:spPr>
        <p:txBody>
          <a:bodyPr>
            <a:normAutofit fontScale="77500" lnSpcReduction="20000"/>
          </a:bodyPr>
          <a:lstStyle/>
          <a:p>
            <a:pPr>
              <a:buFont typeface="Wingdings" charset="2"/>
              <a:buChar char="l"/>
            </a:pPr>
            <a:r>
              <a:rPr lang="en-US" altLang="ja-JP" sz="3300" dirty="0" smtClean="0">
                <a:latin typeface="ヒラギノ角ゴ Pro W3"/>
                <a:ea typeface="ヒラギノ角ゴ Pro W3"/>
                <a:cs typeface="ヒラギノ角ゴ Pro W3"/>
              </a:rPr>
              <a:t>WWW</a:t>
            </a:r>
            <a:r>
              <a:rPr kumimoji="1" lang="ja-JP" altLang="en-US" sz="3300" dirty="0" smtClean="0">
                <a:latin typeface="ヒラギノ角ゴ Pro W3"/>
                <a:ea typeface="ヒラギノ角ゴ Pro W3"/>
                <a:cs typeface="ヒラギノ角ゴ Pro W3"/>
              </a:rPr>
              <a:t>とは</a:t>
            </a:r>
            <a:endParaRPr lang="en-US" altLang="ja-JP" sz="3300" dirty="0">
              <a:latin typeface="ヒラギノ角ゴ Pro W3"/>
              <a:ea typeface="ヒラギノ角ゴ Pro W3"/>
              <a:cs typeface="ヒラギノ角ゴ Pro W3"/>
            </a:endParaRPr>
          </a:p>
          <a:p>
            <a:pPr lvl="1">
              <a:buFont typeface="Wingdings" charset="2"/>
              <a:buChar char="Ø"/>
            </a:pPr>
            <a:r>
              <a:rPr lang="en-US" altLang="ja-JP" sz="2300" dirty="0" smtClean="0">
                <a:latin typeface="ヒラギノ角ゴ Pro W3"/>
                <a:ea typeface="ヒラギノ角ゴ Pro W3"/>
                <a:cs typeface="ヒラギノ角ゴ Pro W3"/>
              </a:rPr>
              <a:t>WWW</a:t>
            </a:r>
            <a:endParaRPr lang="en-US" altLang="ja-JP" sz="2300" dirty="0">
              <a:latin typeface="ヒラギノ角ゴ Pro W3"/>
              <a:ea typeface="ヒラギノ角ゴ Pro W3"/>
              <a:cs typeface="ヒラギノ角ゴ Pro W3"/>
            </a:endParaRPr>
          </a:p>
          <a:p>
            <a:pPr lvl="1">
              <a:buFont typeface="Wingdings" charset="2"/>
              <a:buChar char="Ø"/>
            </a:pPr>
            <a:r>
              <a:rPr lang="en-US" altLang="ja-JP" sz="2300" dirty="0" smtClean="0">
                <a:latin typeface="ヒラギノ角ゴ Pro W3"/>
                <a:ea typeface="ヒラギノ角ゴ Pro W3"/>
                <a:cs typeface="ヒラギノ角ゴ Pro W3"/>
              </a:rPr>
              <a:t>WWW </a:t>
            </a:r>
            <a:r>
              <a:rPr lang="ja-JP" altLang="en-US" sz="2300" dirty="0" smtClean="0">
                <a:latin typeface="ヒラギノ角ゴ Pro W3"/>
                <a:ea typeface="ヒラギノ角ゴ Pro W3"/>
                <a:cs typeface="ヒラギノ角ゴ Pro W3"/>
              </a:rPr>
              <a:t>の歴史</a:t>
            </a:r>
            <a:endParaRPr lang="en-US" altLang="ja-JP" sz="2300" dirty="0" smtClean="0">
              <a:latin typeface="ヒラギノ角ゴ Pro W3"/>
              <a:ea typeface="ヒラギノ角ゴ Pro W3"/>
              <a:cs typeface="ヒラギノ角ゴ Pro W3"/>
            </a:endParaRPr>
          </a:p>
          <a:p>
            <a:pPr marL="457200" lvl="1" indent="-457200">
              <a:buFont typeface="Wingdings" charset="2"/>
              <a:buChar char="l"/>
            </a:pPr>
            <a:r>
              <a:rPr lang="en-US" altLang="ja-JP" sz="3300" dirty="0" smtClean="0">
                <a:latin typeface="ヒラギノ角ゴ Pro W3"/>
                <a:ea typeface="ヒラギノ角ゴ Pro W3"/>
                <a:cs typeface="ヒラギノ角ゴ Pro W3"/>
              </a:rPr>
              <a:t>WWW </a:t>
            </a:r>
            <a:r>
              <a:rPr kumimoji="1" lang="ja-JP" altLang="en-US" sz="3300" dirty="0" smtClean="0">
                <a:latin typeface="ヒラギノ角ゴ Pro W3"/>
                <a:ea typeface="ヒラギノ角ゴ Pro W3"/>
                <a:cs typeface="ヒラギノ角ゴ Pro W3"/>
              </a:rPr>
              <a:t>の特徴</a:t>
            </a:r>
            <a:endParaRPr lang="en-US" altLang="ja-JP" sz="3300" dirty="0">
              <a:latin typeface="ヒラギノ角ゴ Pro W3"/>
              <a:ea typeface="ヒラギノ角ゴ Pro W3"/>
              <a:cs typeface="ヒラギノ角ゴ Pro W3"/>
            </a:endParaRPr>
          </a:p>
          <a:p>
            <a:pPr marL="742950" lvl="2" indent="-342900">
              <a:buFont typeface="Wingdings" charset="2"/>
              <a:buChar char="Ø"/>
            </a:pPr>
            <a:r>
              <a:rPr lang="en-US" altLang="ja-JP" dirty="0" smtClean="0">
                <a:latin typeface="ヒラギノ角ゴ Pro W3"/>
                <a:ea typeface="ヒラギノ角ゴ Pro W3"/>
                <a:cs typeface="ヒラギノ角ゴ Pro W3"/>
              </a:rPr>
              <a:t>Web </a:t>
            </a:r>
            <a:r>
              <a:rPr lang="ja-JP" altLang="en-US" dirty="0" smtClean="0">
                <a:latin typeface="ヒラギノ角ゴ Pro W3"/>
                <a:ea typeface="ヒラギノ角ゴ Pro W3"/>
                <a:cs typeface="ヒラギノ角ゴ Pro W3"/>
              </a:rPr>
              <a:t>ブラウザ</a:t>
            </a:r>
            <a:endParaRPr lang="en-US" altLang="ja-JP" dirty="0" smtClean="0">
              <a:latin typeface="ヒラギノ角ゴ Pro W3"/>
              <a:ea typeface="ヒラギノ角ゴ Pro W3"/>
              <a:cs typeface="ヒラギノ角ゴ Pro W3"/>
            </a:endParaRPr>
          </a:p>
          <a:p>
            <a:pPr marL="742950" lvl="2" indent="-342900">
              <a:buFont typeface="Wingdings" charset="2"/>
              <a:buChar char="Ø"/>
            </a:pPr>
            <a:r>
              <a:rPr lang="ja-JP" altLang="en-US" dirty="0" smtClean="0">
                <a:latin typeface="ヒラギノ角ゴ Pro W3"/>
                <a:ea typeface="ヒラギノ角ゴ Pro W3"/>
                <a:cs typeface="ヒラギノ角ゴ Pro W3"/>
              </a:rPr>
              <a:t>ハイパーリンク</a:t>
            </a:r>
            <a:endParaRPr lang="en-US" altLang="ja-JP" dirty="0">
              <a:latin typeface="ヒラギノ角ゴ Pro W3"/>
              <a:ea typeface="ヒラギノ角ゴ Pro W3"/>
              <a:cs typeface="ヒラギノ角ゴ Pro W3"/>
            </a:endParaRPr>
          </a:p>
          <a:p>
            <a:pPr marL="742950" lvl="2" indent="-342900">
              <a:buFont typeface="Wingdings" charset="2"/>
              <a:buChar char="Ø"/>
            </a:pPr>
            <a:r>
              <a:rPr lang="en-US" altLang="ja-JP" dirty="0" smtClean="0">
                <a:latin typeface="ヒラギノ角ゴ Pro W3"/>
                <a:ea typeface="ヒラギノ角ゴ Pro W3"/>
                <a:cs typeface="ヒラギノ角ゴ Pro W3"/>
              </a:rPr>
              <a:t>HTML</a:t>
            </a:r>
            <a:endParaRPr lang="en-US" altLang="ja-JP" dirty="0">
              <a:latin typeface="ヒラギノ角ゴ Pro W3"/>
              <a:ea typeface="ヒラギノ角ゴ Pro W3"/>
              <a:cs typeface="ヒラギノ角ゴ Pro W3"/>
            </a:endParaRPr>
          </a:p>
          <a:p>
            <a:pPr marL="742950" lvl="2" indent="-342900">
              <a:buFont typeface="Wingdings" charset="2"/>
              <a:buChar char="Ø"/>
            </a:pPr>
            <a:r>
              <a:rPr lang="en-US" altLang="ja-JP" dirty="0" smtClean="0">
                <a:latin typeface="ヒラギノ角ゴ Pro W3"/>
                <a:ea typeface="ヒラギノ角ゴ Pro W3"/>
                <a:cs typeface="ヒラギノ角ゴ Pro W3"/>
              </a:rPr>
              <a:t>HTTP</a:t>
            </a:r>
            <a:r>
              <a:rPr lang="en-US" altLang="ja-JP" dirty="0">
                <a:latin typeface="ヒラギノ角ゴ Pro W3"/>
                <a:ea typeface="ヒラギノ角ゴ Pro W3"/>
                <a:cs typeface="ヒラギノ角ゴ Pro W3"/>
              </a:rPr>
              <a:t>, </a:t>
            </a:r>
            <a:r>
              <a:rPr lang="en-US" altLang="ja-JP" dirty="0" smtClean="0">
                <a:latin typeface="ヒラギノ角ゴ Pro W3"/>
                <a:ea typeface="ヒラギノ角ゴ Pro W3"/>
                <a:cs typeface="ヒラギノ角ゴ Pro W3"/>
              </a:rPr>
              <a:t>HTTPS</a:t>
            </a:r>
          </a:p>
          <a:p>
            <a:pPr marL="742950" lvl="2" indent="-342900">
              <a:buFont typeface="Wingdings" charset="2"/>
              <a:buChar char="Ø"/>
            </a:pPr>
            <a:r>
              <a:rPr lang="en-US" altLang="ja-JP" dirty="0" smtClean="0">
                <a:latin typeface="ヒラギノ角ゴ Pro W3"/>
                <a:ea typeface="ヒラギノ角ゴ Pro W3"/>
                <a:cs typeface="ヒラギノ角ゴ Pro W3"/>
              </a:rPr>
              <a:t>URL</a:t>
            </a:r>
            <a:endParaRPr lang="en-US" altLang="ja-JP" dirty="0">
              <a:latin typeface="ヒラギノ角ゴ Pro W3"/>
              <a:ea typeface="ヒラギノ角ゴ Pro W3"/>
              <a:cs typeface="ヒラギノ角ゴ Pro W3"/>
            </a:endParaRPr>
          </a:p>
          <a:p>
            <a:pPr marL="457200" lvl="1" indent="-457200">
              <a:buFont typeface="Wingdings" charset="2"/>
              <a:buChar char="l"/>
            </a:pPr>
            <a:r>
              <a:rPr lang="ja-JP" altLang="en-US" sz="3300" dirty="0" smtClean="0">
                <a:latin typeface="ヒラギノ角ゴ Pro W3"/>
                <a:ea typeface="ヒラギノ角ゴ Pro W3"/>
                <a:cs typeface="ヒラギノ角ゴ Pro W3"/>
              </a:rPr>
              <a:t>前半のまとめ</a:t>
            </a:r>
            <a:endParaRPr lang="en-US" altLang="ja-JP" sz="3300" dirty="0" smtClean="0">
              <a:latin typeface="ヒラギノ角ゴ Pro W3"/>
              <a:ea typeface="ヒラギノ角ゴ Pro W3"/>
              <a:cs typeface="ヒラギノ角ゴ Pro W3"/>
            </a:endParaRPr>
          </a:p>
          <a:p>
            <a:pPr>
              <a:buFont typeface="Wingdings" charset="2"/>
              <a:buChar char="l"/>
            </a:pPr>
            <a:r>
              <a:rPr lang="en-US" altLang="ja-JP" sz="3400" dirty="0" smtClean="0">
                <a:latin typeface="ヒラギノ角ゴ Pro W3"/>
                <a:ea typeface="ヒラギノ角ゴ Pro W3"/>
                <a:cs typeface="ヒラギノ角ゴ Pro W3"/>
              </a:rPr>
              <a:t>WWW</a:t>
            </a:r>
            <a:r>
              <a:rPr kumimoji="1" lang="ja-JP" altLang="en-US" sz="3400" dirty="0" smtClean="0">
                <a:latin typeface="ヒラギノ角ゴ Pro W3"/>
                <a:ea typeface="ヒラギノ角ゴ Pro W3"/>
                <a:cs typeface="ヒラギノ角ゴ Pro W3"/>
              </a:rPr>
              <a:t>サーバ</a:t>
            </a:r>
            <a:endParaRPr lang="en-US" altLang="ja-JP" sz="3400" dirty="0">
              <a:latin typeface="ヒラギノ角ゴ Pro W3"/>
              <a:ea typeface="ヒラギノ角ゴ Pro W3"/>
              <a:cs typeface="ヒラギノ角ゴ Pro W3"/>
            </a:endParaRPr>
          </a:p>
          <a:p>
            <a:pPr lvl="1">
              <a:buFont typeface="Wingdings" charset="2"/>
              <a:buChar char="Ø"/>
            </a:pPr>
            <a:r>
              <a:rPr lang="en-US" altLang="ja-JP" dirty="0" smtClean="0">
                <a:latin typeface="ヒラギノ角ゴ Pro W3"/>
                <a:ea typeface="ヒラギノ角ゴ Pro W3"/>
                <a:cs typeface="ヒラギノ角ゴ Pro W3"/>
              </a:rPr>
              <a:t>Apache</a:t>
            </a:r>
            <a:endParaRPr lang="en-US" altLang="ja-JP" dirty="0">
              <a:latin typeface="ヒラギノ角ゴ Pro W3"/>
              <a:ea typeface="ヒラギノ角ゴ Pro W3"/>
              <a:cs typeface="ヒラギノ角ゴ Pro W3"/>
            </a:endParaRPr>
          </a:p>
          <a:p>
            <a:pPr lvl="1">
              <a:buFont typeface="Wingdings" charset="2"/>
              <a:buChar char="Ø"/>
            </a:pPr>
            <a:r>
              <a:rPr lang="en-US" altLang="ja-JP" dirty="0" err="1" smtClean="0">
                <a:latin typeface="ヒラギノ角ゴ Pro W3"/>
                <a:ea typeface="ヒラギノ角ゴ Pro W3"/>
                <a:cs typeface="ヒラギノ角ゴ Pro W3"/>
              </a:rPr>
              <a:t>Hiki</a:t>
            </a:r>
            <a:endParaRPr lang="en-US" altLang="ja-JP" dirty="0">
              <a:latin typeface="ヒラギノ角ゴ Pro W3"/>
              <a:ea typeface="ヒラギノ角ゴ Pro W3"/>
              <a:cs typeface="ヒラギノ角ゴ Pro W3"/>
            </a:endParaRPr>
          </a:p>
          <a:p>
            <a:pPr lvl="1">
              <a:buFont typeface="Wingdings" charset="2"/>
              <a:buChar char="Ø"/>
            </a:pPr>
            <a:r>
              <a:rPr lang="en-US" altLang="ja-JP" dirty="0" smtClean="0">
                <a:latin typeface="ヒラギノ角ゴ Pro W3"/>
                <a:ea typeface="ヒラギノ角ゴ Pro W3"/>
                <a:cs typeface="ヒラギノ角ゴ Pro W3"/>
              </a:rPr>
              <a:t>CGI</a:t>
            </a:r>
            <a:endParaRPr lang="en-US" altLang="ja-JP" dirty="0">
              <a:latin typeface="ヒラギノ角ゴ Pro W3"/>
              <a:ea typeface="ヒラギノ角ゴ Pro W3"/>
              <a:cs typeface="ヒラギノ角ゴ Pro W3"/>
            </a:endParaRPr>
          </a:p>
          <a:p>
            <a:pPr>
              <a:buFont typeface="Wingdings" charset="2"/>
              <a:buChar char="l"/>
            </a:pPr>
            <a:r>
              <a:rPr kumimoji="1" lang="ja-JP" altLang="en-US" dirty="0" smtClean="0">
                <a:latin typeface="ヒラギノ角ゴ Pro W3"/>
                <a:ea typeface="ヒラギノ角ゴ Pro W3"/>
                <a:cs typeface="ヒラギノ角ゴ Pro W3"/>
              </a:rPr>
              <a:t>後半のまとめ</a:t>
            </a:r>
            <a:endParaRPr kumimoji="1" lang="en-US" altLang="ja-JP" dirty="0" smtClean="0">
              <a:latin typeface="ヒラギノ角ゴ Pro W3"/>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4400" dirty="0" smtClean="0">
                <a:latin typeface="ヒラギノ角ゴ Pro W3"/>
                <a:ea typeface="ヒラギノ角ゴ Pro W3"/>
                <a:cs typeface="ヒラギノ角ゴ Pro W3"/>
              </a:rPr>
              <a:t>HTTP</a:t>
            </a:r>
            <a:r>
              <a:rPr lang="ja-JP" altLang="en-US" sz="4400" dirty="0" smtClean="0">
                <a:latin typeface="ヒラギノ角ゴ Pro W3"/>
                <a:ea typeface="ヒラギノ角ゴ Pro W3"/>
                <a:cs typeface="ヒラギノ角ゴ Pro W3"/>
              </a:rPr>
              <a:t>での通信</a:t>
            </a:r>
            <a:endParaRPr kumimoji="1" lang="ja-JP" altLang="en-US" sz="4400" dirty="0">
              <a:latin typeface="ヒラギノ角ゴ Pro W3"/>
              <a:ea typeface="ヒラギノ角ゴ Pro W3"/>
              <a:cs typeface="ヒラギノ角ゴ Pro W3"/>
            </a:endParaRPr>
          </a:p>
        </p:txBody>
      </p:sp>
      <p:sp>
        <p:nvSpPr>
          <p:cNvPr id="4" name="正方形/長方形 3"/>
          <p:cNvSpPr/>
          <p:nvPr/>
        </p:nvSpPr>
        <p:spPr>
          <a:xfrm>
            <a:off x="467544" y="980728"/>
            <a:ext cx="3024336" cy="4392488"/>
          </a:xfrm>
          <a:prstGeom prst="rect">
            <a:avLst/>
          </a:prstGeom>
          <a:solidFill>
            <a:srgbClr val="CCFFCC"/>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724128" y="980728"/>
            <a:ext cx="3024336" cy="4392488"/>
          </a:xfrm>
          <a:prstGeom prst="rect">
            <a:avLst/>
          </a:prstGeom>
          <a:solidFill>
            <a:srgbClr val="FF92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83568" y="1628800"/>
            <a:ext cx="2592288" cy="1656184"/>
          </a:xfrm>
          <a:prstGeom prst="roundRect">
            <a:avLst/>
          </a:prstGeom>
          <a:solidFill>
            <a:schemeClr val="bg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55576" y="3789040"/>
            <a:ext cx="2592288" cy="1368152"/>
          </a:xfrm>
          <a:prstGeom prst="roundRect">
            <a:avLst/>
          </a:prstGeom>
          <a:solidFill>
            <a:schemeClr val="bg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012160" y="1556792"/>
            <a:ext cx="2592288" cy="792088"/>
          </a:xfrm>
          <a:prstGeom prst="roundRect">
            <a:avLst/>
          </a:prstGeom>
          <a:solidFill>
            <a:schemeClr val="bg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6012160" y="2496302"/>
            <a:ext cx="2592288" cy="720080"/>
          </a:xfrm>
          <a:prstGeom prst="roundRect">
            <a:avLst/>
          </a:prstGeom>
          <a:solidFill>
            <a:schemeClr val="bg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012160" y="3861048"/>
            <a:ext cx="2592288" cy="648072"/>
          </a:xfrm>
          <a:prstGeom prst="roundRect">
            <a:avLst/>
          </a:prstGeom>
          <a:solidFill>
            <a:schemeClr val="bg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012160" y="4653136"/>
            <a:ext cx="2592288" cy="504056"/>
          </a:xfrm>
          <a:prstGeom prst="roundRect">
            <a:avLst/>
          </a:prstGeom>
          <a:solidFill>
            <a:schemeClr val="bg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55576" y="1052736"/>
            <a:ext cx="2520280" cy="461665"/>
          </a:xfrm>
          <a:prstGeom prst="rect">
            <a:avLst/>
          </a:prstGeom>
          <a:noFill/>
        </p:spPr>
        <p:txBody>
          <a:bodyPr wrap="square" rtlCol="0">
            <a:spAutoFit/>
          </a:bodyPr>
          <a:lstStyle/>
          <a:p>
            <a:r>
              <a:rPr kumimoji="1" lang="en-US" altLang="ja-JP" sz="2400" dirty="0" smtClean="0">
                <a:latin typeface="ヒラギノ角ゴ Pro W3"/>
                <a:ea typeface="ヒラギノ角ゴ Pro W3"/>
                <a:cs typeface="ヒラギノ角ゴ Pro W3"/>
              </a:rPr>
              <a:t>WWW </a:t>
            </a:r>
            <a:r>
              <a:rPr kumimoji="1" lang="ja-JP" altLang="en-US" sz="2400" dirty="0" smtClean="0">
                <a:latin typeface="ヒラギノ角ゴ Pro W3"/>
                <a:ea typeface="ヒラギノ角ゴ Pro W3"/>
                <a:cs typeface="ヒラギノ角ゴ Pro W3"/>
              </a:rPr>
              <a:t>サーバー</a:t>
            </a:r>
            <a:endParaRPr kumimoji="1" lang="ja-JP" altLang="en-US" sz="2400" dirty="0">
              <a:latin typeface="ヒラギノ角ゴ Pro W3"/>
              <a:ea typeface="ヒラギノ角ゴ Pro W3"/>
              <a:cs typeface="ヒラギノ角ゴ Pro W3"/>
            </a:endParaRPr>
          </a:p>
        </p:txBody>
      </p:sp>
      <p:sp>
        <p:nvSpPr>
          <p:cNvPr id="13" name="テキスト ボックス 12"/>
          <p:cNvSpPr txBox="1"/>
          <p:nvPr/>
        </p:nvSpPr>
        <p:spPr>
          <a:xfrm>
            <a:off x="6156176" y="1052736"/>
            <a:ext cx="2425770" cy="461665"/>
          </a:xfrm>
          <a:prstGeom prst="rect">
            <a:avLst/>
          </a:prstGeom>
          <a:noFill/>
        </p:spPr>
        <p:txBody>
          <a:bodyPr wrap="square" rtlCol="0">
            <a:spAutoFit/>
          </a:bodyPr>
          <a:lstStyle/>
          <a:p>
            <a:r>
              <a:rPr lang="en-US" altLang="ja-JP" sz="2400" dirty="0" smtClean="0">
                <a:latin typeface="ヒラギノ角ゴ Pro W3"/>
                <a:ea typeface="ヒラギノ角ゴ Pro W3"/>
                <a:cs typeface="ヒラギノ角ゴ Pro W3"/>
              </a:rPr>
              <a:t>Web </a:t>
            </a:r>
            <a:r>
              <a:rPr lang="ja-JP" altLang="en-US" sz="2400" dirty="0" smtClean="0">
                <a:latin typeface="ヒラギノ角ゴ Pro W3"/>
                <a:ea typeface="ヒラギノ角ゴ Pro W3"/>
                <a:cs typeface="ヒラギノ角ゴ Pro W3"/>
              </a:rPr>
              <a:t>ブラウザ</a:t>
            </a:r>
            <a:endParaRPr kumimoji="1" lang="ja-JP" altLang="en-US" sz="2400" dirty="0">
              <a:latin typeface="ヒラギノ角ゴ Pro W3"/>
              <a:ea typeface="ヒラギノ角ゴ Pro W3"/>
              <a:cs typeface="ヒラギノ角ゴ Pro W3"/>
            </a:endParaRPr>
          </a:p>
        </p:txBody>
      </p:sp>
      <p:sp>
        <p:nvSpPr>
          <p:cNvPr id="14" name="テキスト ボックス 13"/>
          <p:cNvSpPr txBox="1"/>
          <p:nvPr/>
        </p:nvSpPr>
        <p:spPr>
          <a:xfrm>
            <a:off x="6084168" y="1628800"/>
            <a:ext cx="2520280" cy="584776"/>
          </a:xfrm>
          <a:prstGeom prst="rect">
            <a:avLst/>
          </a:prstGeom>
          <a:noFill/>
        </p:spPr>
        <p:txBody>
          <a:bodyPr wrap="square" rtlCol="0">
            <a:spAutoFit/>
          </a:bodyPr>
          <a:lstStyle/>
          <a:p>
            <a:r>
              <a:rPr lang="en-US" altLang="ja-JP" sz="1600" dirty="0" smtClean="0">
                <a:latin typeface="ヒラギノ角ゴ Pro W3"/>
                <a:ea typeface="ヒラギノ角ゴ Pro W3"/>
                <a:cs typeface="ヒラギノ角ゴ Pro W3"/>
              </a:rPr>
              <a:t>①URL </a:t>
            </a:r>
            <a:r>
              <a:rPr lang="ja-JP" altLang="en-US" sz="1600" dirty="0" smtClean="0">
                <a:latin typeface="ヒラギノ角ゴ Pro W3"/>
                <a:ea typeface="ヒラギノ角ゴ Pro W3"/>
                <a:cs typeface="ヒラギノ角ゴ Pro W3"/>
              </a:rPr>
              <a:t>の指定</a:t>
            </a:r>
            <a:r>
              <a:rPr lang="en-US" altLang="ja-JP" sz="1600" dirty="0" smtClean="0">
                <a:latin typeface="ヒラギノ角ゴ Pro W3"/>
                <a:ea typeface="ヒラギノ角ゴ Pro W3"/>
                <a:cs typeface="ヒラギノ角ゴ Pro W3"/>
              </a:rPr>
              <a:t> or </a:t>
            </a:r>
            <a:r>
              <a:rPr lang="ja-JP" altLang="en-US" sz="1600" dirty="0" smtClean="0">
                <a:latin typeface="ヒラギノ角ゴ Pro W3"/>
                <a:ea typeface="ヒラギノ角ゴ Pro W3"/>
                <a:cs typeface="ヒラギノ角ゴ Pro W3"/>
              </a:rPr>
              <a:t>リンクをクリック</a:t>
            </a:r>
            <a:endParaRPr kumimoji="1" lang="ja-JP" altLang="en-US" sz="1600" dirty="0">
              <a:latin typeface="ヒラギノ角ゴ Pro W3"/>
              <a:ea typeface="ヒラギノ角ゴ Pro W3"/>
              <a:cs typeface="ヒラギノ角ゴ Pro W3"/>
            </a:endParaRPr>
          </a:p>
        </p:txBody>
      </p:sp>
      <p:sp>
        <p:nvSpPr>
          <p:cNvPr id="15" name="テキスト ボックス 14"/>
          <p:cNvSpPr txBox="1"/>
          <p:nvPr/>
        </p:nvSpPr>
        <p:spPr>
          <a:xfrm>
            <a:off x="3419872" y="1484784"/>
            <a:ext cx="2520280" cy="338554"/>
          </a:xfrm>
          <a:prstGeom prst="rect">
            <a:avLst/>
          </a:prstGeom>
          <a:noFill/>
        </p:spPr>
        <p:txBody>
          <a:bodyPr wrap="square" rtlCol="0">
            <a:spAutoFit/>
          </a:bodyPr>
          <a:lstStyle/>
          <a:p>
            <a:r>
              <a:rPr lang="en-US" altLang="ja-JP" sz="1600" dirty="0" smtClean="0">
                <a:latin typeface="ヒラギノ角ゴ Pro W3"/>
                <a:ea typeface="ヒラギノ角ゴ Pro W3"/>
                <a:cs typeface="ヒラギノ角ゴ Pro W3"/>
              </a:rPr>
              <a:t>②HTML </a:t>
            </a:r>
            <a:r>
              <a:rPr lang="ja-JP" altLang="en-US" sz="1600" dirty="0" smtClean="0">
                <a:latin typeface="ヒラギノ角ゴ Pro W3"/>
                <a:ea typeface="ヒラギノ角ゴ Pro W3"/>
                <a:cs typeface="ヒラギノ角ゴ Pro W3"/>
              </a:rPr>
              <a:t>ファイルを要求</a:t>
            </a:r>
            <a:endParaRPr lang="en-US" altLang="ja-JP" sz="1600" dirty="0" smtClean="0">
              <a:latin typeface="ヒラギノ角ゴ Pro W3"/>
              <a:ea typeface="ヒラギノ角ゴ Pro W3"/>
              <a:cs typeface="ヒラギノ角ゴ Pro W3"/>
            </a:endParaRPr>
          </a:p>
        </p:txBody>
      </p:sp>
      <p:sp>
        <p:nvSpPr>
          <p:cNvPr id="16" name="テキスト ボックス 15"/>
          <p:cNvSpPr txBox="1"/>
          <p:nvPr/>
        </p:nvSpPr>
        <p:spPr>
          <a:xfrm>
            <a:off x="1043608" y="2204864"/>
            <a:ext cx="1944216" cy="369332"/>
          </a:xfrm>
          <a:prstGeom prst="rect">
            <a:avLst/>
          </a:prstGeom>
          <a:noFill/>
        </p:spPr>
        <p:txBody>
          <a:bodyPr wrap="square" rtlCol="0">
            <a:spAutoFit/>
          </a:bodyPr>
          <a:lstStyle/>
          <a:p>
            <a:r>
              <a:rPr lang="en-US" altLang="ja-JP" dirty="0" smtClean="0">
                <a:latin typeface="ヒラギノ角ゴ Pro W3"/>
                <a:ea typeface="ヒラギノ角ゴ Pro W3"/>
                <a:cs typeface="ヒラギノ角ゴ Pro W3"/>
              </a:rPr>
              <a:t>HTML </a:t>
            </a:r>
            <a:r>
              <a:rPr lang="ja-JP" altLang="en-US" dirty="0" smtClean="0">
                <a:latin typeface="ヒラギノ角ゴ Pro W3"/>
                <a:ea typeface="ヒラギノ角ゴ Pro W3"/>
                <a:cs typeface="ヒラギノ角ゴ Pro W3"/>
              </a:rPr>
              <a:t>ファイル</a:t>
            </a:r>
            <a:endParaRPr lang="en-US" altLang="ja-JP" dirty="0" smtClean="0">
              <a:latin typeface="ヒラギノ角ゴ Pro W3"/>
              <a:ea typeface="ヒラギノ角ゴ Pro W3"/>
              <a:cs typeface="ヒラギノ角ゴ Pro W3"/>
            </a:endParaRPr>
          </a:p>
        </p:txBody>
      </p:sp>
      <p:sp>
        <p:nvSpPr>
          <p:cNvPr id="17" name="テキスト ボックス 16"/>
          <p:cNvSpPr txBox="1"/>
          <p:nvPr/>
        </p:nvSpPr>
        <p:spPr>
          <a:xfrm>
            <a:off x="3347864" y="2420888"/>
            <a:ext cx="2592288" cy="338554"/>
          </a:xfrm>
          <a:prstGeom prst="rect">
            <a:avLst/>
          </a:prstGeom>
          <a:noFill/>
        </p:spPr>
        <p:txBody>
          <a:bodyPr wrap="square" rtlCol="0">
            <a:spAutoFit/>
          </a:bodyPr>
          <a:lstStyle/>
          <a:p>
            <a:r>
              <a:rPr lang="en-US" altLang="ja-JP" sz="1600" dirty="0" smtClean="0">
                <a:latin typeface="ヒラギノ角ゴ Pro W3"/>
                <a:ea typeface="ヒラギノ角ゴ Pro W3"/>
                <a:cs typeface="ヒラギノ角ゴ Pro W3"/>
              </a:rPr>
              <a:t>③HTML </a:t>
            </a:r>
            <a:r>
              <a:rPr lang="ja-JP" altLang="en-US" sz="1600" dirty="0" smtClean="0">
                <a:latin typeface="ヒラギノ角ゴ Pro W3"/>
                <a:ea typeface="ヒラギノ角ゴ Pro W3"/>
                <a:cs typeface="ヒラギノ角ゴ Pro W3"/>
              </a:rPr>
              <a:t>ファイルを送信</a:t>
            </a:r>
            <a:endParaRPr lang="en-US" altLang="ja-JP" sz="1600" dirty="0" smtClean="0">
              <a:latin typeface="ヒラギノ角ゴ Pro W3"/>
              <a:ea typeface="ヒラギノ角ゴ Pro W3"/>
              <a:cs typeface="ヒラギノ角ゴ Pro W3"/>
            </a:endParaRPr>
          </a:p>
        </p:txBody>
      </p:sp>
      <p:sp>
        <p:nvSpPr>
          <p:cNvPr id="18" name="テキスト ボックス 17"/>
          <p:cNvSpPr txBox="1"/>
          <p:nvPr/>
        </p:nvSpPr>
        <p:spPr>
          <a:xfrm>
            <a:off x="6300192" y="2496302"/>
            <a:ext cx="1944216" cy="584776"/>
          </a:xfrm>
          <a:prstGeom prst="rect">
            <a:avLst/>
          </a:prstGeom>
          <a:noFill/>
        </p:spPr>
        <p:txBody>
          <a:bodyPr wrap="square" rtlCol="0">
            <a:spAutoFit/>
          </a:bodyPr>
          <a:lstStyle/>
          <a:p>
            <a:r>
              <a:rPr lang="en-US" altLang="ja-JP" sz="1600" dirty="0" smtClean="0">
                <a:latin typeface="ヒラギノ角ゴ Pro W3"/>
                <a:ea typeface="ヒラギノ角ゴ Pro W3"/>
                <a:cs typeface="ヒラギノ角ゴ Pro W3"/>
              </a:rPr>
              <a:t>④HTML </a:t>
            </a:r>
            <a:r>
              <a:rPr lang="ja-JP" altLang="en-US" sz="1600" dirty="0" smtClean="0">
                <a:latin typeface="ヒラギノ角ゴ Pro W3"/>
                <a:ea typeface="ヒラギノ角ゴ Pro W3"/>
                <a:cs typeface="ヒラギノ角ゴ Pro W3"/>
              </a:rPr>
              <a:t>ファイルを得る</a:t>
            </a:r>
            <a:endParaRPr lang="en-US" altLang="ja-JP" sz="1600" dirty="0" smtClean="0">
              <a:latin typeface="ヒラギノ角ゴ Pro W3"/>
              <a:ea typeface="ヒラギノ角ゴ Pro W3"/>
              <a:cs typeface="ヒラギノ角ゴ Pro W3"/>
            </a:endParaRPr>
          </a:p>
        </p:txBody>
      </p:sp>
      <p:sp>
        <p:nvSpPr>
          <p:cNvPr id="19" name="テキスト ボックス 18"/>
          <p:cNvSpPr txBox="1"/>
          <p:nvPr/>
        </p:nvSpPr>
        <p:spPr>
          <a:xfrm>
            <a:off x="6444208" y="3861048"/>
            <a:ext cx="1944216" cy="584776"/>
          </a:xfrm>
          <a:prstGeom prst="rect">
            <a:avLst/>
          </a:prstGeom>
          <a:noFill/>
        </p:spPr>
        <p:txBody>
          <a:bodyPr wrap="square" rtlCol="0">
            <a:spAutoFit/>
          </a:bodyPr>
          <a:lstStyle/>
          <a:p>
            <a:r>
              <a:rPr lang="en-US" altLang="ja-JP" sz="1600" dirty="0" smtClean="0">
                <a:latin typeface="ヒラギノ角ゴ Pro W3"/>
                <a:ea typeface="ヒラギノ角ゴ Pro W3"/>
                <a:cs typeface="ヒラギノ角ゴ Pro W3"/>
              </a:rPr>
              <a:t>⑤HTML </a:t>
            </a:r>
            <a:r>
              <a:rPr lang="ja-JP" altLang="en-US" sz="1600" dirty="0" smtClean="0">
                <a:latin typeface="ヒラギノ角ゴ Pro W3"/>
                <a:ea typeface="ヒラギノ角ゴ Pro W3"/>
                <a:cs typeface="ヒラギノ角ゴ Pro W3"/>
              </a:rPr>
              <a:t>ファイルを解析</a:t>
            </a:r>
            <a:endParaRPr lang="en-US" altLang="ja-JP" sz="1600" dirty="0" smtClean="0">
              <a:latin typeface="ヒラギノ角ゴ Pro W3"/>
              <a:ea typeface="ヒラギノ角ゴ Pro W3"/>
              <a:cs typeface="ヒラギノ角ゴ Pro W3"/>
            </a:endParaRPr>
          </a:p>
        </p:txBody>
      </p:sp>
      <p:sp>
        <p:nvSpPr>
          <p:cNvPr id="20" name="テキスト ボックス 19"/>
          <p:cNvSpPr txBox="1"/>
          <p:nvPr/>
        </p:nvSpPr>
        <p:spPr>
          <a:xfrm>
            <a:off x="3491880" y="3789040"/>
            <a:ext cx="2376264" cy="338554"/>
          </a:xfrm>
          <a:prstGeom prst="rect">
            <a:avLst/>
          </a:prstGeom>
          <a:noFill/>
        </p:spPr>
        <p:txBody>
          <a:bodyPr wrap="square" rtlCol="0">
            <a:spAutoFit/>
          </a:bodyPr>
          <a:lstStyle/>
          <a:p>
            <a:r>
              <a:rPr lang="en-US" altLang="ja-JP" sz="1600" dirty="0" smtClean="0">
                <a:latin typeface="ヒラギノ角ゴ Pro W3"/>
                <a:ea typeface="ヒラギノ角ゴ Pro W3"/>
                <a:cs typeface="ヒラギノ角ゴ Pro W3"/>
              </a:rPr>
              <a:t>⑥</a:t>
            </a:r>
            <a:r>
              <a:rPr lang="ja-JP" altLang="en-US" sz="1600" dirty="0" smtClean="0">
                <a:latin typeface="ヒラギノ角ゴ Pro W3"/>
                <a:ea typeface="ヒラギノ角ゴ Pro W3"/>
                <a:cs typeface="ヒラギノ角ゴ Pro W3"/>
              </a:rPr>
              <a:t>画像ファイルを要求</a:t>
            </a:r>
            <a:endParaRPr lang="en-US" altLang="ja-JP" sz="1600" dirty="0" smtClean="0">
              <a:latin typeface="ヒラギノ角ゴ Pro W3"/>
              <a:ea typeface="ヒラギノ角ゴ Pro W3"/>
              <a:cs typeface="ヒラギノ角ゴ Pro W3"/>
            </a:endParaRPr>
          </a:p>
        </p:txBody>
      </p:sp>
      <p:sp>
        <p:nvSpPr>
          <p:cNvPr id="21" name="テキスト ボックス 20"/>
          <p:cNvSpPr txBox="1"/>
          <p:nvPr/>
        </p:nvSpPr>
        <p:spPr>
          <a:xfrm>
            <a:off x="3491880" y="4437112"/>
            <a:ext cx="2232248" cy="338554"/>
          </a:xfrm>
          <a:prstGeom prst="rect">
            <a:avLst/>
          </a:prstGeom>
          <a:noFill/>
        </p:spPr>
        <p:txBody>
          <a:bodyPr wrap="square" rtlCol="0">
            <a:spAutoFit/>
          </a:bodyPr>
          <a:lstStyle/>
          <a:p>
            <a:r>
              <a:rPr lang="en-US" altLang="ja-JP" sz="1600" dirty="0" smtClean="0">
                <a:latin typeface="ヒラギノ角ゴ Pro W3"/>
                <a:ea typeface="ヒラギノ角ゴ Pro W3"/>
                <a:cs typeface="ヒラギノ角ゴ Pro W3"/>
              </a:rPr>
              <a:t>⑦</a:t>
            </a:r>
            <a:r>
              <a:rPr lang="ja-JP" altLang="en-US" sz="1600" dirty="0" smtClean="0">
                <a:latin typeface="ヒラギノ角ゴ Pro W3"/>
                <a:ea typeface="ヒラギノ角ゴ Pro W3"/>
                <a:cs typeface="ヒラギノ角ゴ Pro W3"/>
              </a:rPr>
              <a:t>画像ファイルを送信</a:t>
            </a:r>
            <a:endParaRPr lang="en-US" altLang="ja-JP" sz="1600" dirty="0" smtClean="0">
              <a:latin typeface="ヒラギノ角ゴ Pro W3"/>
              <a:ea typeface="ヒラギノ角ゴ Pro W3"/>
              <a:cs typeface="ヒラギノ角ゴ Pro W3"/>
            </a:endParaRPr>
          </a:p>
        </p:txBody>
      </p:sp>
      <p:sp>
        <p:nvSpPr>
          <p:cNvPr id="22" name="テキスト ボックス 21"/>
          <p:cNvSpPr txBox="1"/>
          <p:nvPr/>
        </p:nvSpPr>
        <p:spPr>
          <a:xfrm>
            <a:off x="6156176" y="4725143"/>
            <a:ext cx="2232248" cy="338554"/>
          </a:xfrm>
          <a:prstGeom prst="rect">
            <a:avLst/>
          </a:prstGeom>
          <a:noFill/>
        </p:spPr>
        <p:txBody>
          <a:bodyPr wrap="square" rtlCol="0">
            <a:spAutoFit/>
          </a:bodyPr>
          <a:lstStyle/>
          <a:p>
            <a:r>
              <a:rPr lang="en-US" altLang="ja-JP" sz="1600" dirty="0" smtClean="0">
                <a:latin typeface="ヒラギノ角ゴ Pro W3"/>
                <a:ea typeface="ヒラギノ角ゴ Pro W3"/>
                <a:cs typeface="ヒラギノ角ゴ Pro W3"/>
              </a:rPr>
              <a:t>⑧</a:t>
            </a:r>
            <a:r>
              <a:rPr lang="ja-JP" altLang="en-US" sz="1600" dirty="0" smtClean="0">
                <a:latin typeface="ヒラギノ角ゴ Pro W3"/>
                <a:ea typeface="ヒラギノ角ゴ Pro W3"/>
                <a:cs typeface="ヒラギノ角ゴ Pro W3"/>
              </a:rPr>
              <a:t>画像ファイルを得る</a:t>
            </a:r>
            <a:endParaRPr lang="en-US" altLang="ja-JP" sz="1600" dirty="0" smtClean="0">
              <a:latin typeface="ヒラギノ角ゴ Pro W3"/>
              <a:ea typeface="ヒラギノ角ゴ Pro W3"/>
              <a:cs typeface="ヒラギノ角ゴ Pro W3"/>
            </a:endParaRPr>
          </a:p>
        </p:txBody>
      </p:sp>
      <p:sp>
        <p:nvSpPr>
          <p:cNvPr id="23" name="テキスト ボックス 22"/>
          <p:cNvSpPr txBox="1"/>
          <p:nvPr/>
        </p:nvSpPr>
        <p:spPr>
          <a:xfrm>
            <a:off x="1259632" y="4293096"/>
            <a:ext cx="1584176" cy="369332"/>
          </a:xfrm>
          <a:prstGeom prst="rect">
            <a:avLst/>
          </a:prstGeom>
          <a:noFill/>
        </p:spPr>
        <p:txBody>
          <a:bodyPr wrap="square" rtlCol="0">
            <a:spAutoFit/>
          </a:bodyPr>
          <a:lstStyle/>
          <a:p>
            <a:r>
              <a:rPr lang="ja-JP" altLang="en-US" dirty="0" smtClean="0">
                <a:latin typeface="ヒラギノ角ゴ Pro W3"/>
                <a:ea typeface="ヒラギノ角ゴ Pro W3"/>
                <a:cs typeface="ヒラギノ角ゴ Pro W3"/>
              </a:rPr>
              <a:t>画像ファイル</a:t>
            </a:r>
            <a:endParaRPr lang="en-US" altLang="ja-JP" dirty="0" smtClean="0">
              <a:latin typeface="ヒラギノ角ゴ Pro W3"/>
              <a:ea typeface="ヒラギノ角ゴ Pro W3"/>
              <a:cs typeface="ヒラギノ角ゴ Pro W3"/>
            </a:endParaRPr>
          </a:p>
        </p:txBody>
      </p:sp>
      <p:sp>
        <p:nvSpPr>
          <p:cNvPr id="24" name="左矢印 23"/>
          <p:cNvSpPr/>
          <p:nvPr/>
        </p:nvSpPr>
        <p:spPr>
          <a:xfrm>
            <a:off x="3347864" y="1916832"/>
            <a:ext cx="2592288" cy="288032"/>
          </a:xfrm>
          <a:prstGeom prst="leftArrow">
            <a:avLst/>
          </a:prstGeom>
          <a:gradFill flip="none" rotWithShape="1">
            <a:gsLst>
              <a:gs pos="0">
                <a:srgbClr val="000090"/>
              </a:gs>
              <a:gs pos="100000">
                <a:schemeClr val="bg1">
                  <a:lumMod val="40000"/>
                  <a:lumOff val="6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左矢印 24"/>
          <p:cNvSpPr/>
          <p:nvPr/>
        </p:nvSpPr>
        <p:spPr>
          <a:xfrm rot="10800000">
            <a:off x="3347864" y="2780928"/>
            <a:ext cx="2592288" cy="288032"/>
          </a:xfrm>
          <a:prstGeom prst="leftArrow">
            <a:avLst/>
          </a:prstGeom>
          <a:gradFill flip="none" rotWithShape="1">
            <a:gsLst>
              <a:gs pos="0">
                <a:srgbClr val="000090"/>
              </a:gs>
              <a:gs pos="100000">
                <a:schemeClr val="bg1">
                  <a:lumMod val="40000"/>
                  <a:lumOff val="6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16200000">
            <a:off x="6984268" y="3392996"/>
            <a:ext cx="648072" cy="288032"/>
          </a:xfrm>
          <a:prstGeom prst="leftArrow">
            <a:avLst/>
          </a:prstGeom>
          <a:gradFill flip="none" rotWithShape="1">
            <a:gsLst>
              <a:gs pos="0">
                <a:srgbClr val="000090"/>
              </a:gs>
              <a:gs pos="100000">
                <a:schemeClr val="bg1">
                  <a:lumMod val="40000"/>
                  <a:lumOff val="6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a:off x="3347864" y="4077072"/>
            <a:ext cx="2592288" cy="288032"/>
          </a:xfrm>
          <a:prstGeom prst="leftArrow">
            <a:avLst/>
          </a:prstGeom>
          <a:gradFill flip="none" rotWithShape="1">
            <a:gsLst>
              <a:gs pos="0">
                <a:srgbClr val="000090"/>
              </a:gs>
              <a:gs pos="100000">
                <a:schemeClr val="bg1">
                  <a:lumMod val="40000"/>
                  <a:lumOff val="6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10800000">
            <a:off x="3347864" y="4725144"/>
            <a:ext cx="2592288" cy="288032"/>
          </a:xfrm>
          <a:prstGeom prst="leftArrow">
            <a:avLst/>
          </a:prstGeom>
          <a:gradFill flip="none" rotWithShape="1">
            <a:gsLst>
              <a:gs pos="0">
                <a:srgbClr val="000090"/>
              </a:gs>
              <a:gs pos="100000">
                <a:schemeClr val="bg1">
                  <a:lumMod val="40000"/>
                  <a:lumOff val="6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3347864" y="1268760"/>
            <a:ext cx="2592288" cy="3960440"/>
          </a:xfrm>
          <a:prstGeom prst="round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角丸四角形吹き出し 29"/>
          <p:cNvSpPr/>
          <p:nvPr/>
        </p:nvSpPr>
        <p:spPr>
          <a:xfrm rot="10800000">
            <a:off x="3491880" y="5445224"/>
            <a:ext cx="2088232" cy="432048"/>
          </a:xfrm>
          <a:prstGeom prst="wedgeRoundRectCallout">
            <a:avLst>
              <a:gd name="adj1" fmla="val -22658"/>
              <a:gd name="adj2" fmla="val 87680"/>
              <a:gd name="adj3" fmla="val 16667"/>
            </a:avLst>
          </a:prstGeom>
          <a:solidFill>
            <a:srgbClr val="FF022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テキスト ボックス 30"/>
          <p:cNvSpPr txBox="1"/>
          <p:nvPr/>
        </p:nvSpPr>
        <p:spPr>
          <a:xfrm>
            <a:off x="3491880" y="5517232"/>
            <a:ext cx="2088232" cy="646331"/>
          </a:xfrm>
          <a:prstGeom prst="rect">
            <a:avLst/>
          </a:prstGeom>
          <a:noFill/>
        </p:spPr>
        <p:txBody>
          <a:bodyPr wrap="square" rtlCol="0">
            <a:spAutoFit/>
          </a:bodyPr>
          <a:lstStyle/>
          <a:p>
            <a:r>
              <a:rPr lang="en-US" altLang="ja-JP" dirty="0" smtClean="0">
                <a:solidFill>
                  <a:schemeClr val="tx2"/>
                </a:solidFill>
                <a:latin typeface="ヒラギノ角ゴ Pro W3"/>
                <a:ea typeface="ヒラギノ角ゴ Pro W3"/>
                <a:cs typeface="ヒラギノ角ゴ Pro W3"/>
              </a:rPr>
              <a:t>HTTP </a:t>
            </a:r>
            <a:r>
              <a:rPr lang="ja-JP" altLang="en-US" dirty="0" smtClean="0">
                <a:solidFill>
                  <a:schemeClr val="tx2"/>
                </a:solidFill>
                <a:latin typeface="ヒラギノ角ゴ Pro W3"/>
                <a:ea typeface="ヒラギノ角ゴ Pro W3"/>
                <a:cs typeface="ヒラギノ角ゴ Pro W3"/>
              </a:rPr>
              <a:t>による通信</a:t>
            </a:r>
            <a:endParaRPr lang="en-US" altLang="ja-JP" dirty="0" smtClean="0">
              <a:solidFill>
                <a:schemeClr val="tx2"/>
              </a:solidFill>
              <a:latin typeface="ヒラギノ角ゴ Pro W3"/>
              <a:ea typeface="ヒラギノ角ゴ Pro W3"/>
              <a:cs typeface="ヒラギノ角ゴ Pro W3"/>
            </a:endParaRPr>
          </a:p>
          <a:p>
            <a:endParaRPr lang="en-US" altLang="ja-JP" dirty="0" smtClean="0">
              <a:latin typeface="ヒラギノ角ゴ Pro W3"/>
              <a:ea typeface="ヒラギノ角ゴ Pro W3"/>
              <a:cs typeface="ヒラギノ角ゴ Pro W3"/>
            </a:endParaRPr>
          </a:p>
        </p:txBody>
      </p:sp>
      <p:sp>
        <p:nvSpPr>
          <p:cNvPr id="33" name="屈折矢印 32"/>
          <p:cNvSpPr/>
          <p:nvPr/>
        </p:nvSpPr>
        <p:spPr>
          <a:xfrm rot="5400000">
            <a:off x="6822250" y="5283206"/>
            <a:ext cx="468052" cy="720080"/>
          </a:xfrm>
          <a:prstGeom prst="bentUpArrow">
            <a:avLst/>
          </a:prstGeom>
          <a:gradFill flip="none" rotWithShape="1">
            <a:gsLst>
              <a:gs pos="0">
                <a:srgbClr val="000090"/>
              </a:gs>
              <a:gs pos="100000">
                <a:schemeClr val="bg1">
                  <a:lumMod val="40000"/>
                  <a:lumOff val="60000"/>
                </a:schemeClr>
              </a:gs>
            </a:gsLst>
            <a:lin ang="948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a:xfrm>
            <a:off x="7452320" y="5517232"/>
            <a:ext cx="1080120" cy="504056"/>
          </a:xfrm>
          <a:prstGeom prst="roundRect">
            <a:avLst/>
          </a:prstGeom>
          <a:solidFill>
            <a:schemeClr val="bg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596336" y="5589239"/>
            <a:ext cx="792088" cy="338554"/>
          </a:xfrm>
          <a:prstGeom prst="rect">
            <a:avLst/>
          </a:prstGeom>
          <a:noFill/>
        </p:spPr>
        <p:txBody>
          <a:bodyPr wrap="square" rtlCol="0">
            <a:spAutoFit/>
          </a:bodyPr>
          <a:lstStyle/>
          <a:p>
            <a:r>
              <a:rPr lang="en-US" altLang="ja-JP" sz="1600" dirty="0" smtClean="0">
                <a:latin typeface="ヒラギノ角ゴ Pro W3"/>
                <a:ea typeface="ヒラギノ角ゴ Pro W3"/>
                <a:cs typeface="ヒラギノ角ゴ Pro W3"/>
              </a:rPr>
              <a:t>⑨</a:t>
            </a:r>
            <a:r>
              <a:rPr lang="ja-JP" altLang="en-US" sz="1600" dirty="0" smtClean="0">
                <a:latin typeface="ヒラギノ角ゴ Pro W3"/>
                <a:ea typeface="ヒラギノ角ゴ Pro W3"/>
                <a:cs typeface="ヒラギノ角ゴ Pro W3"/>
              </a:rPr>
              <a:t>描画</a:t>
            </a:r>
            <a:endParaRPr lang="en-US" altLang="ja-JP" sz="1600" dirty="0" smtClean="0">
              <a:latin typeface="ヒラギノ角ゴ Pro W3"/>
              <a:ea typeface="ヒラギノ角ゴ Pro W3"/>
              <a:cs typeface="ヒラギノ角ゴ Pro W3"/>
            </a:endParaRPr>
          </a:p>
        </p:txBody>
      </p:sp>
    </p:spTree>
    <p:extLst>
      <p:ext uri="{BB962C8B-B14F-4D97-AF65-F5344CB8AC3E}">
        <p14:creationId xmlns:p14="http://schemas.microsoft.com/office/powerpoint/2010/main" val="7741959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e231yama-0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24744"/>
            <a:ext cx="7038975" cy="4886325"/>
          </a:xfrm>
          <a:prstGeom prst="rect">
            <a:avLst/>
          </a:prstGeom>
        </p:spPr>
      </p:pic>
      <p:sp>
        <p:nvSpPr>
          <p:cNvPr id="2" name="タイトル 1"/>
          <p:cNvSpPr>
            <a:spLocks noGrp="1"/>
          </p:cNvSpPr>
          <p:nvPr>
            <p:ph type="title"/>
          </p:nvPr>
        </p:nvSpPr>
        <p:spPr/>
        <p:txBody>
          <a:bodyPr>
            <a:normAutofit fontScale="90000"/>
          </a:bodyPr>
          <a:lstStyle/>
          <a:p>
            <a:r>
              <a:rPr lang="en-US" altLang="ja-JP" sz="4400" dirty="0" smtClean="0">
                <a:latin typeface="ヒラギノ角ゴ Pro W3"/>
                <a:ea typeface="ヒラギノ角ゴ Pro W3"/>
                <a:cs typeface="ヒラギノ角ゴ Pro W3"/>
              </a:rPr>
              <a:t>HTTP, HTTPS</a:t>
            </a:r>
            <a:endParaRPr kumimoji="1" lang="ja-JP" altLang="en-US" sz="4400" dirty="0">
              <a:latin typeface="ヒラギノ角ゴ Pro W3"/>
              <a:ea typeface="ヒラギノ角ゴ Pro W3"/>
              <a:cs typeface="ヒラギノ角ゴ Pro W3"/>
            </a:endParaRPr>
          </a:p>
        </p:txBody>
      </p:sp>
      <p:sp>
        <p:nvSpPr>
          <p:cNvPr id="3" name="コンテンツ プレースホルダ 2"/>
          <p:cNvSpPr>
            <a:spLocks noGrp="1"/>
          </p:cNvSpPr>
          <p:nvPr>
            <p:ph idx="1"/>
          </p:nvPr>
        </p:nvSpPr>
        <p:spPr>
          <a:xfrm>
            <a:off x="685800" y="1106488"/>
            <a:ext cx="7772400" cy="738336"/>
          </a:xfrm>
        </p:spPr>
        <p:txBody>
          <a:bodyPr>
            <a:normAutofit/>
          </a:bodyPr>
          <a:lstStyle/>
          <a:p>
            <a:r>
              <a:rPr kumimoji="1" lang="en-US" altLang="ja-JP" dirty="0" smtClean="0"/>
              <a:t>SSL</a:t>
            </a:r>
            <a:endParaRPr lang="en-US" altLang="ja-JP" dirty="0" smtClean="0"/>
          </a:p>
        </p:txBody>
      </p:sp>
      <p:sp>
        <p:nvSpPr>
          <p:cNvPr id="7" name="テキスト ボックス 6"/>
          <p:cNvSpPr txBox="1"/>
          <p:nvPr/>
        </p:nvSpPr>
        <p:spPr>
          <a:xfrm>
            <a:off x="107504" y="6381328"/>
            <a:ext cx="6624736" cy="307777"/>
          </a:xfrm>
          <a:prstGeom prst="rect">
            <a:avLst/>
          </a:prstGeom>
          <a:noFill/>
        </p:spPr>
        <p:txBody>
          <a:bodyPr wrap="square" rtlCol="0">
            <a:spAutoFit/>
          </a:bodyPr>
          <a:lstStyle/>
          <a:p>
            <a:r>
              <a:rPr kumimoji="1" lang="ja-JP" altLang="en-US" sz="1400" dirty="0" smtClean="0">
                <a:solidFill>
                  <a:srgbClr val="FF0000"/>
                </a:solidFill>
                <a:latin typeface="ヒラギノ角ゴ Pro W3"/>
                <a:ea typeface="ヒラギノ角ゴ Pro W3"/>
                <a:cs typeface="ヒラギノ角ゴ Pro W3"/>
              </a:rPr>
              <a:t>画像元</a:t>
            </a:r>
            <a:r>
              <a:rPr lang="en-US" altLang="ja-JP" sz="1400" dirty="0">
                <a:solidFill>
                  <a:srgbClr val="FF0000"/>
                </a:solidFill>
                <a:latin typeface="ヒラギノ角ゴ Pro W3"/>
                <a:ea typeface="ヒラギノ角ゴ Pro W3"/>
                <a:cs typeface="ヒラギノ角ゴ Pro W3"/>
              </a:rPr>
              <a:t>: http://</a:t>
            </a:r>
            <a:r>
              <a:rPr lang="en-US" altLang="ja-JP" sz="1400" dirty="0" err="1">
                <a:solidFill>
                  <a:srgbClr val="FF0000"/>
                </a:solidFill>
                <a:latin typeface="ヒラギノ角ゴ Pro W3"/>
                <a:ea typeface="ヒラギノ角ゴ Pro W3"/>
                <a:cs typeface="ヒラギノ角ゴ Pro W3"/>
              </a:rPr>
              <a:t>techweb.sakura.ne.jp</a:t>
            </a:r>
            <a:r>
              <a:rPr lang="en-US" altLang="ja-JP" sz="1400" dirty="0">
                <a:solidFill>
                  <a:srgbClr val="FF0000"/>
                </a:solidFill>
                <a:latin typeface="ヒラギノ角ゴ Pro W3"/>
                <a:ea typeface="ヒラギノ角ゴ Pro W3"/>
                <a:cs typeface="ヒラギノ角ゴ Pro W3"/>
              </a:rPr>
              <a:t>/</a:t>
            </a:r>
            <a:r>
              <a:rPr lang="en-US" altLang="ja-JP" sz="1400" dirty="0" err="1">
                <a:solidFill>
                  <a:srgbClr val="FF0000"/>
                </a:solidFill>
                <a:latin typeface="ヒラギノ角ゴ Pro W3"/>
                <a:ea typeface="ヒラギノ角ゴ Pro W3"/>
                <a:cs typeface="ヒラギノ角ゴ Pro W3"/>
              </a:rPr>
              <a:t>RailRoad</a:t>
            </a:r>
            <a:r>
              <a:rPr lang="en-US" altLang="ja-JP" sz="1400" dirty="0">
                <a:solidFill>
                  <a:srgbClr val="FF0000"/>
                </a:solidFill>
                <a:latin typeface="ヒラギノ角ゴ Pro W3"/>
                <a:ea typeface="ヒラギノ角ゴ Pro W3"/>
                <a:cs typeface="ヒラギノ角ゴ Pro W3"/>
              </a:rPr>
              <a:t>/EC/2xx/e231yama-005.jpg</a:t>
            </a:r>
            <a:endParaRPr kumimoji="1" lang="ja-JP" altLang="en-US" sz="1400" dirty="0">
              <a:solidFill>
                <a:srgbClr val="FF0000"/>
              </a:solidFill>
              <a:latin typeface="ヒラギノ角ゴ Pro W3"/>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ヒラギノ角ゴ Pro W3"/>
                <a:ea typeface="ヒラギノ角ゴ Pro W3"/>
                <a:cs typeface="ヒラギノ角ゴ Pro W3"/>
              </a:rPr>
              <a:t>HTTP, HTTPS</a:t>
            </a:r>
            <a:endParaRPr kumimoji="1" lang="ja-JP" altLang="en-US" dirty="0"/>
          </a:p>
        </p:txBody>
      </p:sp>
      <p:sp>
        <p:nvSpPr>
          <p:cNvPr id="3" name="コンテンツ プレースホルダー 2"/>
          <p:cNvSpPr>
            <a:spLocks noGrp="1"/>
          </p:cNvSpPr>
          <p:nvPr>
            <p:ph idx="1"/>
          </p:nvPr>
        </p:nvSpPr>
        <p:spPr>
          <a:xfrm>
            <a:off x="323528" y="1628800"/>
            <a:ext cx="8458200" cy="2952328"/>
          </a:xfrm>
        </p:spPr>
        <p:txBody>
          <a:bodyPr/>
          <a:lstStyle/>
          <a:p>
            <a:pPr marL="0" indent="0">
              <a:buNone/>
            </a:pPr>
            <a:r>
              <a:rPr lang="en-US" altLang="ja-JP" sz="20000" dirty="0" smtClean="0"/>
              <a:t>&lt;</a:t>
            </a:r>
            <a:r>
              <a:rPr lang="ja-JP" altLang="en-US" sz="20000" dirty="0" smtClean="0"/>
              <a:t>脱線</a:t>
            </a:r>
            <a:r>
              <a:rPr lang="en-US" altLang="ja-JP" sz="20000" dirty="0" smtClean="0"/>
              <a:t>&gt;</a:t>
            </a:r>
            <a:endParaRPr kumimoji="1" lang="ja-JP" altLang="en-US" sz="20000" dirty="0"/>
          </a:p>
        </p:txBody>
      </p:sp>
      <p:sp>
        <p:nvSpPr>
          <p:cNvPr id="4" name="テキスト ボックス 3"/>
          <p:cNvSpPr txBox="1"/>
          <p:nvPr/>
        </p:nvSpPr>
        <p:spPr>
          <a:xfrm>
            <a:off x="7308304" y="5733256"/>
            <a:ext cx="1656184" cy="369332"/>
          </a:xfrm>
          <a:prstGeom prst="rect">
            <a:avLst/>
          </a:prstGeom>
          <a:noFill/>
        </p:spPr>
        <p:txBody>
          <a:bodyPr wrap="square" rtlCol="0">
            <a:spAutoFit/>
          </a:bodyPr>
          <a:lstStyle/>
          <a:p>
            <a:pPr algn="r"/>
            <a:r>
              <a:rPr kumimoji="1" lang="en-US" altLang="ja-JP" dirty="0" smtClean="0">
                <a:latin typeface="ヒラギノ角ゴ Pro W3"/>
                <a:ea typeface="ヒラギノ角ゴ Pro W3"/>
                <a:cs typeface="ヒラギノ角ゴ Pro W3"/>
              </a:rPr>
              <a:t>…</a:t>
            </a:r>
            <a:r>
              <a:rPr kumimoji="1" lang="ja-JP" altLang="en-US" dirty="0" smtClean="0">
                <a:latin typeface="ヒラギノ角ゴ Pro W3"/>
                <a:ea typeface="ヒラギノ角ゴ Pro W3"/>
                <a:cs typeface="ヒラギノ角ゴ Pro W3"/>
              </a:rPr>
              <a:t>電車だけに</a:t>
            </a:r>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34219744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15816" y="116632"/>
            <a:ext cx="5508104" cy="792088"/>
          </a:xfrm>
        </p:spPr>
        <p:txBody>
          <a:bodyPr>
            <a:normAutofit/>
          </a:bodyPr>
          <a:lstStyle/>
          <a:p>
            <a:r>
              <a:rPr kumimoji="1" lang="en-US" altLang="ja-JP" strike="sngStrike" dirty="0" smtClean="0">
                <a:latin typeface="ヒラギノ角ゴ Pro W3"/>
                <a:ea typeface="ヒラギノ角ゴ Pro W3"/>
                <a:cs typeface="ヒラギノ角ゴ Pro W3"/>
              </a:rPr>
              <a:t>HTTP, HTTPS</a:t>
            </a:r>
            <a:r>
              <a:rPr kumimoji="1" lang="ja-JP" altLang="en-US" strike="sngStrike" dirty="0" smtClean="0">
                <a:latin typeface="ヒラギノ角ゴ Pro W3"/>
                <a:ea typeface="ヒラギノ角ゴ Pro W3"/>
                <a:cs typeface="ヒラギノ角ゴ Pro W3"/>
              </a:rPr>
              <a:t>？</a:t>
            </a:r>
            <a:endParaRPr kumimoji="1" lang="ja-JP" altLang="en-US" strike="sngStrike"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2699792" y="980728"/>
            <a:ext cx="6336704" cy="5328592"/>
          </a:xfrm>
        </p:spPr>
        <p:txBody>
          <a:bodyPr>
            <a:normAutofit/>
          </a:bodyPr>
          <a:lstStyle/>
          <a:p>
            <a:r>
              <a:rPr lang="en-US" altLang="ja-JP" sz="2800" b="1" dirty="0" smtClean="0">
                <a:latin typeface="ヒラギノ角ゴ Pro W3"/>
                <a:ea typeface="ヒラギノ角ゴ Pro W3"/>
                <a:cs typeface="ヒラギノ角ゴ Pro W3"/>
              </a:rPr>
              <a:t>SSL</a:t>
            </a:r>
            <a:r>
              <a:rPr lang="en-US" altLang="ja-JP" sz="2800" dirty="0" smtClean="0">
                <a:latin typeface="ヒラギノ角ゴ Pro W3"/>
                <a:ea typeface="ヒラギノ角ゴ Pro W3"/>
                <a:cs typeface="ヒラギノ角ゴ Pro W3"/>
              </a:rPr>
              <a:t>(</a:t>
            </a:r>
            <a:r>
              <a:rPr lang="en-US" altLang="ja-JP" sz="2800" dirty="0" err="1">
                <a:latin typeface="ヒラギノ角ゴ Pro W3"/>
                <a:ea typeface="ヒラギノ角ゴ Pro W3"/>
                <a:cs typeface="ヒラギノ角ゴ Pro W3"/>
              </a:rPr>
              <a:t>Shonan</a:t>
            </a:r>
            <a:r>
              <a:rPr lang="en-US" altLang="ja-JP" sz="2800" dirty="0">
                <a:latin typeface="ヒラギノ角ゴ Pro W3"/>
                <a:ea typeface="ヒラギノ角ゴ Pro W3"/>
                <a:cs typeface="ヒラギノ角ゴ Pro W3"/>
              </a:rPr>
              <a:t> Shinjuku Line</a:t>
            </a:r>
            <a:r>
              <a:rPr lang="en-US" altLang="ja-JP" sz="2800" dirty="0" smtClean="0">
                <a:latin typeface="ヒラギノ角ゴ Pro W3"/>
                <a:ea typeface="ヒラギノ角ゴ Pro W3"/>
                <a:cs typeface="ヒラギノ角ゴ Pro W3"/>
              </a:rPr>
              <a:t>)</a:t>
            </a:r>
          </a:p>
          <a:p>
            <a:pPr lvl="1"/>
            <a:r>
              <a:rPr lang="ja-JP" altLang="en-US" sz="2400" dirty="0">
                <a:latin typeface="ヒラギノ角ゴ Pro W3"/>
                <a:ea typeface="ヒラギノ角ゴ Pro W3"/>
                <a:cs typeface="ヒラギノ角ゴ Pro W3"/>
              </a:rPr>
              <a:t>湘南新宿ライン</a:t>
            </a:r>
            <a:endParaRPr lang="en-US" altLang="ja-JP" sz="2400" dirty="0" smtClean="0">
              <a:latin typeface="ヒラギノ角ゴ Pro W3"/>
              <a:ea typeface="ヒラギノ角ゴ Pro W3"/>
              <a:cs typeface="ヒラギノ角ゴ Pro W3"/>
            </a:endParaRPr>
          </a:p>
          <a:p>
            <a:pPr lvl="1"/>
            <a:r>
              <a:rPr lang="ja-JP" altLang="en-US" sz="2400" dirty="0">
                <a:latin typeface="ヒラギノ角ゴ Pro W3"/>
                <a:ea typeface="ヒラギノ角ゴ Pro W3"/>
                <a:cs typeface="ヒラギノ角ゴ Pro W3"/>
              </a:rPr>
              <a:t>宇都宮線～横須賀線および高崎線～東海道線をそれぞれ新宿経由で直通運転</a:t>
            </a:r>
            <a:r>
              <a:rPr lang="ja-JP" altLang="en-US" sz="2400" dirty="0" smtClean="0">
                <a:latin typeface="ヒラギノ角ゴ Pro W3"/>
                <a:ea typeface="ヒラギノ角ゴ Pro W3"/>
                <a:cs typeface="ヒラギノ角ゴ Pro W3"/>
              </a:rPr>
              <a:t>する</a:t>
            </a:r>
            <a:r>
              <a:rPr lang="en-US" altLang="ja-JP" sz="2400" dirty="0" smtClean="0">
                <a:latin typeface="ヒラギノ角ゴ Pro W3"/>
                <a:ea typeface="ヒラギノ角ゴ Pro W3"/>
                <a:cs typeface="ヒラギノ角ゴ Pro W3"/>
              </a:rPr>
              <a:t>JR</a:t>
            </a:r>
            <a:r>
              <a:rPr lang="ja-JP" altLang="en-US" sz="2400" dirty="0" smtClean="0">
                <a:latin typeface="ヒラギノ角ゴ Pro W3"/>
                <a:ea typeface="ヒラギノ角ゴ Pro W3"/>
                <a:cs typeface="ヒラギノ角ゴ Pro W3"/>
              </a:rPr>
              <a:t>東日本の列車</a:t>
            </a:r>
            <a:r>
              <a:rPr lang="ja-JP" altLang="en-US" sz="2400" dirty="0">
                <a:latin typeface="ヒラギノ角ゴ Pro W3"/>
                <a:ea typeface="ヒラギノ角ゴ Pro W3"/>
                <a:cs typeface="ヒラギノ角ゴ Pro W3"/>
              </a:rPr>
              <a:t>（路線）の</a:t>
            </a:r>
            <a:r>
              <a:rPr lang="ja-JP" altLang="en-US" sz="2400" dirty="0" smtClean="0">
                <a:latin typeface="ヒラギノ角ゴ Pro W3"/>
                <a:ea typeface="ヒラギノ角ゴ Pro W3"/>
                <a:cs typeface="ヒラギノ角ゴ Pro W3"/>
              </a:rPr>
              <a:t>愛称名</a:t>
            </a:r>
            <a:endParaRPr lang="en-US" altLang="ja-JP" sz="2400" dirty="0">
              <a:latin typeface="ヒラギノ角ゴ Pro W3"/>
              <a:ea typeface="ヒラギノ角ゴ Pro W3"/>
              <a:cs typeface="ヒラギノ角ゴ Pro W3"/>
            </a:endParaRPr>
          </a:p>
          <a:p>
            <a:pPr lvl="1"/>
            <a:r>
              <a:rPr lang="ja-JP" altLang="en-US" sz="2400" dirty="0">
                <a:latin typeface="ヒラギノ角ゴ Pro W3"/>
                <a:ea typeface="ヒラギノ角ゴ Pro W3"/>
                <a:cs typeface="ヒラギノ角ゴ Pro W3"/>
              </a:rPr>
              <a:t>「湘南新宿ライン」は普通列車（快速を含む）の運転系統の名称として使用が開始され、同じ区間を走行する特</a:t>
            </a:r>
            <a:r>
              <a:rPr lang="ja-JP" altLang="en-US" sz="2400" dirty="0" smtClean="0">
                <a:latin typeface="ヒラギノ角ゴ Pro W3"/>
                <a:ea typeface="ヒラギノ角ゴ Pro W3"/>
                <a:cs typeface="ヒラギノ角ゴ Pro W3"/>
              </a:rPr>
              <a:t>急列車など</a:t>
            </a:r>
            <a:r>
              <a:rPr lang="ja-JP" altLang="en-US" sz="2400" dirty="0">
                <a:latin typeface="ヒラギノ角ゴ Pro W3"/>
                <a:ea typeface="ヒラギノ角ゴ Pro W3"/>
                <a:cs typeface="ヒラギノ角ゴ Pro W3"/>
              </a:rPr>
              <a:t>に「湘南新宿ライン」の呼称はあまり用いられなかった。近年ではこれらが湘南新宿ラインの走行</a:t>
            </a:r>
            <a:r>
              <a:rPr lang="ja-JP" altLang="en-US" sz="2400" dirty="0" smtClean="0">
                <a:latin typeface="ヒラギノ角ゴ Pro W3"/>
                <a:ea typeface="ヒラギノ角ゴ Pro W3"/>
                <a:cs typeface="ヒラギノ角ゴ Pro W3"/>
              </a:rPr>
              <a:t>区間を</a:t>
            </a:r>
            <a:r>
              <a:rPr lang="ja-JP" altLang="en-US" sz="2400" dirty="0">
                <a:latin typeface="ヒラギノ角ゴ Pro W3"/>
                <a:ea typeface="ヒラギノ角ゴ Pro W3"/>
                <a:cs typeface="ヒラギノ角ゴ Pro W3"/>
              </a:rPr>
              <a:t>経由する意味で主に音声案内に用いられることがある</a:t>
            </a:r>
            <a:r>
              <a:rPr lang="ja-JP" altLang="en-US" dirty="0">
                <a:latin typeface="ヒラギノ角ゴ Pro W3"/>
                <a:ea typeface="ヒラギノ角ゴ Pro W3"/>
                <a:cs typeface="ヒラギノ角ゴ Pro W3"/>
              </a:rPr>
              <a:t>。</a:t>
            </a:r>
            <a:endParaRPr lang="en-US" altLang="ja-JP" dirty="0" smtClean="0">
              <a:solidFill>
                <a:schemeClr val="accent2">
                  <a:lumMod val="50000"/>
                </a:schemeClr>
              </a:solidFill>
              <a:latin typeface="ヒラギノ角ゴ Pro W3"/>
              <a:ea typeface="ヒラギノ角ゴ Pro W3"/>
              <a:cs typeface="ヒラギノ角ゴ Pro W3"/>
            </a:endParaRPr>
          </a:p>
        </p:txBody>
      </p:sp>
      <p:pic>
        <p:nvPicPr>
          <p:cNvPr id="7" name="図 6" descr="250px-ShonanShinjukuLineStat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305"/>
            <a:ext cx="2627784" cy="6895305"/>
          </a:xfrm>
          <a:prstGeom prst="rect">
            <a:avLst/>
          </a:prstGeom>
        </p:spPr>
      </p:pic>
      <p:sp>
        <p:nvSpPr>
          <p:cNvPr id="8" name="テキスト ボックス 7"/>
          <p:cNvSpPr txBox="1"/>
          <p:nvPr/>
        </p:nvSpPr>
        <p:spPr>
          <a:xfrm>
            <a:off x="2843808" y="6381328"/>
            <a:ext cx="5472608" cy="461665"/>
          </a:xfrm>
          <a:prstGeom prst="rect">
            <a:avLst/>
          </a:prstGeom>
          <a:noFill/>
        </p:spPr>
        <p:txBody>
          <a:bodyPr wrap="square" rtlCol="0">
            <a:spAutoFit/>
          </a:bodyPr>
          <a:lstStyle/>
          <a:p>
            <a:r>
              <a:rPr lang="ja-JP" altLang="en-US" sz="1200" dirty="0" smtClean="0">
                <a:solidFill>
                  <a:srgbClr val="FF0000"/>
                </a:solidFill>
              </a:rPr>
              <a:t>画像元</a:t>
            </a:r>
            <a:r>
              <a:rPr lang="en-US" altLang="ja-JP" sz="1200" dirty="0" smtClean="0">
                <a:solidFill>
                  <a:srgbClr val="FF0000"/>
                </a:solidFill>
              </a:rPr>
              <a:t>: http</a:t>
            </a:r>
            <a:r>
              <a:rPr lang="en-US" altLang="ja-JP" sz="1200" dirty="0">
                <a:solidFill>
                  <a:srgbClr val="FF0000"/>
                </a:solidFill>
              </a:rPr>
              <a:t>://</a:t>
            </a:r>
            <a:r>
              <a:rPr lang="en-US" altLang="ja-JP" sz="1200" dirty="0" err="1">
                <a:solidFill>
                  <a:srgbClr val="FF0000"/>
                </a:solidFill>
              </a:rPr>
              <a:t>upload.wikimedia.org</a:t>
            </a:r>
            <a:r>
              <a:rPr lang="en-US" altLang="ja-JP" sz="1200" dirty="0">
                <a:solidFill>
                  <a:srgbClr val="FF0000"/>
                </a:solidFill>
              </a:rPr>
              <a:t>/</a:t>
            </a:r>
            <a:r>
              <a:rPr lang="en-US" altLang="ja-JP" sz="1200" dirty="0" err="1">
                <a:solidFill>
                  <a:srgbClr val="FF0000"/>
                </a:solidFill>
              </a:rPr>
              <a:t>wikipedia</a:t>
            </a:r>
            <a:r>
              <a:rPr lang="en-US" altLang="ja-JP" sz="1200" dirty="0">
                <a:solidFill>
                  <a:srgbClr val="FF0000"/>
                </a:solidFill>
              </a:rPr>
              <a:t>/commons/thumb/b/</a:t>
            </a:r>
            <a:r>
              <a:rPr lang="en-US" altLang="ja-JP" sz="1200" dirty="0" err="1">
                <a:solidFill>
                  <a:srgbClr val="FF0000"/>
                </a:solidFill>
              </a:rPr>
              <a:t>bc</a:t>
            </a:r>
            <a:r>
              <a:rPr lang="en-US" altLang="ja-JP" sz="1200" dirty="0">
                <a:solidFill>
                  <a:srgbClr val="FF0000"/>
                </a:solidFill>
              </a:rPr>
              <a:t>/</a:t>
            </a:r>
            <a:r>
              <a:rPr lang="en-US" altLang="ja-JP" sz="1200" dirty="0" err="1">
                <a:solidFill>
                  <a:srgbClr val="FF0000"/>
                </a:solidFill>
              </a:rPr>
              <a:t>ShonanShinjukuLineStations.png</a:t>
            </a:r>
            <a:r>
              <a:rPr lang="en-US" altLang="ja-JP" sz="1200" dirty="0">
                <a:solidFill>
                  <a:srgbClr val="FF0000"/>
                </a:solidFill>
              </a:rPr>
              <a:t>/250px-ShonanShinjukuLineStations.png</a:t>
            </a:r>
            <a:endParaRPr kumimoji="1" lang="ja-JP" altLang="en-US" sz="1200" dirty="0">
              <a:solidFill>
                <a:srgbClr val="FF0000"/>
              </a:solidFill>
            </a:endParaRPr>
          </a:p>
        </p:txBody>
      </p:sp>
    </p:spTree>
    <p:extLst>
      <p:ext uri="{BB962C8B-B14F-4D97-AF65-F5344CB8AC3E}">
        <p14:creationId xmlns:p14="http://schemas.microsoft.com/office/powerpoint/2010/main" val="3936009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ヒラギノ角ゴ Pro W3"/>
                <a:ea typeface="ヒラギノ角ゴ Pro W3"/>
                <a:cs typeface="ヒラギノ角ゴ Pro W3"/>
              </a:rPr>
              <a:t>HTTP, HTTPS</a:t>
            </a:r>
            <a:endParaRPr kumimoji="1" lang="ja-JP" altLang="en-US" dirty="0"/>
          </a:p>
        </p:txBody>
      </p:sp>
      <p:sp>
        <p:nvSpPr>
          <p:cNvPr id="3" name="コンテンツ プレースホルダー 2"/>
          <p:cNvSpPr>
            <a:spLocks noGrp="1"/>
          </p:cNvSpPr>
          <p:nvPr>
            <p:ph idx="1"/>
          </p:nvPr>
        </p:nvSpPr>
        <p:spPr>
          <a:xfrm>
            <a:off x="0" y="1628800"/>
            <a:ext cx="9036496" cy="2952328"/>
          </a:xfrm>
        </p:spPr>
        <p:txBody>
          <a:bodyPr/>
          <a:lstStyle/>
          <a:p>
            <a:pPr marL="0" indent="0">
              <a:buNone/>
            </a:pPr>
            <a:r>
              <a:rPr lang="en-US" altLang="ja-JP" sz="20000" dirty="0" smtClean="0"/>
              <a:t>&lt;/</a:t>
            </a:r>
            <a:r>
              <a:rPr lang="ja-JP" altLang="en-US" sz="20000" dirty="0" smtClean="0"/>
              <a:t>脱線</a:t>
            </a:r>
            <a:r>
              <a:rPr lang="en-US" altLang="ja-JP" sz="20000" dirty="0" smtClean="0"/>
              <a:t>&gt;</a:t>
            </a:r>
            <a:endParaRPr kumimoji="1" lang="ja-JP" altLang="en-US" sz="20000" dirty="0"/>
          </a:p>
        </p:txBody>
      </p:sp>
    </p:spTree>
    <p:extLst>
      <p:ext uri="{BB962C8B-B14F-4D97-AF65-F5344CB8AC3E}">
        <p14:creationId xmlns:p14="http://schemas.microsoft.com/office/powerpoint/2010/main" val="39410578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en-US" altLang="ja-JP" sz="4400" dirty="0" smtClean="0">
                <a:latin typeface="ヒラギノ角ゴ Pro W3"/>
                <a:ea typeface="ヒラギノ角ゴ Pro W3"/>
                <a:cs typeface="ヒラギノ角ゴ Pro W3"/>
              </a:rPr>
              <a:t>HTTP, HTTPS</a:t>
            </a:r>
            <a:endParaRPr kumimoji="1" lang="ja-JP" altLang="en-US" sz="4400" dirty="0">
              <a:latin typeface="ヒラギノ角ゴ Pro W3"/>
              <a:ea typeface="ヒラギノ角ゴ Pro W3"/>
              <a:cs typeface="ヒラギノ角ゴ Pro W3"/>
            </a:endParaRPr>
          </a:p>
        </p:txBody>
      </p:sp>
      <p:sp>
        <p:nvSpPr>
          <p:cNvPr id="5" name="コンテンツ プレースホルダー 4"/>
          <p:cNvSpPr>
            <a:spLocks noGrp="1"/>
          </p:cNvSpPr>
          <p:nvPr>
            <p:ph idx="1"/>
          </p:nvPr>
        </p:nvSpPr>
        <p:spPr>
          <a:xfrm>
            <a:off x="683568" y="1628800"/>
            <a:ext cx="7848872" cy="3384376"/>
          </a:xfrm>
        </p:spPr>
        <p:txBody>
          <a:bodyPr/>
          <a:lstStyle/>
          <a:p>
            <a:r>
              <a:rPr lang="en-US" altLang="ja-JP" sz="3600" b="1" dirty="0" smtClean="0">
                <a:latin typeface="ヒラギノ角ゴ Pro W3"/>
                <a:ea typeface="ヒラギノ角ゴ Pro W3"/>
                <a:cs typeface="ヒラギノ角ゴ Pro W3"/>
              </a:rPr>
              <a:t>SSL</a:t>
            </a:r>
            <a:r>
              <a:rPr lang="en-US" altLang="ja-JP" sz="3600" dirty="0" smtClean="0">
                <a:latin typeface="ヒラギノ角ゴ Pro W3"/>
                <a:ea typeface="ヒラギノ角ゴ Pro W3"/>
                <a:cs typeface="ヒラギノ角ゴ Pro W3"/>
              </a:rPr>
              <a:t> </a:t>
            </a:r>
            <a:r>
              <a:rPr lang="en-US" altLang="ja-JP" sz="3600" dirty="0">
                <a:latin typeface="ヒラギノ角ゴ Pro W3"/>
                <a:ea typeface="ヒラギノ角ゴ Pro W3"/>
                <a:cs typeface="ヒラギノ角ゴ Pro W3"/>
              </a:rPr>
              <a:t>(</a:t>
            </a:r>
            <a:r>
              <a:rPr lang="en-US" altLang="ja-JP" sz="3600" b="1" dirty="0">
                <a:solidFill>
                  <a:srgbClr val="FF0000"/>
                </a:solidFill>
                <a:latin typeface="ヒラギノ角ゴ Pro W3"/>
                <a:ea typeface="ヒラギノ角ゴ Pro W3"/>
                <a:cs typeface="ヒラギノ角ゴ Pro W3"/>
              </a:rPr>
              <a:t>S</a:t>
            </a:r>
            <a:r>
              <a:rPr lang="en-US" altLang="ja-JP" sz="3600" dirty="0">
                <a:latin typeface="ヒラギノ角ゴ Pro W3"/>
                <a:ea typeface="ヒラギノ角ゴ Pro W3"/>
                <a:cs typeface="ヒラギノ角ゴ Pro W3"/>
              </a:rPr>
              <a:t>ecure </a:t>
            </a:r>
            <a:r>
              <a:rPr lang="en-US" altLang="ja-JP" sz="3600" b="1" dirty="0">
                <a:solidFill>
                  <a:srgbClr val="FF0000"/>
                </a:solidFill>
                <a:latin typeface="ヒラギノ角ゴ Pro W3"/>
                <a:ea typeface="ヒラギノ角ゴ Pro W3"/>
                <a:cs typeface="ヒラギノ角ゴ Pro W3"/>
              </a:rPr>
              <a:t>S</a:t>
            </a:r>
            <a:r>
              <a:rPr lang="en-US" altLang="ja-JP" sz="3600" dirty="0">
                <a:latin typeface="ヒラギノ角ゴ Pro W3"/>
                <a:ea typeface="ヒラギノ角ゴ Pro W3"/>
                <a:cs typeface="ヒラギノ角ゴ Pro W3"/>
              </a:rPr>
              <a:t>ocket </a:t>
            </a:r>
            <a:r>
              <a:rPr lang="en-US" altLang="ja-JP" sz="3600" b="1" dirty="0">
                <a:solidFill>
                  <a:srgbClr val="FF0000"/>
                </a:solidFill>
                <a:latin typeface="ヒラギノ角ゴ Pro W3"/>
                <a:ea typeface="ヒラギノ角ゴ Pro W3"/>
                <a:cs typeface="ヒラギノ角ゴ Pro W3"/>
              </a:rPr>
              <a:t>L</a:t>
            </a:r>
            <a:r>
              <a:rPr lang="en-US" altLang="ja-JP" sz="3600" dirty="0">
                <a:latin typeface="ヒラギノ角ゴ Pro W3"/>
                <a:ea typeface="ヒラギノ角ゴ Pro W3"/>
                <a:cs typeface="ヒラギノ角ゴ Pro W3"/>
              </a:rPr>
              <a:t>ayer)</a:t>
            </a:r>
          </a:p>
          <a:p>
            <a:pPr lvl="1"/>
            <a:r>
              <a:rPr lang="ja-JP" altLang="en-US" sz="3200" dirty="0">
                <a:latin typeface="ヒラギノ角ゴ Pro W3"/>
                <a:ea typeface="ヒラギノ角ゴ Pro W3"/>
                <a:cs typeface="ヒラギノ角ゴ Pro W3"/>
              </a:rPr>
              <a:t>セキュリティーを要求される通信のためのプロトコル</a:t>
            </a:r>
          </a:p>
          <a:p>
            <a:pPr lvl="1"/>
            <a:r>
              <a:rPr lang="ja-JP" altLang="en-US" sz="3200" dirty="0">
                <a:latin typeface="ヒラギノ角ゴ Pro W3"/>
                <a:ea typeface="ヒラギノ角ゴ Pro W3"/>
                <a:cs typeface="ヒラギノ角ゴ Pro W3"/>
              </a:rPr>
              <a:t>暗号化された安全な通信を提供</a:t>
            </a:r>
          </a:p>
          <a:p>
            <a:pPr lvl="1"/>
            <a:r>
              <a:rPr lang="ja-JP" altLang="en-US" sz="3200" dirty="0">
                <a:latin typeface="ヒラギノ角ゴ Pro W3"/>
                <a:ea typeface="ヒラギノ角ゴ Pro W3"/>
                <a:cs typeface="ヒラギノ角ゴ Pro W3"/>
              </a:rPr>
              <a:t>機密性の高い情報を安全にやりとりできるようにするために開発</a:t>
            </a:r>
          </a:p>
          <a:p>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18258977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600" y="98425"/>
            <a:ext cx="8111988" cy="695325"/>
          </a:xfrm>
        </p:spPr>
        <p:txBody>
          <a:bodyPr/>
          <a:lstStyle/>
          <a:p>
            <a:r>
              <a:rPr kumimoji="1" lang="en-US" altLang="ja-JP" dirty="0" smtClean="0">
                <a:latin typeface="ヒラギノ角ゴ Pro W3"/>
                <a:ea typeface="ヒラギノ角ゴ Pro W3"/>
                <a:cs typeface="ヒラギノ角ゴ Pro W3"/>
              </a:rPr>
              <a:t>SSL </a:t>
            </a:r>
            <a:r>
              <a:rPr kumimoji="1" lang="ja-JP" altLang="en-US" dirty="0" smtClean="0">
                <a:latin typeface="ヒラギノ角ゴ Pro W3"/>
                <a:ea typeface="ヒラギノ角ゴ Pro W3"/>
                <a:cs typeface="ヒラギノ角ゴ Pro W3"/>
              </a:rPr>
              <a:t>の仕組み</a:t>
            </a:r>
            <a:r>
              <a:rPr lang="en-US" altLang="ja-JP" sz="2800" dirty="0" smtClean="0">
                <a:latin typeface="ヒラギノ角ゴ Pro W3"/>
                <a:ea typeface="ヒラギノ角ゴ Pro W3"/>
                <a:cs typeface="ヒラギノ角ゴ Pro W3"/>
              </a:rPr>
              <a:t>…</a:t>
            </a:r>
            <a:r>
              <a:rPr lang="ja-JP" altLang="en-US" sz="2800" dirty="0" smtClean="0">
                <a:latin typeface="ヒラギノ角ゴ Pro W3"/>
                <a:ea typeface="ヒラギノ角ゴ Pro W3"/>
                <a:cs typeface="ヒラギノ角ゴ Pro W3"/>
              </a:rPr>
              <a:t>の前に</a:t>
            </a:r>
            <a:endParaRPr kumimoji="1" lang="ja-JP" altLang="en-US" sz="2800"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251520" y="980728"/>
            <a:ext cx="8640960" cy="5185122"/>
          </a:xfrm>
        </p:spPr>
        <p:txBody>
          <a:bodyPr/>
          <a:lstStyle/>
          <a:p>
            <a:r>
              <a:rPr kumimoji="1" lang="ja-JP" altLang="en-US" dirty="0" smtClean="0">
                <a:latin typeface="ヒラギノ角ゴ Pro W3"/>
                <a:ea typeface="ヒラギノ角ゴ Pro W3"/>
                <a:cs typeface="ヒラギノ角ゴ Pro W3"/>
              </a:rPr>
              <a:t>公開鍵認証</a:t>
            </a:r>
            <a:endParaRPr kumimoji="1" lang="en-US" altLang="ja-JP" dirty="0" smtClean="0">
              <a:latin typeface="ヒラギノ角ゴ Pro W3"/>
              <a:ea typeface="ヒラギノ角ゴ Pro W3"/>
              <a:cs typeface="ヒラギノ角ゴ Pro W3"/>
            </a:endParaRPr>
          </a:p>
          <a:p>
            <a:pPr lvl="1"/>
            <a:r>
              <a:rPr kumimoji="1" lang="ja-JP" altLang="en-US" dirty="0" smtClean="0">
                <a:latin typeface="ヒラギノ角ゴ Pro W3"/>
                <a:ea typeface="ヒラギノ角ゴ Pro W3"/>
                <a:cs typeface="ヒラギノ角ゴ Pro W3"/>
              </a:rPr>
              <a:t>秘密鍵と公開鍵のペアとして鍵を生成</a:t>
            </a:r>
            <a:endParaRPr kumimoji="1" lang="en-US" altLang="ja-JP" dirty="0" smtClean="0">
              <a:latin typeface="ヒラギノ角ゴ Pro W3"/>
              <a:ea typeface="ヒラギノ角ゴ Pro W3"/>
              <a:cs typeface="ヒラギノ角ゴ Pro W3"/>
            </a:endParaRPr>
          </a:p>
          <a:p>
            <a:pPr lvl="2"/>
            <a:r>
              <a:rPr kumimoji="1" lang="ja-JP" altLang="en-US" dirty="0" smtClean="0">
                <a:latin typeface="ヒラギノ角ゴ Pro W3"/>
                <a:ea typeface="ヒラギノ角ゴ Pro W3"/>
                <a:cs typeface="ヒラギノ角ゴ Pro W3"/>
              </a:rPr>
              <a:t>公開鍵で暗号化されたものはペアの秘密鍵でしか復号できない</a:t>
            </a:r>
            <a:endParaRPr lang="en-US" altLang="ja-JP" dirty="0">
              <a:latin typeface="ヒラギノ角ゴ Pro W3"/>
              <a:ea typeface="ヒラギノ角ゴ Pro W3"/>
              <a:cs typeface="ヒラギノ角ゴ Pro W3"/>
            </a:endParaRPr>
          </a:p>
          <a:p>
            <a:pPr lvl="2"/>
            <a:r>
              <a:rPr kumimoji="1" lang="ja-JP" altLang="en-US" dirty="0" smtClean="0">
                <a:latin typeface="ヒラギノ角ゴ Pro W3"/>
                <a:ea typeface="ヒラギノ角ゴ Pro W3"/>
                <a:cs typeface="ヒラギノ角ゴ Pro W3"/>
              </a:rPr>
              <a:t>公開鍵を</a:t>
            </a:r>
            <a:r>
              <a:rPr kumimoji="1" lang="en-US" altLang="ja-JP" dirty="0" smtClean="0">
                <a:latin typeface="ヒラギノ角ゴ Pro W3"/>
                <a:ea typeface="ヒラギノ角ゴ Pro W3"/>
                <a:cs typeface="ヒラギノ角ゴ Pro W3"/>
              </a:rPr>
              <a:t>Web </a:t>
            </a:r>
            <a:r>
              <a:rPr kumimoji="1" lang="ja-JP" altLang="en-US" dirty="0" smtClean="0">
                <a:latin typeface="ヒラギノ角ゴ Pro W3"/>
                <a:ea typeface="ヒラギノ角ゴ Pro W3"/>
                <a:cs typeface="ヒラギノ角ゴ Pro W3"/>
              </a:rPr>
              <a:t>上に置く</a:t>
            </a:r>
            <a:r>
              <a:rPr kumimoji="1" lang="en-US" altLang="ja-JP" dirty="0" smtClean="0">
                <a:latin typeface="ヒラギノ角ゴ Pro W3"/>
                <a:ea typeface="ヒラギノ角ゴ Pro W3"/>
                <a:cs typeface="ヒラギノ角ゴ Pro W3"/>
              </a:rPr>
              <a:t> or </a:t>
            </a:r>
            <a:r>
              <a:rPr kumimoji="1" lang="ja-JP" altLang="en-US" dirty="0" smtClean="0">
                <a:latin typeface="ヒラギノ角ゴ Pro W3"/>
                <a:ea typeface="ヒラギノ角ゴ Pro W3"/>
                <a:cs typeface="ヒラギノ角ゴ Pro W3"/>
              </a:rPr>
              <a:t>相手に送信し</a:t>
            </a:r>
            <a:r>
              <a:rPr kumimoji="1" lang="en-US" altLang="ja-JP" dirty="0" smtClean="0">
                <a:latin typeface="ヒラギノ角ゴ Pro W3"/>
                <a:ea typeface="ヒラギノ角ゴ Pro W3"/>
                <a:cs typeface="ヒラギノ角ゴ Pro W3"/>
              </a:rPr>
              <a:t>, </a:t>
            </a:r>
            <a:r>
              <a:rPr kumimoji="1" lang="ja-JP" altLang="en-US" dirty="0" smtClean="0">
                <a:latin typeface="ヒラギノ角ゴ Pro W3"/>
                <a:ea typeface="ヒラギノ角ゴ Pro W3"/>
                <a:cs typeface="ヒラギノ角ゴ Pro W3"/>
              </a:rPr>
              <a:t>それを用いて暗号化してもらい</a:t>
            </a:r>
            <a:r>
              <a:rPr kumimoji="1" lang="en-US" altLang="ja-JP" dirty="0" smtClean="0">
                <a:latin typeface="ヒラギノ角ゴ Pro W3"/>
                <a:ea typeface="ヒラギノ角ゴ Pro W3"/>
                <a:cs typeface="ヒラギノ角ゴ Pro W3"/>
              </a:rPr>
              <a:t>, </a:t>
            </a:r>
            <a:r>
              <a:rPr kumimoji="1" lang="ja-JP" altLang="en-US" dirty="0" smtClean="0">
                <a:latin typeface="ヒラギノ角ゴ Pro W3"/>
                <a:ea typeface="ヒラギノ角ゴ Pro W3"/>
                <a:cs typeface="ヒラギノ角ゴ Pro W3"/>
              </a:rPr>
              <a:t>秘密鍵で復号する</a:t>
            </a:r>
            <a:endParaRPr kumimoji="1" lang="en-US" altLang="ja-JP" dirty="0" smtClean="0">
              <a:latin typeface="ヒラギノ角ゴ Pro W3"/>
              <a:ea typeface="ヒラギノ角ゴ Pro W3"/>
              <a:cs typeface="ヒラギノ角ゴ Pro W3"/>
            </a:endParaRPr>
          </a:p>
          <a:p>
            <a:r>
              <a:rPr kumimoji="1" lang="ja-JP" altLang="en-US" dirty="0" smtClean="0">
                <a:latin typeface="ヒラギノ角ゴ Pro W3"/>
                <a:ea typeface="ヒラギノ角ゴ Pro W3"/>
                <a:cs typeface="ヒラギノ角ゴ Pro W3"/>
              </a:rPr>
              <a:t>電子署名（デジタル署名）</a:t>
            </a:r>
            <a:endParaRPr kumimoji="1" lang="en-US" altLang="ja-JP" dirty="0" smtClean="0">
              <a:latin typeface="ヒラギノ角ゴ Pro W3"/>
              <a:ea typeface="ヒラギノ角ゴ Pro W3"/>
              <a:cs typeface="ヒラギノ角ゴ Pro W3"/>
            </a:endParaRPr>
          </a:p>
          <a:p>
            <a:pPr lvl="1"/>
            <a:r>
              <a:rPr kumimoji="1" lang="ja-JP" altLang="en-US" dirty="0" smtClean="0">
                <a:latin typeface="ヒラギノ角ゴ Pro W3"/>
                <a:ea typeface="ヒラギノ角ゴ Pro W3"/>
                <a:cs typeface="ヒラギノ角ゴ Pro W3"/>
              </a:rPr>
              <a:t>メッセージを書いた人がその人自身であることを証明するためのもの</a:t>
            </a:r>
            <a:endParaRPr kumimoji="1" lang="en-US" altLang="ja-JP" dirty="0" smtClean="0">
              <a:latin typeface="ヒラギノ角ゴ Pro W3"/>
              <a:ea typeface="ヒラギノ角ゴ Pro W3"/>
              <a:cs typeface="ヒラギノ角ゴ Pro W3"/>
            </a:endParaRPr>
          </a:p>
          <a:p>
            <a:pPr lvl="1"/>
            <a:r>
              <a:rPr kumimoji="1" lang="ja-JP" altLang="en-US" dirty="0" smtClean="0">
                <a:latin typeface="ヒラギノ角ゴ Pro W3"/>
                <a:ea typeface="ヒラギノ角ゴ Pro W3"/>
                <a:cs typeface="ヒラギノ角ゴ Pro W3"/>
              </a:rPr>
              <a:t>ハッシュ関数の計算結果</a:t>
            </a:r>
            <a:r>
              <a:rPr kumimoji="1" lang="en-US" altLang="ja-JP" dirty="0" smtClean="0">
                <a:latin typeface="ヒラギノ角ゴ Pro W3"/>
                <a:ea typeface="ヒラギノ角ゴ Pro W3"/>
                <a:cs typeface="ヒラギノ角ゴ Pro W3"/>
              </a:rPr>
              <a:t>(</a:t>
            </a:r>
            <a:r>
              <a:rPr kumimoji="1" lang="ja-JP" altLang="en-US" dirty="0" smtClean="0">
                <a:latin typeface="ヒラギノ角ゴ Pro W3"/>
                <a:ea typeface="ヒラギノ角ゴ Pro W3"/>
                <a:cs typeface="ヒラギノ角ゴ Pro W3"/>
              </a:rPr>
              <a:t>ダイジェスト</a:t>
            </a:r>
            <a:r>
              <a:rPr kumimoji="1" lang="en-US" altLang="ja-JP" dirty="0" smtClean="0">
                <a:latin typeface="ヒラギノ角ゴ Pro W3"/>
                <a:ea typeface="ヒラギノ角ゴ Pro W3"/>
                <a:cs typeface="ヒラギノ角ゴ Pro W3"/>
              </a:rPr>
              <a:t>)</a:t>
            </a:r>
            <a:r>
              <a:rPr lang="ja-JP" altLang="en-US" dirty="0" smtClean="0">
                <a:latin typeface="ヒラギノ角ゴ Pro W3"/>
                <a:ea typeface="ヒラギノ角ゴ Pro W3"/>
                <a:cs typeface="ヒラギノ角ゴ Pro W3"/>
              </a:rPr>
              <a:t>を比較し</a:t>
            </a:r>
            <a:r>
              <a:rPr lang="en-US" altLang="ja-JP" dirty="0" smtClean="0">
                <a:latin typeface="ヒラギノ角ゴ Pro W3"/>
                <a:ea typeface="ヒラギノ角ゴ Pro W3"/>
                <a:cs typeface="ヒラギノ角ゴ Pro W3"/>
              </a:rPr>
              <a:t>, </a:t>
            </a:r>
            <a:r>
              <a:rPr kumimoji="1" lang="ja-JP" altLang="en-US" dirty="0" smtClean="0">
                <a:latin typeface="ヒラギノ角ゴ Pro W3"/>
                <a:ea typeface="ヒラギノ角ゴ Pro W3"/>
                <a:cs typeface="ヒラギノ角ゴ Pro W3"/>
              </a:rPr>
              <a:t>一致していればその署名が正しいことも保証</a:t>
            </a:r>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40968906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ヒラギノ角ゴ Pro W3"/>
                <a:ea typeface="ヒラギノ角ゴ Pro W3"/>
                <a:cs typeface="ヒラギノ角ゴ Pro W3"/>
              </a:rPr>
              <a:t>SSL </a:t>
            </a:r>
            <a:r>
              <a:rPr kumimoji="1" lang="ja-JP" altLang="en-US" dirty="0" smtClean="0">
                <a:latin typeface="ヒラギノ角ゴ Pro W3"/>
                <a:ea typeface="ヒラギノ角ゴ Pro W3"/>
                <a:cs typeface="ヒラギノ角ゴ Pro W3"/>
              </a:rPr>
              <a:t>の仕組み</a:t>
            </a:r>
            <a:r>
              <a:rPr lang="en-US" altLang="ja-JP" sz="2800" dirty="0" smtClean="0">
                <a:latin typeface="ヒラギノ角ゴ Pro W3"/>
                <a:ea typeface="ヒラギノ角ゴ Pro W3"/>
                <a:cs typeface="ヒラギノ角ゴ Pro W3"/>
              </a:rPr>
              <a:t>…</a:t>
            </a:r>
            <a:r>
              <a:rPr lang="ja-JP" altLang="en-US" sz="2800" dirty="0" smtClean="0">
                <a:latin typeface="ヒラギノ角ゴ Pro W3"/>
                <a:ea typeface="ヒラギノ角ゴ Pro W3"/>
                <a:cs typeface="ヒラギノ角ゴ Pro W3"/>
              </a:rPr>
              <a:t>の前に</a:t>
            </a:r>
            <a:endParaRPr kumimoji="1" lang="ja-JP" altLang="en-US" sz="2800"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251520" y="980728"/>
            <a:ext cx="8712968" cy="5185122"/>
          </a:xfrm>
        </p:spPr>
        <p:txBody>
          <a:bodyPr/>
          <a:lstStyle/>
          <a:p>
            <a:r>
              <a:rPr kumimoji="1" lang="ja-JP" altLang="en-US" dirty="0" smtClean="0">
                <a:latin typeface="ヒラギノ角ゴ Pro W3"/>
                <a:ea typeface="ヒラギノ角ゴ Pro W3"/>
                <a:cs typeface="ヒラギノ角ゴ Pro W3"/>
              </a:rPr>
              <a:t>電子証明書</a:t>
            </a:r>
            <a:endParaRPr kumimoji="1" lang="en-US" altLang="ja-JP" dirty="0" smtClean="0">
              <a:latin typeface="ヒラギノ角ゴ Pro W3"/>
              <a:ea typeface="ヒラギノ角ゴ Pro W3"/>
              <a:cs typeface="ヒラギノ角ゴ Pro W3"/>
            </a:endParaRPr>
          </a:p>
          <a:p>
            <a:pPr lvl="1"/>
            <a:r>
              <a:rPr lang="ja-JP" altLang="en-US" dirty="0">
                <a:latin typeface="ヒラギノ角ゴ Pro W3"/>
                <a:ea typeface="ヒラギノ角ゴ Pro W3"/>
                <a:cs typeface="ヒラギノ角ゴ Pro W3"/>
              </a:rPr>
              <a:t>送信者が確実に存在することを保証してくれる</a:t>
            </a:r>
            <a:r>
              <a:rPr lang="ja-JP" altLang="en-US" dirty="0" smtClean="0">
                <a:latin typeface="ヒラギノ角ゴ Pro W3"/>
                <a:ea typeface="ヒラギノ角ゴ Pro W3"/>
                <a:cs typeface="ヒラギノ角ゴ Pro W3"/>
              </a:rPr>
              <a:t>もの</a:t>
            </a:r>
            <a:endParaRPr lang="en-US" altLang="ja-JP" dirty="0" smtClean="0">
              <a:latin typeface="ヒラギノ角ゴ Pro W3"/>
              <a:ea typeface="ヒラギノ角ゴ Pro W3"/>
              <a:cs typeface="ヒラギノ角ゴ Pro W3"/>
            </a:endParaRPr>
          </a:p>
          <a:p>
            <a:pPr lvl="2"/>
            <a:r>
              <a:rPr lang="ja-JP" altLang="en-US" dirty="0" smtClean="0">
                <a:latin typeface="ヒラギノ角ゴ Pro W3"/>
                <a:ea typeface="ヒラギノ角ゴ Pro W3"/>
                <a:cs typeface="ヒラギノ角ゴ Pro W3"/>
              </a:rPr>
              <a:t>信用</a:t>
            </a:r>
            <a:r>
              <a:rPr lang="ja-JP" altLang="en-US" dirty="0">
                <a:latin typeface="ヒラギノ角ゴ Pro W3"/>
                <a:ea typeface="ヒラギノ角ゴ Pro W3"/>
                <a:cs typeface="ヒラギノ角ゴ Pro W3"/>
              </a:rPr>
              <a:t>できる</a:t>
            </a:r>
            <a:r>
              <a:rPr lang="en-US" altLang="ja-JP" dirty="0">
                <a:latin typeface="ヒラギノ角ゴ Pro W3"/>
                <a:ea typeface="ヒラギノ角ゴ Pro W3"/>
                <a:cs typeface="ヒラギノ角ゴ Pro W3"/>
              </a:rPr>
              <a:t>Web</a:t>
            </a:r>
            <a:r>
              <a:rPr lang="ja-JP" altLang="en-US" dirty="0">
                <a:latin typeface="ヒラギノ角ゴ Pro W3"/>
                <a:ea typeface="ヒラギノ角ゴ Pro W3"/>
                <a:cs typeface="ヒラギノ角ゴ Pro W3"/>
              </a:rPr>
              <a:t>サーバーであるかどうかを証明しているので</a:t>
            </a:r>
            <a:r>
              <a:rPr lang="ja-JP" altLang="en-US" dirty="0" smtClean="0">
                <a:latin typeface="ヒラギノ角ゴ Pro W3"/>
                <a:ea typeface="ヒラギノ角ゴ Pro W3"/>
                <a:cs typeface="ヒラギノ角ゴ Pro W3"/>
              </a:rPr>
              <a:t>はない</a:t>
            </a:r>
            <a:endParaRPr lang="en-US" altLang="ja-JP" dirty="0" smtClean="0">
              <a:latin typeface="ヒラギノ角ゴ Pro W3"/>
              <a:ea typeface="ヒラギノ角ゴ Pro W3"/>
              <a:cs typeface="ヒラギノ角ゴ Pro W3"/>
            </a:endParaRPr>
          </a:p>
          <a:p>
            <a:pPr lvl="1"/>
            <a:r>
              <a:rPr lang="ja-JP" altLang="en-US" dirty="0" smtClean="0">
                <a:latin typeface="ヒラギノ角ゴ Pro W3"/>
                <a:ea typeface="ヒラギノ角ゴ Pro W3"/>
                <a:cs typeface="ヒラギノ角ゴ Pro W3"/>
              </a:rPr>
              <a:t>第三者</a:t>
            </a:r>
            <a:r>
              <a:rPr lang="ja-JP" altLang="en-US" dirty="0">
                <a:latin typeface="ヒラギノ角ゴ Pro W3"/>
                <a:ea typeface="ヒラギノ角ゴ Pro W3"/>
                <a:cs typeface="ヒラギノ角ゴ Pro W3"/>
              </a:rPr>
              <a:t>機関（認証局＝</a:t>
            </a:r>
            <a:r>
              <a:rPr lang="en-US" altLang="ja-JP" dirty="0" err="1">
                <a:latin typeface="ヒラギノ角ゴ Pro W3"/>
                <a:ea typeface="ヒラギノ角ゴ Pro W3"/>
                <a:cs typeface="ヒラギノ角ゴ Pro W3"/>
              </a:rPr>
              <a:t>CA:Certificate</a:t>
            </a:r>
            <a:r>
              <a:rPr lang="en-US" altLang="ja-JP" dirty="0">
                <a:latin typeface="ヒラギノ角ゴ Pro W3"/>
                <a:ea typeface="ヒラギノ角ゴ Pro W3"/>
                <a:cs typeface="ヒラギノ角ゴ Pro W3"/>
              </a:rPr>
              <a:t> Authority</a:t>
            </a:r>
            <a:r>
              <a:rPr lang="ja-JP" altLang="en-US" dirty="0">
                <a:latin typeface="ヒラギノ角ゴ Pro W3"/>
                <a:ea typeface="ヒラギノ角ゴ Pro W3"/>
                <a:cs typeface="ヒラギノ角ゴ Pro W3"/>
              </a:rPr>
              <a:t>）が公開鍵に対して電子署名を行うことにより、公開鍵の所有者の身元を</a:t>
            </a:r>
            <a:r>
              <a:rPr lang="ja-JP" altLang="en-US" dirty="0" smtClean="0">
                <a:latin typeface="ヒラギノ角ゴ Pro W3"/>
                <a:ea typeface="ヒラギノ角ゴ Pro W3"/>
                <a:cs typeface="ヒラギノ角ゴ Pro W3"/>
              </a:rPr>
              <a:t>保証</a:t>
            </a:r>
            <a:endParaRPr lang="en-US" altLang="ja-JP" dirty="0" smtClean="0">
              <a:latin typeface="ヒラギノ角ゴ Pro W3"/>
              <a:ea typeface="ヒラギノ角ゴ Pro W3"/>
              <a:cs typeface="ヒラギノ角ゴ Pro W3"/>
            </a:endParaRPr>
          </a:p>
          <a:p>
            <a:pPr lvl="1"/>
            <a:r>
              <a:rPr lang="ja-JP" altLang="en-US" dirty="0">
                <a:latin typeface="ヒラギノ角ゴ Pro W3"/>
                <a:ea typeface="ヒラギノ角ゴ Pro W3"/>
                <a:cs typeface="ヒラギノ角ゴ Pro W3"/>
              </a:rPr>
              <a:t>電子証明書の中身は、認証を依頼した本人の公開鍵、暗号化手法や登録者情報など</a:t>
            </a:r>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21809640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4400" dirty="0" smtClean="0">
                <a:latin typeface="ヒラギノ角ゴ Pro W3"/>
                <a:ea typeface="ヒラギノ角ゴ Pro W3"/>
                <a:cs typeface="ヒラギノ角ゴ Pro W3"/>
              </a:rPr>
              <a:t>SSL</a:t>
            </a:r>
            <a:r>
              <a:rPr lang="ja-JP" altLang="en-US" sz="4400" dirty="0" smtClean="0">
                <a:latin typeface="ヒラギノ角ゴ Pro W3"/>
                <a:ea typeface="ヒラギノ角ゴ Pro W3"/>
                <a:cs typeface="ヒラギノ角ゴ Pro W3"/>
              </a:rPr>
              <a:t>の仕組み</a:t>
            </a:r>
            <a:endParaRPr kumimoji="1" lang="ja-JP" altLang="en-US" sz="4400" dirty="0">
              <a:latin typeface="ヒラギノ角ゴ Pro W3"/>
              <a:ea typeface="ヒラギノ角ゴ Pro W3"/>
              <a:cs typeface="ヒラギノ角ゴ Pro W3"/>
            </a:endParaRPr>
          </a:p>
        </p:txBody>
      </p:sp>
      <p:pic>
        <p:nvPicPr>
          <p:cNvPr id="3" name="図 2" descr="2_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97631" y="-267173"/>
            <a:ext cx="6112229" cy="8172402"/>
          </a:xfrm>
          <a:prstGeom prst="rect">
            <a:avLst/>
          </a:prstGeom>
        </p:spPr>
      </p:pic>
      <p:sp>
        <p:nvSpPr>
          <p:cNvPr id="4" name="テキスト ボックス 3"/>
          <p:cNvSpPr txBox="1"/>
          <p:nvPr/>
        </p:nvSpPr>
        <p:spPr>
          <a:xfrm>
            <a:off x="179512" y="5661248"/>
            <a:ext cx="3240360" cy="738664"/>
          </a:xfrm>
          <a:prstGeom prst="rect">
            <a:avLst/>
          </a:prstGeom>
          <a:noFill/>
        </p:spPr>
        <p:txBody>
          <a:bodyPr wrap="square" rtlCol="0">
            <a:spAutoFit/>
          </a:bodyPr>
          <a:lstStyle/>
          <a:p>
            <a:r>
              <a:rPr kumimoji="1" lang="ja-JP" altLang="en-US" sz="1400" dirty="0" smtClean="0">
                <a:solidFill>
                  <a:srgbClr val="FF0000"/>
                </a:solidFill>
              </a:rPr>
              <a:t>画像元</a:t>
            </a:r>
            <a:r>
              <a:rPr lang="en-US" altLang="ja-JP" sz="1400" dirty="0">
                <a:solidFill>
                  <a:srgbClr val="FF0000"/>
                </a:solidFill>
              </a:rPr>
              <a:t>: http://</a:t>
            </a:r>
            <a:r>
              <a:rPr lang="en-US" altLang="ja-JP" sz="1400" dirty="0" err="1">
                <a:solidFill>
                  <a:srgbClr val="FF0000"/>
                </a:solidFill>
              </a:rPr>
              <a:t>www.ibm.com</a:t>
            </a:r>
            <a:r>
              <a:rPr lang="en-US" altLang="ja-JP" sz="1400" dirty="0">
                <a:solidFill>
                  <a:srgbClr val="FF0000"/>
                </a:solidFill>
              </a:rPr>
              <a:t>/</a:t>
            </a:r>
            <a:r>
              <a:rPr lang="en-US" altLang="ja-JP" sz="1400" dirty="0" err="1">
                <a:solidFill>
                  <a:srgbClr val="FF0000"/>
                </a:solidFill>
              </a:rPr>
              <a:t>developerworks</a:t>
            </a:r>
            <a:r>
              <a:rPr lang="en-US" altLang="ja-JP" sz="1400" dirty="0">
                <a:solidFill>
                  <a:srgbClr val="FF0000"/>
                </a:solidFill>
              </a:rPr>
              <a:t>/</a:t>
            </a:r>
            <a:r>
              <a:rPr lang="en-US" altLang="ja-JP" sz="1400" dirty="0" err="1">
                <a:solidFill>
                  <a:srgbClr val="FF0000"/>
                </a:solidFill>
              </a:rPr>
              <a:t>jp</a:t>
            </a:r>
            <a:r>
              <a:rPr lang="en-US" altLang="ja-JP" sz="1400" dirty="0">
                <a:solidFill>
                  <a:srgbClr val="FF0000"/>
                </a:solidFill>
              </a:rPr>
              <a:t>/</a:t>
            </a:r>
            <a:r>
              <a:rPr lang="en-US" altLang="ja-JP" sz="1400" dirty="0" err="1">
                <a:solidFill>
                  <a:srgbClr val="FF0000"/>
                </a:solidFill>
              </a:rPr>
              <a:t>websphere</a:t>
            </a:r>
            <a:r>
              <a:rPr lang="en-US" altLang="ja-JP" sz="1400" dirty="0">
                <a:solidFill>
                  <a:srgbClr val="FF0000"/>
                </a:solidFill>
              </a:rPr>
              <a:t>/library/web/</a:t>
            </a:r>
            <a:r>
              <a:rPr lang="en-US" altLang="ja-JP" sz="1400" dirty="0" err="1">
                <a:solidFill>
                  <a:srgbClr val="FF0000"/>
                </a:solidFill>
              </a:rPr>
              <a:t>web_security</a:t>
            </a:r>
            <a:r>
              <a:rPr lang="en-US" altLang="ja-JP" sz="1400" dirty="0">
                <a:solidFill>
                  <a:srgbClr val="FF0000"/>
                </a:solidFill>
              </a:rPr>
              <a:t>/</a:t>
            </a:r>
            <a:r>
              <a:rPr lang="en-US" altLang="ja-JP" sz="1400" dirty="0" err="1">
                <a:solidFill>
                  <a:srgbClr val="FF0000"/>
                </a:solidFill>
              </a:rPr>
              <a:t>pdf</a:t>
            </a:r>
            <a:r>
              <a:rPr lang="en-US" altLang="ja-JP" sz="1400" dirty="0">
                <a:solidFill>
                  <a:srgbClr val="FF0000"/>
                </a:solidFill>
              </a:rPr>
              <a:t>/2_6.pdf</a:t>
            </a:r>
            <a:endParaRPr kumimoji="1" lang="ja-JP" alt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8426"/>
            <a:ext cx="7773988" cy="635872"/>
          </a:xfrm>
        </p:spPr>
        <p:txBody>
          <a:bodyPr>
            <a:normAutofit fontScale="90000"/>
          </a:bodyPr>
          <a:lstStyle/>
          <a:p>
            <a:r>
              <a:rPr kumimoji="1" lang="en-US" altLang="ja-JP" sz="4400" dirty="0" smtClean="0">
                <a:latin typeface="ヒラギノ角ゴ Pro W3"/>
                <a:ea typeface="ヒラギノ角ゴ Pro W3"/>
                <a:cs typeface="ヒラギノ角ゴ Pro W3"/>
              </a:rPr>
              <a:t>SSL</a:t>
            </a:r>
            <a:r>
              <a:rPr kumimoji="1" lang="ja-JP" altLang="en-US" sz="4400" dirty="0" smtClean="0">
                <a:latin typeface="ヒラギノ角ゴ Pro W3"/>
                <a:ea typeface="ヒラギノ角ゴ Pro W3"/>
                <a:cs typeface="ヒラギノ角ゴ Pro W3"/>
              </a:rPr>
              <a:t>の仕組み</a:t>
            </a:r>
            <a:endParaRPr kumimoji="1" lang="ja-JP" altLang="en-US" sz="4400" dirty="0">
              <a:latin typeface="ヒラギノ角ゴ Pro W3"/>
              <a:ea typeface="ヒラギノ角ゴ Pro W3"/>
              <a:cs typeface="ヒラギノ角ゴ Pro W3"/>
            </a:endParaRPr>
          </a:p>
        </p:txBody>
      </p:sp>
      <p:sp>
        <p:nvSpPr>
          <p:cNvPr id="3" name="コンテンツ プレースホルダ 2"/>
          <p:cNvSpPr>
            <a:spLocks noGrp="1"/>
          </p:cNvSpPr>
          <p:nvPr>
            <p:ph idx="1"/>
          </p:nvPr>
        </p:nvSpPr>
        <p:spPr>
          <a:xfrm>
            <a:off x="323528" y="908720"/>
            <a:ext cx="8568952" cy="5202832"/>
          </a:xfrm>
        </p:spPr>
        <p:txBody>
          <a:bodyPr>
            <a:noAutofit/>
          </a:bodyPr>
          <a:lstStyle/>
          <a:p>
            <a:pPr>
              <a:buFont typeface="+mj-ea"/>
              <a:buAutoNum type="circleNumDbPlain"/>
            </a:pPr>
            <a:r>
              <a:rPr lang="ja-JP" altLang="en-US" sz="2300" dirty="0" smtClean="0">
                <a:latin typeface="ヒラギノ角ゴ Pro W3"/>
                <a:ea typeface="ヒラギノ角ゴ Pro W3"/>
                <a:cs typeface="ヒラギノ角ゴ Pro W3"/>
              </a:rPr>
              <a:t>クライアントが</a:t>
            </a:r>
            <a:r>
              <a:rPr lang="en-US" altLang="ja-JP" sz="2300" dirty="0">
                <a:latin typeface="ヒラギノ角ゴ Pro W3"/>
                <a:ea typeface="ヒラギノ角ゴ Pro W3"/>
                <a:cs typeface="ヒラギノ角ゴ Pro W3"/>
              </a:rPr>
              <a:t>SSL</a:t>
            </a:r>
            <a:r>
              <a:rPr lang="ja-JP" altLang="en-US" sz="2300" dirty="0">
                <a:latin typeface="ヒラギノ角ゴ Pro W3"/>
                <a:ea typeface="ヒラギノ角ゴ Pro W3"/>
                <a:cs typeface="ヒラギノ角ゴ Pro W3"/>
              </a:rPr>
              <a:t>でのアクセスをサーバーに</a:t>
            </a:r>
            <a:r>
              <a:rPr lang="ja-JP" altLang="en-US" sz="2300" dirty="0" smtClean="0">
                <a:latin typeface="ヒラギノ角ゴ Pro W3"/>
                <a:ea typeface="ヒラギノ角ゴ Pro W3"/>
                <a:cs typeface="ヒラギノ角ゴ Pro W3"/>
              </a:rPr>
              <a:t>要求</a:t>
            </a:r>
            <a:endParaRPr lang="ja-JP" altLang="en-US" sz="2300" dirty="0">
              <a:latin typeface="ヒラギノ角ゴ Pro W3"/>
              <a:ea typeface="ヒラギノ角ゴ Pro W3"/>
              <a:cs typeface="ヒラギノ角ゴ Pro W3"/>
            </a:endParaRPr>
          </a:p>
          <a:p>
            <a:pPr>
              <a:buFont typeface="+mj-ea"/>
              <a:buAutoNum type="circleNumDbPlain"/>
            </a:pPr>
            <a:r>
              <a:rPr lang="en-US" altLang="ja-JP" sz="2300" dirty="0">
                <a:latin typeface="ヒラギノ角ゴ Pro W3"/>
                <a:ea typeface="ヒラギノ角ゴ Pro W3"/>
                <a:cs typeface="ヒラギノ角ゴ Pro W3"/>
              </a:rPr>
              <a:t>Web</a:t>
            </a:r>
            <a:r>
              <a:rPr lang="ja-JP" altLang="en-US" sz="2300" dirty="0" smtClean="0">
                <a:latin typeface="ヒラギノ角ゴ Pro W3"/>
                <a:ea typeface="ヒラギノ角ゴ Pro W3"/>
                <a:cs typeface="ヒラギノ角ゴ Pro W3"/>
              </a:rPr>
              <a:t>サーバー</a:t>
            </a:r>
            <a:r>
              <a:rPr lang="en-US" altLang="en-US" sz="2300" dirty="0" smtClean="0">
                <a:latin typeface="ヒラギノ角ゴ Pro W3"/>
                <a:ea typeface="ヒラギノ角ゴ Pro W3"/>
                <a:cs typeface="ヒラギノ角ゴ Pro W3"/>
              </a:rPr>
              <a:t>は, </a:t>
            </a:r>
            <a:r>
              <a:rPr lang="ja-JP" altLang="en-US" sz="2300" dirty="0" smtClean="0">
                <a:latin typeface="ヒラギノ角ゴ Pro W3"/>
                <a:ea typeface="ヒラギノ角ゴ Pro W3"/>
                <a:cs typeface="ヒラギノ角ゴ Pro W3"/>
              </a:rPr>
              <a:t>電子</a:t>
            </a:r>
            <a:r>
              <a:rPr lang="ja-JP" altLang="en-US" sz="2300" dirty="0">
                <a:latin typeface="ヒラギノ角ゴ Pro W3"/>
                <a:ea typeface="ヒラギノ角ゴ Pro W3"/>
                <a:cs typeface="ヒラギノ角ゴ Pro W3"/>
              </a:rPr>
              <a:t>証明書</a:t>
            </a:r>
            <a:r>
              <a:rPr lang="ja-JP" altLang="en-US" sz="2300" dirty="0" smtClean="0">
                <a:latin typeface="ヒラギノ角ゴ Pro W3"/>
                <a:ea typeface="ヒラギノ角ゴ Pro W3"/>
                <a:cs typeface="ヒラギノ角ゴ Pro W3"/>
              </a:rPr>
              <a:t>をクライアントに送信</a:t>
            </a:r>
            <a:r>
              <a:rPr lang="en-US" altLang="ja-JP" sz="2300" dirty="0" smtClean="0">
                <a:latin typeface="ヒラギノ角ゴ Pro W3"/>
                <a:ea typeface="ヒラギノ角ゴ Pro W3"/>
                <a:cs typeface="ヒラギノ角ゴ Pro W3"/>
              </a:rPr>
              <a:t>. </a:t>
            </a:r>
            <a:r>
              <a:rPr lang="ja-JP" altLang="en-US" sz="2300" dirty="0" smtClean="0">
                <a:latin typeface="ヒラギノ角ゴ Pro W3"/>
                <a:ea typeface="ヒラギノ角ゴ Pro W3"/>
                <a:cs typeface="ヒラギノ角ゴ Pro W3"/>
              </a:rPr>
              <a:t>電子</a:t>
            </a:r>
            <a:r>
              <a:rPr lang="ja-JP" altLang="en-US" sz="2300" dirty="0">
                <a:latin typeface="ヒラギノ角ゴ Pro W3"/>
                <a:ea typeface="ヒラギノ角ゴ Pro W3"/>
                <a:cs typeface="ヒラギノ角ゴ Pro W3"/>
              </a:rPr>
              <a:t>証明書</a:t>
            </a:r>
            <a:r>
              <a:rPr lang="ja-JP" altLang="en-US" sz="2300" dirty="0" smtClean="0">
                <a:latin typeface="ヒラギノ角ゴ Pro W3"/>
                <a:ea typeface="ヒラギノ角ゴ Pro W3"/>
                <a:cs typeface="ヒラギノ角ゴ Pro W3"/>
              </a:rPr>
              <a:t>は</a:t>
            </a:r>
            <a:r>
              <a:rPr lang="en-US" altLang="ja-JP" sz="2300" dirty="0" smtClean="0">
                <a:latin typeface="ヒラギノ角ゴ Pro W3"/>
                <a:ea typeface="ヒラギノ角ゴ Pro W3"/>
                <a:cs typeface="ヒラギノ角ゴ Pro W3"/>
              </a:rPr>
              <a:t>, </a:t>
            </a:r>
            <a:r>
              <a:rPr lang="ja-JP" altLang="en-US" sz="2300" dirty="0" smtClean="0">
                <a:latin typeface="ヒラギノ角ゴ Pro W3"/>
                <a:ea typeface="ヒラギノ角ゴ Pro W3"/>
                <a:cs typeface="ヒラギノ角ゴ Pro W3"/>
              </a:rPr>
              <a:t>認証局</a:t>
            </a:r>
            <a:r>
              <a:rPr lang="ja-JP" altLang="en-US" sz="2300" dirty="0">
                <a:latin typeface="ヒラギノ角ゴ Pro W3"/>
                <a:ea typeface="ヒラギノ角ゴ Pro W3"/>
                <a:cs typeface="ヒラギノ角ゴ Pro W3"/>
              </a:rPr>
              <a:t>の秘密鍵で暗号化</a:t>
            </a:r>
            <a:r>
              <a:rPr lang="ja-JP" altLang="en-US" sz="2300" dirty="0" smtClean="0">
                <a:latin typeface="ヒラギノ角ゴ Pro W3"/>
                <a:ea typeface="ヒラギノ角ゴ Pro W3"/>
                <a:cs typeface="ヒラギノ角ゴ Pro W3"/>
              </a:rPr>
              <a:t>されている</a:t>
            </a:r>
            <a:r>
              <a:rPr lang="en-US" altLang="ja-JP" sz="2300" dirty="0" smtClean="0">
                <a:latin typeface="ヒラギノ角ゴ Pro W3"/>
                <a:ea typeface="ヒラギノ角ゴ Pro W3"/>
                <a:cs typeface="ヒラギノ角ゴ Pro W3"/>
              </a:rPr>
              <a:t>.</a:t>
            </a:r>
          </a:p>
          <a:p>
            <a:pPr>
              <a:buFont typeface="+mj-ea"/>
              <a:buAutoNum type="circleNumDbPlain"/>
            </a:pPr>
            <a:r>
              <a:rPr lang="ja-JP" altLang="en-US" sz="2300" dirty="0" smtClean="0">
                <a:latin typeface="ヒラギノ角ゴ Pro W3"/>
                <a:ea typeface="ヒラギノ角ゴ Pro W3"/>
                <a:cs typeface="ヒラギノ角ゴ Pro W3"/>
              </a:rPr>
              <a:t>クライアントは</a:t>
            </a:r>
            <a:r>
              <a:rPr lang="en-US" altLang="ja-JP" sz="2300" dirty="0" smtClean="0">
                <a:latin typeface="ヒラギノ角ゴ Pro W3"/>
                <a:ea typeface="ヒラギノ角ゴ Pro W3"/>
                <a:cs typeface="ヒラギノ角ゴ Pro W3"/>
              </a:rPr>
              <a:t>, </a:t>
            </a:r>
            <a:r>
              <a:rPr lang="ja-JP" altLang="en-US" sz="2300" dirty="0" smtClean="0">
                <a:latin typeface="ヒラギノ角ゴ Pro W3"/>
                <a:ea typeface="ヒラギノ角ゴ Pro W3"/>
                <a:cs typeface="ヒラギノ角ゴ Pro W3"/>
              </a:rPr>
              <a:t>受け取った</a:t>
            </a:r>
            <a:r>
              <a:rPr lang="ja-JP" altLang="en-US" sz="2300" dirty="0">
                <a:latin typeface="ヒラギノ角ゴ Pro W3"/>
                <a:ea typeface="ヒラギノ角ゴ Pro W3"/>
                <a:cs typeface="ヒラギノ角ゴ Pro W3"/>
              </a:rPr>
              <a:t>電子証明書</a:t>
            </a:r>
            <a:r>
              <a:rPr lang="ja-JP" altLang="en-US" sz="2300" dirty="0" smtClean="0">
                <a:latin typeface="ヒラギノ角ゴ Pro W3"/>
                <a:ea typeface="ヒラギノ角ゴ Pro W3"/>
                <a:cs typeface="ヒラギノ角ゴ Pro W3"/>
              </a:rPr>
              <a:t>から</a:t>
            </a:r>
            <a:r>
              <a:rPr lang="en-US" altLang="ja-JP" sz="2300" dirty="0" smtClean="0">
                <a:latin typeface="ヒラギノ角ゴ Pro W3"/>
                <a:ea typeface="ヒラギノ角ゴ Pro W3"/>
                <a:cs typeface="ヒラギノ角ゴ Pro W3"/>
              </a:rPr>
              <a:t>, </a:t>
            </a:r>
            <a:r>
              <a:rPr lang="ja-JP" altLang="en-US" sz="2300" dirty="0" smtClean="0">
                <a:latin typeface="ヒラギノ角ゴ Pro W3"/>
                <a:ea typeface="ヒラギノ角ゴ Pro W3"/>
                <a:cs typeface="ヒラギノ角ゴ Pro W3"/>
              </a:rPr>
              <a:t>その</a:t>
            </a:r>
            <a:r>
              <a:rPr lang="ja-JP" altLang="en-US" sz="2300" dirty="0">
                <a:latin typeface="ヒラギノ角ゴ Pro W3"/>
                <a:ea typeface="ヒラギノ角ゴ Pro W3"/>
                <a:cs typeface="ヒラギノ角ゴ Pro W3"/>
              </a:rPr>
              <a:t>中に登録されている認証局にアクセスして認証局の公開鍵を</a:t>
            </a:r>
            <a:r>
              <a:rPr lang="ja-JP" altLang="en-US" sz="2300" dirty="0" smtClean="0">
                <a:latin typeface="ヒラギノ角ゴ Pro W3"/>
                <a:ea typeface="ヒラギノ角ゴ Pro W3"/>
                <a:cs typeface="ヒラギノ角ゴ Pro W3"/>
              </a:rPr>
              <a:t>入手</a:t>
            </a:r>
            <a:r>
              <a:rPr lang="en-US" altLang="ja-JP" sz="2300" dirty="0" smtClean="0">
                <a:latin typeface="ヒラギノ角ゴ Pro W3"/>
                <a:ea typeface="ヒラギノ角ゴ Pro W3"/>
                <a:cs typeface="ヒラギノ角ゴ Pro W3"/>
              </a:rPr>
              <a:t>. </a:t>
            </a:r>
          </a:p>
          <a:p>
            <a:pPr>
              <a:buFont typeface="+mj-ea"/>
              <a:buAutoNum type="circleNumDbPlain"/>
            </a:pPr>
            <a:r>
              <a:rPr lang="ja-JP" altLang="en-US" sz="2300" dirty="0" smtClean="0">
                <a:latin typeface="ヒラギノ角ゴ Pro W3"/>
                <a:ea typeface="ヒラギノ角ゴ Pro W3"/>
                <a:cs typeface="ヒラギノ角ゴ Pro W3"/>
              </a:rPr>
              <a:t>クライアントは</a:t>
            </a:r>
            <a:r>
              <a:rPr lang="en-US" altLang="ja-JP" sz="2300" dirty="0" smtClean="0">
                <a:latin typeface="ヒラギノ角ゴ Pro W3"/>
                <a:ea typeface="ヒラギノ角ゴ Pro W3"/>
                <a:cs typeface="ヒラギノ角ゴ Pro W3"/>
              </a:rPr>
              <a:t>, </a:t>
            </a:r>
            <a:r>
              <a:rPr lang="ja-JP" altLang="en-US" sz="2300" dirty="0" smtClean="0">
                <a:latin typeface="ヒラギノ角ゴ Pro W3"/>
                <a:ea typeface="ヒラギノ角ゴ Pro W3"/>
                <a:cs typeface="ヒラギノ角ゴ Pro W3"/>
              </a:rPr>
              <a:t>入手</a:t>
            </a:r>
            <a:r>
              <a:rPr lang="ja-JP" altLang="en-US" sz="2300" dirty="0">
                <a:latin typeface="ヒラギノ角ゴ Pro W3"/>
                <a:ea typeface="ヒラギノ角ゴ Pro W3"/>
                <a:cs typeface="ヒラギノ角ゴ Pro W3"/>
              </a:rPr>
              <a:t>した認証局の公開鍵を使用</a:t>
            </a:r>
            <a:r>
              <a:rPr lang="ja-JP" altLang="en-US" sz="2300" dirty="0" smtClean="0">
                <a:latin typeface="ヒラギノ角ゴ Pro W3"/>
                <a:ea typeface="ヒラギノ角ゴ Pro W3"/>
                <a:cs typeface="ヒラギノ角ゴ Pro W3"/>
              </a:rPr>
              <a:t>し</a:t>
            </a:r>
            <a:r>
              <a:rPr lang="ja-JP" altLang="en-US" sz="2300" dirty="0">
                <a:latin typeface="ヒラギノ角ゴ Pro W3"/>
                <a:ea typeface="ヒラギノ角ゴ Pro W3"/>
                <a:cs typeface="ヒラギノ角ゴ Pro W3"/>
              </a:rPr>
              <a:t>て</a:t>
            </a:r>
            <a:r>
              <a:rPr lang="ja-JP" altLang="en-US" sz="2300" dirty="0" smtClean="0">
                <a:latin typeface="ヒラギノ角ゴ Pro W3"/>
                <a:ea typeface="ヒラギノ角ゴ Pro W3"/>
                <a:cs typeface="ヒラギノ角ゴ Pro W3"/>
              </a:rPr>
              <a:t>電子</a:t>
            </a:r>
            <a:r>
              <a:rPr lang="ja-JP" altLang="en-US" sz="2300" dirty="0">
                <a:latin typeface="ヒラギノ角ゴ Pro W3"/>
                <a:ea typeface="ヒラギノ角ゴ Pro W3"/>
                <a:cs typeface="ヒラギノ角ゴ Pro W3"/>
              </a:rPr>
              <a:t>証明書を復号化</a:t>
            </a:r>
            <a:r>
              <a:rPr lang="ja-JP" altLang="en-US" sz="2300" dirty="0" smtClean="0">
                <a:latin typeface="ヒラギノ角ゴ Pro W3"/>
                <a:ea typeface="ヒラギノ角ゴ Pro W3"/>
                <a:cs typeface="ヒラギノ角ゴ Pro W3"/>
              </a:rPr>
              <a:t>し</a:t>
            </a:r>
            <a:r>
              <a:rPr lang="en-US" altLang="ja-JP" sz="2300" dirty="0" smtClean="0">
                <a:latin typeface="ヒラギノ角ゴ Pro W3"/>
                <a:ea typeface="ヒラギノ角ゴ Pro W3"/>
                <a:cs typeface="ヒラギノ角ゴ Pro W3"/>
              </a:rPr>
              <a:t>, Web</a:t>
            </a:r>
            <a:r>
              <a:rPr lang="ja-JP" altLang="en-US" sz="2300" dirty="0" smtClean="0">
                <a:latin typeface="ヒラギノ角ゴ Pro W3"/>
                <a:ea typeface="ヒラギノ角ゴ Pro W3"/>
                <a:cs typeface="ヒラギノ角ゴ Pro W3"/>
              </a:rPr>
              <a:t>サーバーの</a:t>
            </a:r>
            <a:r>
              <a:rPr lang="ja-JP" altLang="en-US" sz="2300" dirty="0">
                <a:latin typeface="ヒラギノ角ゴ Pro W3"/>
                <a:ea typeface="ヒラギノ角ゴ Pro W3"/>
                <a:cs typeface="ヒラギノ角ゴ Pro W3"/>
              </a:rPr>
              <a:t>公開鍵を</a:t>
            </a:r>
            <a:r>
              <a:rPr lang="ja-JP" altLang="en-US" sz="2300" dirty="0" smtClean="0">
                <a:latin typeface="ヒラギノ角ゴ Pro W3"/>
                <a:ea typeface="ヒラギノ角ゴ Pro W3"/>
                <a:cs typeface="ヒラギノ角ゴ Pro W3"/>
              </a:rPr>
              <a:t>入手</a:t>
            </a:r>
            <a:r>
              <a:rPr lang="en-US" altLang="ja-JP" sz="2300" dirty="0" smtClean="0">
                <a:latin typeface="ヒラギノ角ゴ Pro W3"/>
                <a:ea typeface="ヒラギノ角ゴ Pro W3"/>
                <a:cs typeface="ヒラギノ角ゴ Pro W3"/>
              </a:rPr>
              <a:t>. </a:t>
            </a:r>
            <a:endParaRPr lang="ja-JP" altLang="en-US" sz="2300" dirty="0">
              <a:latin typeface="ヒラギノ角ゴ Pro W3"/>
              <a:ea typeface="ヒラギノ角ゴ Pro W3"/>
              <a:cs typeface="ヒラギノ角ゴ Pro W3"/>
            </a:endParaRPr>
          </a:p>
          <a:p>
            <a:pPr>
              <a:buFont typeface="+mj-ea"/>
              <a:buAutoNum type="circleNumDbPlain"/>
            </a:pPr>
            <a:r>
              <a:rPr lang="ja-JP" altLang="en-US" sz="2300" dirty="0" smtClean="0">
                <a:latin typeface="ヒラギノ角ゴ Pro W3"/>
                <a:ea typeface="ヒラギノ角ゴ Pro W3"/>
                <a:cs typeface="ヒラギノ角ゴ Pro W3"/>
              </a:rPr>
              <a:t>クライアントは</a:t>
            </a:r>
            <a:r>
              <a:rPr lang="ja-JP" altLang="en-US" sz="2300" dirty="0">
                <a:latin typeface="ヒラギノ角ゴ Pro W3"/>
                <a:ea typeface="ヒラギノ角ゴ Pro W3"/>
                <a:cs typeface="ヒラギノ角ゴ Pro W3"/>
              </a:rPr>
              <a:t>一時的な共通鍵を生成</a:t>
            </a:r>
            <a:r>
              <a:rPr lang="ja-JP" altLang="en-US" sz="2300" dirty="0" smtClean="0">
                <a:latin typeface="ヒラギノ角ゴ Pro W3"/>
                <a:ea typeface="ヒラギノ角ゴ Pro W3"/>
                <a:cs typeface="ヒラギノ角ゴ Pro W3"/>
              </a:rPr>
              <a:t>して</a:t>
            </a:r>
            <a:r>
              <a:rPr lang="en-US" altLang="ja-JP" sz="2300" dirty="0" smtClean="0">
                <a:latin typeface="ヒラギノ角ゴ Pro W3"/>
                <a:ea typeface="ヒラギノ角ゴ Pro W3"/>
                <a:cs typeface="ヒラギノ角ゴ Pro W3"/>
              </a:rPr>
              <a:t>, </a:t>
            </a:r>
            <a:r>
              <a:rPr lang="ja-JP" altLang="en-US" sz="2300" dirty="0" smtClean="0">
                <a:latin typeface="ヒラギノ角ゴ Pro W3"/>
                <a:ea typeface="ヒラギノ角ゴ Pro W3"/>
                <a:cs typeface="ヒラギノ角ゴ Pro W3"/>
              </a:rPr>
              <a:t>それ</a:t>
            </a:r>
            <a:r>
              <a:rPr lang="ja-JP" altLang="en-US" sz="2300" dirty="0">
                <a:latin typeface="ヒラギノ角ゴ Pro W3"/>
                <a:ea typeface="ヒラギノ角ゴ Pro W3"/>
                <a:cs typeface="ヒラギノ角ゴ Pro W3"/>
              </a:rPr>
              <a:t>を取得した</a:t>
            </a:r>
            <a:r>
              <a:rPr lang="en-US" altLang="ja-JP" sz="2300" dirty="0">
                <a:latin typeface="ヒラギノ角ゴ Pro W3"/>
                <a:ea typeface="ヒラギノ角ゴ Pro W3"/>
                <a:cs typeface="ヒラギノ角ゴ Pro W3"/>
              </a:rPr>
              <a:t>Web</a:t>
            </a:r>
            <a:r>
              <a:rPr lang="ja-JP" altLang="en-US" sz="2300" dirty="0" smtClean="0">
                <a:latin typeface="ヒラギノ角ゴ Pro W3"/>
                <a:ea typeface="ヒラギノ角ゴ Pro W3"/>
                <a:cs typeface="ヒラギノ角ゴ Pro W3"/>
              </a:rPr>
              <a:t>サーバーの</a:t>
            </a:r>
            <a:r>
              <a:rPr lang="ja-JP" altLang="en-US" sz="2300" dirty="0">
                <a:latin typeface="ヒラギノ角ゴ Pro W3"/>
                <a:ea typeface="ヒラギノ角ゴ Pro W3"/>
                <a:cs typeface="ヒラギノ角ゴ Pro W3"/>
              </a:rPr>
              <a:t>公開鍵で暗号化</a:t>
            </a:r>
            <a:r>
              <a:rPr lang="ja-JP" altLang="en-US" sz="2300" dirty="0" smtClean="0">
                <a:latin typeface="ヒラギノ角ゴ Pro W3"/>
                <a:ea typeface="ヒラギノ角ゴ Pro W3"/>
                <a:cs typeface="ヒラギノ角ゴ Pro W3"/>
              </a:rPr>
              <a:t>して</a:t>
            </a:r>
            <a:r>
              <a:rPr lang="en-US" altLang="ja-JP" sz="2300" dirty="0" smtClean="0">
                <a:latin typeface="ヒラギノ角ゴ Pro W3"/>
                <a:ea typeface="ヒラギノ角ゴ Pro W3"/>
                <a:cs typeface="ヒラギノ角ゴ Pro W3"/>
              </a:rPr>
              <a:t>, Web</a:t>
            </a:r>
            <a:r>
              <a:rPr lang="ja-JP" altLang="en-US" sz="2300" dirty="0" smtClean="0">
                <a:latin typeface="ヒラギノ角ゴ Pro W3"/>
                <a:ea typeface="ヒラギノ角ゴ Pro W3"/>
                <a:cs typeface="ヒラギノ角ゴ Pro W3"/>
              </a:rPr>
              <a:t>サーバーに送信</a:t>
            </a:r>
            <a:r>
              <a:rPr lang="en-US" altLang="ja-JP" sz="2300" dirty="0">
                <a:latin typeface="ヒラギノ角ゴ Pro W3"/>
                <a:ea typeface="ヒラギノ角ゴ Pro W3"/>
                <a:cs typeface="ヒラギノ角ゴ Pro W3"/>
              </a:rPr>
              <a:t>.</a:t>
            </a:r>
            <a:endParaRPr lang="ja-JP" altLang="en-US" sz="2300" dirty="0">
              <a:latin typeface="ヒラギノ角ゴ Pro W3"/>
              <a:ea typeface="ヒラギノ角ゴ Pro W3"/>
              <a:cs typeface="ヒラギノ角ゴ Pro W3"/>
            </a:endParaRPr>
          </a:p>
          <a:p>
            <a:pPr>
              <a:buFont typeface="+mj-ea"/>
              <a:buAutoNum type="circleNumDbPlain"/>
            </a:pPr>
            <a:r>
              <a:rPr lang="en-US" altLang="ja-JP" sz="2300" dirty="0">
                <a:latin typeface="ヒラギノ角ゴ Pro W3"/>
                <a:ea typeface="ヒラギノ角ゴ Pro W3"/>
                <a:cs typeface="ヒラギノ角ゴ Pro W3"/>
              </a:rPr>
              <a:t>Web </a:t>
            </a:r>
            <a:r>
              <a:rPr lang="ja-JP" altLang="en-US" sz="2300" dirty="0" smtClean="0">
                <a:latin typeface="ヒラギノ角ゴ Pro W3"/>
                <a:ea typeface="ヒラギノ角ゴ Pro W3"/>
                <a:cs typeface="ヒラギノ角ゴ Pro W3"/>
              </a:rPr>
              <a:t>サーバーは</a:t>
            </a:r>
            <a:r>
              <a:rPr lang="en-US" altLang="ja-JP" sz="2300" dirty="0" smtClean="0">
                <a:latin typeface="ヒラギノ角ゴ Pro W3"/>
                <a:ea typeface="ヒラギノ角ゴ Pro W3"/>
                <a:cs typeface="ヒラギノ角ゴ Pro W3"/>
              </a:rPr>
              <a:t>, </a:t>
            </a:r>
            <a:r>
              <a:rPr lang="ja-JP" altLang="en-US" sz="2300" dirty="0" smtClean="0">
                <a:latin typeface="ヒラギノ角ゴ Pro W3"/>
                <a:ea typeface="ヒラギノ角ゴ Pro W3"/>
                <a:cs typeface="ヒラギノ角ゴ Pro W3"/>
              </a:rPr>
              <a:t>クライアントから</a:t>
            </a:r>
            <a:r>
              <a:rPr lang="ja-JP" altLang="en-US" sz="2300" dirty="0">
                <a:latin typeface="ヒラギノ角ゴ Pro W3"/>
                <a:ea typeface="ヒラギノ角ゴ Pro W3"/>
                <a:cs typeface="ヒラギノ角ゴ Pro W3"/>
              </a:rPr>
              <a:t>暗号化された共通鍵を</a:t>
            </a:r>
            <a:r>
              <a:rPr lang="ja-JP" altLang="en-US" sz="2300" dirty="0" smtClean="0">
                <a:latin typeface="ヒラギノ角ゴ Pro W3"/>
                <a:ea typeface="ヒラギノ角ゴ Pro W3"/>
                <a:cs typeface="ヒラギノ角ゴ Pro W3"/>
              </a:rPr>
              <a:t>受け取り</a:t>
            </a:r>
            <a:r>
              <a:rPr lang="en-US" altLang="ja-JP" sz="2300" dirty="0" smtClean="0">
                <a:latin typeface="ヒラギノ角ゴ Pro W3"/>
                <a:ea typeface="ヒラギノ角ゴ Pro W3"/>
                <a:cs typeface="ヒラギノ角ゴ Pro W3"/>
              </a:rPr>
              <a:t>, Web</a:t>
            </a:r>
            <a:r>
              <a:rPr lang="ja-JP" altLang="en-US" sz="2300" dirty="0" smtClean="0">
                <a:latin typeface="ヒラギノ角ゴ Pro W3"/>
                <a:ea typeface="ヒラギノ角ゴ Pro W3"/>
                <a:cs typeface="ヒラギノ角ゴ Pro W3"/>
              </a:rPr>
              <a:t>サーバーが</a:t>
            </a:r>
            <a:r>
              <a:rPr lang="ja-JP" altLang="en-US" sz="2300" dirty="0">
                <a:latin typeface="ヒラギノ角ゴ Pro W3"/>
                <a:ea typeface="ヒラギノ角ゴ Pro W3"/>
                <a:cs typeface="ヒラギノ角ゴ Pro W3"/>
              </a:rPr>
              <a:t>持って</a:t>
            </a:r>
            <a:r>
              <a:rPr lang="ja-JP" altLang="en-US" sz="2300" dirty="0" smtClean="0">
                <a:latin typeface="ヒラギノ角ゴ Pro W3"/>
                <a:ea typeface="ヒラギノ角ゴ Pro W3"/>
                <a:cs typeface="ヒラギノ角ゴ Pro W3"/>
              </a:rPr>
              <a:t>いる自分</a:t>
            </a:r>
            <a:r>
              <a:rPr lang="ja-JP" altLang="en-US" sz="2300" dirty="0">
                <a:latin typeface="ヒラギノ角ゴ Pro W3"/>
                <a:ea typeface="ヒラギノ角ゴ Pro W3"/>
                <a:cs typeface="ヒラギノ角ゴ Pro W3"/>
              </a:rPr>
              <a:t>の秘密鍵で復号化して共通鍵を</a:t>
            </a:r>
            <a:r>
              <a:rPr lang="ja-JP" altLang="en-US" sz="2300" dirty="0" smtClean="0">
                <a:latin typeface="ヒラギノ角ゴ Pro W3"/>
                <a:ea typeface="ヒラギノ角ゴ Pro W3"/>
                <a:cs typeface="ヒラギノ角ゴ Pro W3"/>
              </a:rPr>
              <a:t>入手する</a:t>
            </a:r>
            <a:r>
              <a:rPr lang="en-US" altLang="ja-JP" sz="2300" dirty="0" smtClean="0">
                <a:latin typeface="ヒラギノ角ゴ Pro W3"/>
                <a:ea typeface="ヒラギノ角ゴ Pro W3"/>
                <a:cs typeface="ヒラギノ角ゴ Pro W3"/>
              </a:rPr>
              <a:t>.</a:t>
            </a:r>
          </a:p>
          <a:p>
            <a:pPr>
              <a:buFont typeface="+mj-ea"/>
              <a:buAutoNum type="circleNumDbPlain"/>
            </a:pPr>
            <a:r>
              <a:rPr lang="ja-JP" altLang="en-US" sz="2300" dirty="0" smtClean="0">
                <a:latin typeface="ヒラギノ角ゴ Pro W3"/>
                <a:ea typeface="ヒラギノ角ゴ Pro W3"/>
                <a:cs typeface="ヒラギノ角ゴ Pro W3"/>
              </a:rPr>
              <a:t>ここ</a:t>
            </a:r>
            <a:r>
              <a:rPr lang="ja-JP" altLang="en-US" sz="2300" dirty="0">
                <a:latin typeface="ヒラギノ角ゴ Pro W3"/>
                <a:ea typeface="ヒラギノ角ゴ Pro W3"/>
                <a:cs typeface="ヒラギノ角ゴ Pro W3"/>
              </a:rPr>
              <a:t>から同じ共通鍵を使用</a:t>
            </a:r>
            <a:r>
              <a:rPr lang="ja-JP" altLang="en-US" sz="2300" dirty="0" smtClean="0">
                <a:latin typeface="ヒラギノ角ゴ Pro W3"/>
                <a:ea typeface="ヒラギノ角ゴ Pro W3"/>
                <a:cs typeface="ヒラギノ角ゴ Pro W3"/>
              </a:rPr>
              <a:t>して</a:t>
            </a:r>
            <a:r>
              <a:rPr lang="en-US" altLang="ja-JP" sz="2300" dirty="0" smtClean="0">
                <a:latin typeface="ヒラギノ角ゴ Pro W3"/>
                <a:ea typeface="ヒラギノ角ゴ Pro W3"/>
                <a:cs typeface="ヒラギノ角ゴ Pro W3"/>
              </a:rPr>
              <a:t>, </a:t>
            </a:r>
            <a:r>
              <a:rPr lang="ja-JP" altLang="en-US" sz="2300" dirty="0" smtClean="0">
                <a:latin typeface="ヒラギノ角ゴ Pro W3"/>
                <a:ea typeface="ヒラギノ角ゴ Pro W3"/>
                <a:cs typeface="ヒラギノ角ゴ Pro W3"/>
              </a:rPr>
              <a:t>クライアントと</a:t>
            </a:r>
            <a:r>
              <a:rPr lang="en-US" altLang="ja-JP" sz="2300" dirty="0">
                <a:latin typeface="ヒラギノ角ゴ Pro W3"/>
                <a:ea typeface="ヒラギノ角ゴ Pro W3"/>
                <a:cs typeface="ヒラギノ角ゴ Pro W3"/>
              </a:rPr>
              <a:t>Web</a:t>
            </a:r>
            <a:r>
              <a:rPr lang="ja-JP" altLang="en-US" sz="2300" dirty="0" smtClean="0">
                <a:latin typeface="ヒラギノ角ゴ Pro W3"/>
                <a:ea typeface="ヒラギノ角ゴ Pro W3"/>
                <a:cs typeface="ヒラギノ角ゴ Pro W3"/>
              </a:rPr>
              <a:t>サーバーとの</a:t>
            </a:r>
            <a:r>
              <a:rPr lang="ja-JP" altLang="en-US" sz="2300" dirty="0">
                <a:latin typeface="ヒラギノ角ゴ Pro W3"/>
                <a:ea typeface="ヒラギノ角ゴ Pro W3"/>
                <a:cs typeface="ヒラギノ角ゴ Pro W3"/>
              </a:rPr>
              <a:t>暗号化</a:t>
            </a:r>
            <a:r>
              <a:rPr lang="ja-JP" altLang="en-US" sz="2300" dirty="0" smtClean="0">
                <a:latin typeface="ヒラギノ角ゴ Pro W3"/>
                <a:ea typeface="ヒラギノ角ゴ Pro W3"/>
                <a:cs typeface="ヒラギノ角ゴ Pro W3"/>
              </a:rPr>
              <a:t>通信を開始</a:t>
            </a:r>
            <a:r>
              <a:rPr lang="en-US" altLang="ja-JP" sz="2300" dirty="0" smtClean="0">
                <a:latin typeface="ヒラギノ角ゴ Pro W3"/>
                <a:ea typeface="ヒラギノ角ゴ Pro W3"/>
                <a:cs typeface="ヒラギノ角ゴ Pro W3"/>
              </a:rPr>
              <a:t>. </a:t>
            </a:r>
            <a:endParaRPr kumimoji="1" lang="en-US" altLang="ja-JP" sz="2300" dirty="0" smtClean="0">
              <a:latin typeface="ヒラギノ角ゴ Pro W3"/>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83568" y="2996952"/>
            <a:ext cx="7467600" cy="1143000"/>
          </a:xfrm>
        </p:spPr>
        <p:txBody>
          <a:bodyPr>
            <a:noAutofit/>
          </a:bodyPr>
          <a:lstStyle/>
          <a:p>
            <a:pPr algn="ctr"/>
            <a:r>
              <a:rPr lang="en-US" altLang="ja-JP" sz="8000" b="1" dirty="0" smtClean="0">
                <a:solidFill>
                  <a:schemeClr val="tx1"/>
                </a:solidFill>
                <a:latin typeface="ヒラギノ角ゴ Pro W3"/>
                <a:ea typeface="ヒラギノ角ゴ Pro W3"/>
                <a:cs typeface="ヒラギノ角ゴ Pro W3"/>
              </a:rPr>
              <a:t>WWW</a:t>
            </a:r>
            <a:r>
              <a:rPr kumimoji="1" lang="ja-JP" altLang="en-US" sz="8000" b="1" dirty="0" smtClean="0">
                <a:solidFill>
                  <a:schemeClr val="tx1"/>
                </a:solidFill>
                <a:latin typeface="ヒラギノ角ゴ Pro W3"/>
                <a:ea typeface="ヒラギノ角ゴ Pro W3"/>
                <a:cs typeface="ヒラギノ角ゴ Pro W3"/>
              </a:rPr>
              <a:t>とは</a:t>
            </a:r>
            <a:endParaRPr kumimoji="1" lang="ja-JP" altLang="en-US" sz="8000" b="1" dirty="0">
              <a:solidFill>
                <a:schemeClr val="tx1"/>
              </a:solidFill>
              <a:latin typeface="ヒラギノ角ゴ Pro W3"/>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799" y="98425"/>
            <a:ext cx="7992289" cy="695325"/>
          </a:xfrm>
        </p:spPr>
        <p:txBody>
          <a:bodyPr>
            <a:normAutofit fontScale="90000"/>
          </a:bodyPr>
          <a:lstStyle/>
          <a:p>
            <a:r>
              <a:rPr kumimoji="1" lang="en-US" altLang="ja-JP" sz="4400" dirty="0" smtClean="0">
                <a:latin typeface="ヒラギノ角ゴ Pro W3"/>
                <a:ea typeface="ヒラギノ角ゴ Pro W3"/>
                <a:cs typeface="ヒラギノ角ゴ Pro W3"/>
              </a:rPr>
              <a:t>URL</a:t>
            </a:r>
            <a:endParaRPr kumimoji="1" lang="ja-JP" altLang="en-US" sz="4400"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685800" y="1106488"/>
            <a:ext cx="7990656" cy="5059362"/>
          </a:xfrm>
        </p:spPr>
        <p:txBody>
          <a:bodyPr/>
          <a:lstStyle/>
          <a:p>
            <a:r>
              <a:rPr lang="en-US" altLang="ja-JP" b="1" dirty="0">
                <a:latin typeface="ヒラギノ角ゴ Pro W3"/>
                <a:ea typeface="ヒラギノ角ゴ Pro W3"/>
                <a:cs typeface="ヒラギノ角ゴ Pro W3"/>
              </a:rPr>
              <a:t>URL</a:t>
            </a:r>
            <a:r>
              <a:rPr lang="en-US" altLang="ja-JP" dirty="0">
                <a:latin typeface="ヒラギノ角ゴ Pro W3"/>
                <a:ea typeface="ヒラギノ角ゴ Pro W3"/>
                <a:cs typeface="ヒラギノ角ゴ Pro W3"/>
              </a:rPr>
              <a:t> (</a:t>
            </a:r>
            <a:r>
              <a:rPr lang="en-US" altLang="ja-JP" b="1" dirty="0">
                <a:solidFill>
                  <a:srgbClr val="FF0000"/>
                </a:solidFill>
                <a:latin typeface="ヒラギノ角ゴ Pro W3"/>
                <a:ea typeface="ヒラギノ角ゴ Pro W3"/>
                <a:cs typeface="ヒラギノ角ゴ Pro W3"/>
              </a:rPr>
              <a:t>U</a:t>
            </a:r>
            <a:r>
              <a:rPr lang="en-US" altLang="ja-JP" dirty="0">
                <a:latin typeface="ヒラギノ角ゴ Pro W3"/>
                <a:ea typeface="ヒラギノ角ゴ Pro W3"/>
                <a:cs typeface="ヒラギノ角ゴ Pro W3"/>
              </a:rPr>
              <a:t>niform </a:t>
            </a:r>
            <a:r>
              <a:rPr lang="en-US" altLang="ja-JP" b="1" dirty="0">
                <a:solidFill>
                  <a:srgbClr val="FF0000"/>
                </a:solidFill>
                <a:latin typeface="ヒラギノ角ゴ Pro W3"/>
                <a:ea typeface="ヒラギノ角ゴ Pro W3"/>
                <a:cs typeface="ヒラギノ角ゴ Pro W3"/>
              </a:rPr>
              <a:t>R</a:t>
            </a:r>
            <a:r>
              <a:rPr lang="en-US" altLang="ja-JP" dirty="0">
                <a:latin typeface="ヒラギノ角ゴ Pro W3"/>
                <a:ea typeface="ヒラギノ角ゴ Pro W3"/>
                <a:cs typeface="ヒラギノ角ゴ Pro W3"/>
              </a:rPr>
              <a:t>esource</a:t>
            </a:r>
            <a:r>
              <a:rPr lang="en-US" altLang="ja-JP" b="1" dirty="0">
                <a:latin typeface="ヒラギノ角ゴ Pro W3"/>
                <a:ea typeface="ヒラギノ角ゴ Pro W3"/>
                <a:cs typeface="ヒラギノ角ゴ Pro W3"/>
              </a:rPr>
              <a:t> </a:t>
            </a:r>
            <a:r>
              <a:rPr lang="en-US" altLang="ja-JP" b="1" dirty="0">
                <a:solidFill>
                  <a:srgbClr val="FF0000"/>
                </a:solidFill>
                <a:latin typeface="ヒラギノ角ゴ Pro W3"/>
                <a:ea typeface="ヒラギノ角ゴ Pro W3"/>
                <a:cs typeface="ヒラギノ角ゴ Pro W3"/>
              </a:rPr>
              <a:t>L</a:t>
            </a:r>
            <a:r>
              <a:rPr lang="en-US" altLang="ja-JP" dirty="0">
                <a:latin typeface="ヒラギノ角ゴ Pro W3"/>
                <a:ea typeface="ヒラギノ角ゴ Pro W3"/>
                <a:cs typeface="ヒラギノ角ゴ Pro W3"/>
              </a:rPr>
              <a:t>ocator)</a:t>
            </a:r>
          </a:p>
          <a:p>
            <a:r>
              <a:rPr lang="ja-JP" altLang="en-US" dirty="0">
                <a:latin typeface="ヒラギノ角ゴ Pro W3"/>
                <a:ea typeface="ヒラギノ角ゴ Pro W3"/>
                <a:cs typeface="ヒラギノ角ゴ Pro W3"/>
              </a:rPr>
              <a:t>情報資源の場所を示している記述方式</a:t>
            </a:r>
          </a:p>
          <a:p>
            <a:r>
              <a:rPr lang="ja-JP" altLang="en-US" dirty="0">
                <a:latin typeface="ヒラギノ角ゴ Pro W3"/>
                <a:ea typeface="ヒラギノ角ゴ Pro W3"/>
                <a:cs typeface="ヒラギノ角ゴ Pro W3"/>
              </a:rPr>
              <a:t>「通信方法」と「住所」を指定して</a:t>
            </a:r>
            <a:r>
              <a:rPr lang="ja-JP" altLang="en-US" dirty="0" smtClean="0">
                <a:latin typeface="ヒラギノ角ゴ Pro W3"/>
                <a:ea typeface="ヒラギノ角ゴ Pro W3"/>
                <a:cs typeface="ヒラギノ角ゴ Pro W3"/>
              </a:rPr>
              <a:t>いる</a:t>
            </a:r>
            <a:endParaRPr lang="en-US" altLang="ja-JP" dirty="0" smtClean="0">
              <a:latin typeface="ヒラギノ角ゴ Pro W3"/>
              <a:ea typeface="ヒラギノ角ゴ Pro W3"/>
              <a:cs typeface="ヒラギノ角ゴ Pro W3"/>
            </a:endParaRPr>
          </a:p>
          <a:p>
            <a:endParaRPr lang="en-US" altLang="ja-JP" dirty="0" smtClean="0">
              <a:latin typeface="ヒラギノ角ゴ Pro W3"/>
              <a:ea typeface="ヒラギノ角ゴ Pro W3"/>
              <a:cs typeface="ヒラギノ角ゴ Pro W3"/>
            </a:endParaRPr>
          </a:p>
          <a:p>
            <a:endParaRPr lang="ja-JP" altLang="en-US" dirty="0" smtClean="0">
              <a:latin typeface="ヒラギノ角ゴ Pro W3"/>
              <a:ea typeface="ヒラギノ角ゴ Pro W3"/>
              <a:cs typeface="ヒラギノ角ゴ Pro W3"/>
            </a:endParaRPr>
          </a:p>
        </p:txBody>
      </p:sp>
      <p:graphicFrame>
        <p:nvGraphicFramePr>
          <p:cNvPr id="5" name="表 4"/>
          <p:cNvGraphicFramePr>
            <a:graphicFrameLocks noGrp="1"/>
          </p:cNvGraphicFramePr>
          <p:nvPr>
            <p:extLst>
              <p:ext uri="{D42A27DB-BD31-4B8C-83A1-F6EECF244321}">
                <p14:modId xmlns:p14="http://schemas.microsoft.com/office/powerpoint/2010/main" val="3845410146"/>
              </p:ext>
            </p:extLst>
          </p:nvPr>
        </p:nvGraphicFramePr>
        <p:xfrm>
          <a:off x="179512" y="3645024"/>
          <a:ext cx="8712968" cy="457200"/>
        </p:xfrm>
        <a:graphic>
          <a:graphicData uri="http://schemas.openxmlformats.org/drawingml/2006/table">
            <a:tbl>
              <a:tblPr firstRow="1" bandRow="1">
                <a:tableStyleId>{5C22544A-7EE6-4342-B048-85BDC9FD1C3A}</a:tableStyleId>
              </a:tblPr>
              <a:tblGrid>
                <a:gridCol w="1224136"/>
                <a:gridCol w="3816424"/>
                <a:gridCol w="2016224"/>
                <a:gridCol w="1656184"/>
              </a:tblGrid>
              <a:tr h="370840">
                <a:tc>
                  <a:txBody>
                    <a:bodyPr/>
                    <a:lstStyle/>
                    <a:p>
                      <a:r>
                        <a:rPr kumimoji="1" lang="en-US" altLang="ja-JP" sz="2400" dirty="0" smtClean="0">
                          <a:solidFill>
                            <a:schemeClr val="tx2"/>
                          </a:solidFill>
                          <a:latin typeface="AppleGothic"/>
                          <a:ea typeface="AppleGothic"/>
                          <a:cs typeface="AppleGothic"/>
                        </a:rPr>
                        <a:t>http://</a:t>
                      </a:r>
                      <a:endParaRPr kumimoji="1" lang="ja-JP" altLang="en-US" sz="2400" dirty="0">
                        <a:solidFill>
                          <a:schemeClr val="tx2"/>
                        </a:solidFill>
                        <a:latin typeface="AppleGothic"/>
                        <a:ea typeface="AppleGothic"/>
                        <a:cs typeface="AppleGothic"/>
                      </a:endParaRPr>
                    </a:p>
                  </a:txBody>
                  <a:tcPr>
                    <a:lnR w="12700" cap="flat" cmpd="sng" algn="ctr">
                      <a:solidFill>
                        <a:srgbClr val="FFFFFF"/>
                      </a:solidFill>
                      <a:prstDash val="solid"/>
                      <a:round/>
                      <a:headEnd type="none" w="med" len="med"/>
                      <a:tailEnd type="none" w="med" len="med"/>
                    </a:lnR>
                    <a:solidFill>
                      <a:schemeClr val="accent3">
                        <a:lumMod val="50000"/>
                      </a:schemeClr>
                    </a:solidFill>
                  </a:tcPr>
                </a:tc>
                <a:tc>
                  <a:txBody>
                    <a:bodyPr/>
                    <a:lstStyle/>
                    <a:p>
                      <a:r>
                        <a:rPr kumimoji="1" lang="en-US" altLang="ja-JP" sz="2400" dirty="0" err="1" smtClean="0">
                          <a:solidFill>
                            <a:schemeClr val="tx2"/>
                          </a:solidFill>
                          <a:latin typeface="AppleGothic"/>
                          <a:ea typeface="AppleGothic"/>
                          <a:cs typeface="AppleGothic"/>
                        </a:rPr>
                        <a:t>itpass.scitec.kobe-u.ac.jp</a:t>
                      </a:r>
                      <a:endParaRPr kumimoji="1" lang="ja-JP" altLang="en-US" sz="2400" dirty="0">
                        <a:solidFill>
                          <a:schemeClr val="tx2"/>
                        </a:solidFill>
                        <a:latin typeface="AppleGothic"/>
                        <a:ea typeface="AppleGothic"/>
                        <a:cs typeface="AppleGothic"/>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lumMod val="50000"/>
                      </a:schemeClr>
                    </a:solidFill>
                  </a:tcPr>
                </a:tc>
                <a:tc>
                  <a:txBody>
                    <a:bodyPr/>
                    <a:lstStyle/>
                    <a:p>
                      <a:r>
                        <a:rPr kumimoji="1" lang="en-US" altLang="ja-JP" sz="2400" dirty="0" smtClean="0">
                          <a:solidFill>
                            <a:schemeClr val="tx2"/>
                          </a:solidFill>
                          <a:latin typeface="AppleGothic"/>
                          <a:ea typeface="AppleGothic"/>
                          <a:cs typeface="AppleGothic"/>
                        </a:rPr>
                        <a:t>exp/fy2012</a:t>
                      </a:r>
                      <a:endParaRPr kumimoji="1" lang="ja-JP" altLang="en-US" sz="2400" dirty="0">
                        <a:solidFill>
                          <a:schemeClr val="tx2"/>
                        </a:solidFill>
                        <a:latin typeface="AppleGothic"/>
                        <a:ea typeface="AppleGothic"/>
                        <a:cs typeface="AppleGothic"/>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lumMod val="50000"/>
                      </a:schemeClr>
                    </a:solidFill>
                  </a:tcPr>
                </a:tc>
                <a:tc>
                  <a:txBody>
                    <a:bodyPr/>
                    <a:lstStyle/>
                    <a:p>
                      <a:r>
                        <a:rPr kumimoji="1" lang="en-US" altLang="ja-JP" sz="2400" dirty="0" smtClean="0">
                          <a:solidFill>
                            <a:schemeClr val="tx2"/>
                          </a:solidFill>
                          <a:latin typeface="AppleGothic"/>
                          <a:ea typeface="AppleGothic"/>
                          <a:cs typeface="AppleGothic"/>
                        </a:rPr>
                        <a:t>vow.html</a:t>
                      </a:r>
                      <a:endParaRPr kumimoji="1" lang="ja-JP" altLang="en-US" sz="2400" dirty="0">
                        <a:solidFill>
                          <a:schemeClr val="tx2"/>
                        </a:solidFill>
                        <a:latin typeface="AppleGothic"/>
                        <a:ea typeface="AppleGothic"/>
                        <a:cs typeface="AppleGothic"/>
                      </a:endParaRPr>
                    </a:p>
                  </a:txBody>
                  <a:tcPr>
                    <a:lnL w="12700" cap="flat" cmpd="sng" algn="ctr">
                      <a:solidFill>
                        <a:srgbClr val="FFFFFF"/>
                      </a:solidFill>
                      <a:prstDash val="solid"/>
                      <a:round/>
                      <a:headEnd type="none" w="med" len="med"/>
                      <a:tailEnd type="none" w="med" len="med"/>
                    </a:lnL>
                    <a:solidFill>
                      <a:schemeClr val="accent3">
                        <a:lumMod val="50000"/>
                      </a:schemeClr>
                    </a:solidFill>
                  </a:tcPr>
                </a:tc>
              </a:tr>
            </a:tbl>
          </a:graphicData>
        </a:graphic>
      </p:graphicFrame>
      <p:sp>
        <p:nvSpPr>
          <p:cNvPr id="6" name="テキスト ボックス 5"/>
          <p:cNvSpPr txBox="1"/>
          <p:nvPr/>
        </p:nvSpPr>
        <p:spPr>
          <a:xfrm>
            <a:off x="251520" y="5157192"/>
            <a:ext cx="1152128" cy="369332"/>
          </a:xfrm>
          <a:prstGeom prst="rect">
            <a:avLst/>
          </a:prstGeom>
          <a:noFill/>
        </p:spPr>
        <p:txBody>
          <a:bodyPr wrap="square" rtlCol="0">
            <a:spAutoFit/>
          </a:bodyPr>
          <a:lstStyle/>
          <a:p>
            <a:r>
              <a:rPr lang="ja-JP" altLang="en-US" u="sng" dirty="0" smtClean="0">
                <a:latin typeface="ヒラギノ角ゴ Pro W3"/>
                <a:ea typeface="ヒラギノ角ゴ Pro W3"/>
                <a:cs typeface="ヒラギノ角ゴ Pro W3"/>
              </a:rPr>
              <a:t>通信方法</a:t>
            </a:r>
            <a:endParaRPr kumimoji="1" lang="ja-JP" altLang="en-US" u="sng" dirty="0">
              <a:latin typeface="ヒラギノ角ゴ Pro W3"/>
              <a:ea typeface="ヒラギノ角ゴ Pro W3"/>
              <a:cs typeface="ヒラギノ角ゴ Pro W3"/>
            </a:endParaRPr>
          </a:p>
        </p:txBody>
      </p:sp>
      <p:sp>
        <p:nvSpPr>
          <p:cNvPr id="7" name="テキスト ボックス 6"/>
          <p:cNvSpPr txBox="1"/>
          <p:nvPr/>
        </p:nvSpPr>
        <p:spPr>
          <a:xfrm>
            <a:off x="2915816" y="5157192"/>
            <a:ext cx="1224136" cy="369332"/>
          </a:xfrm>
          <a:prstGeom prst="rect">
            <a:avLst/>
          </a:prstGeom>
          <a:noFill/>
        </p:spPr>
        <p:txBody>
          <a:bodyPr wrap="square" rtlCol="0">
            <a:spAutoFit/>
          </a:bodyPr>
          <a:lstStyle/>
          <a:p>
            <a:r>
              <a:rPr kumimoji="1" lang="ja-JP" altLang="en-US" u="sng" dirty="0" smtClean="0">
                <a:latin typeface="ヒラギノ角ゴ Pro W3"/>
                <a:ea typeface="ヒラギノ角ゴ Pro W3"/>
                <a:cs typeface="ヒラギノ角ゴ Pro W3"/>
              </a:rPr>
              <a:t>サーバ名</a:t>
            </a:r>
            <a:endParaRPr kumimoji="1" lang="ja-JP" altLang="en-US" u="sng" dirty="0">
              <a:latin typeface="ヒラギノ角ゴ Pro W3"/>
              <a:ea typeface="ヒラギノ角ゴ Pro W3"/>
              <a:cs typeface="ヒラギノ角ゴ Pro W3"/>
            </a:endParaRPr>
          </a:p>
        </p:txBody>
      </p:sp>
      <p:sp>
        <p:nvSpPr>
          <p:cNvPr id="9" name="テキスト ボックス 8"/>
          <p:cNvSpPr txBox="1"/>
          <p:nvPr/>
        </p:nvSpPr>
        <p:spPr>
          <a:xfrm>
            <a:off x="5292080" y="5157192"/>
            <a:ext cx="1800200" cy="369332"/>
          </a:xfrm>
          <a:prstGeom prst="rect">
            <a:avLst/>
          </a:prstGeom>
          <a:noFill/>
        </p:spPr>
        <p:txBody>
          <a:bodyPr wrap="square" rtlCol="0">
            <a:spAutoFit/>
          </a:bodyPr>
          <a:lstStyle/>
          <a:p>
            <a:r>
              <a:rPr kumimoji="1" lang="ja-JP" altLang="en-US" u="sng" dirty="0" smtClean="0">
                <a:latin typeface="ヒラギノ角ゴ Pro W3"/>
                <a:ea typeface="ヒラギノ角ゴ Pro W3"/>
                <a:cs typeface="ヒラギノ角ゴ Pro W3"/>
              </a:rPr>
              <a:t>ディレクトリ名</a:t>
            </a:r>
            <a:endParaRPr kumimoji="1" lang="ja-JP" altLang="en-US" u="sng" dirty="0">
              <a:latin typeface="ヒラギノ角ゴ Pro W3"/>
              <a:ea typeface="ヒラギノ角ゴ Pro W3"/>
              <a:cs typeface="ヒラギノ角ゴ Pro W3"/>
            </a:endParaRPr>
          </a:p>
        </p:txBody>
      </p:sp>
      <p:sp>
        <p:nvSpPr>
          <p:cNvPr id="10" name="テキスト ボックス 9"/>
          <p:cNvSpPr txBox="1"/>
          <p:nvPr/>
        </p:nvSpPr>
        <p:spPr>
          <a:xfrm>
            <a:off x="7380312" y="5157192"/>
            <a:ext cx="1368152" cy="369332"/>
          </a:xfrm>
          <a:prstGeom prst="rect">
            <a:avLst/>
          </a:prstGeom>
          <a:noFill/>
        </p:spPr>
        <p:txBody>
          <a:bodyPr wrap="square" rtlCol="0">
            <a:spAutoFit/>
          </a:bodyPr>
          <a:lstStyle/>
          <a:p>
            <a:r>
              <a:rPr kumimoji="1" lang="ja-JP" altLang="en-US" u="sng" dirty="0" smtClean="0">
                <a:latin typeface="ヒラギノ角ゴ Pro W3"/>
                <a:ea typeface="ヒラギノ角ゴ Pro W3"/>
                <a:cs typeface="ヒラギノ角ゴ Pro W3"/>
              </a:rPr>
              <a:t>ファイル名</a:t>
            </a:r>
            <a:endParaRPr kumimoji="1" lang="ja-JP" altLang="en-US" u="sng" dirty="0">
              <a:latin typeface="ヒラギノ角ゴ Pro W3"/>
              <a:ea typeface="ヒラギノ角ゴ Pro W3"/>
              <a:cs typeface="ヒラギノ角ゴ Pro W3"/>
            </a:endParaRPr>
          </a:p>
        </p:txBody>
      </p:sp>
      <p:sp>
        <p:nvSpPr>
          <p:cNvPr id="12" name="下矢印 11"/>
          <p:cNvSpPr/>
          <p:nvPr/>
        </p:nvSpPr>
        <p:spPr>
          <a:xfrm>
            <a:off x="611560" y="4149080"/>
            <a:ext cx="43204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3275856" y="4149080"/>
            <a:ext cx="504056"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7740352" y="4149080"/>
            <a:ext cx="43204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6012160" y="4149080"/>
            <a:ext cx="43204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46602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83568" y="2996952"/>
            <a:ext cx="7467600" cy="1143000"/>
          </a:xfrm>
        </p:spPr>
        <p:txBody>
          <a:bodyPr>
            <a:noAutofit/>
          </a:bodyPr>
          <a:lstStyle/>
          <a:p>
            <a:pPr algn="ctr"/>
            <a:r>
              <a:rPr lang="en-US" altLang="ja-JP" sz="8000" b="1" dirty="0" smtClean="0">
                <a:solidFill>
                  <a:schemeClr val="tx1"/>
                </a:solidFill>
                <a:latin typeface="ヒラギノ角ゴ Pro W3"/>
                <a:ea typeface="ヒラギノ角ゴ Pro W3"/>
                <a:cs typeface="ヒラギノ角ゴ Pro W3"/>
              </a:rPr>
              <a:t>WWW</a:t>
            </a:r>
            <a:r>
              <a:rPr kumimoji="1" lang="ja-JP" altLang="en-US" sz="8000" b="1" dirty="0" smtClean="0">
                <a:solidFill>
                  <a:schemeClr val="tx1"/>
                </a:solidFill>
                <a:latin typeface="ヒラギノ角ゴ Pro W3"/>
                <a:ea typeface="ヒラギノ角ゴ Pro W3"/>
                <a:cs typeface="ヒラギノ角ゴ Pro W3"/>
              </a:rPr>
              <a:t>サーバ</a:t>
            </a:r>
            <a:endParaRPr kumimoji="1" lang="ja-JP" altLang="en-US" sz="8000" b="1" dirty="0">
              <a:solidFill>
                <a:schemeClr val="tx1"/>
              </a:solidFill>
              <a:latin typeface="ヒラギノ角ゴ Pro W3"/>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499" y="98425"/>
            <a:ext cx="8354635" cy="695325"/>
          </a:xfrm>
        </p:spPr>
        <p:txBody>
          <a:bodyPr>
            <a:normAutofit fontScale="90000"/>
          </a:bodyPr>
          <a:lstStyle/>
          <a:p>
            <a:r>
              <a:rPr lang="en-US" altLang="ja-JP" sz="4400" dirty="0" smtClean="0">
                <a:latin typeface="ヒラギノ角ゴ Pro W3"/>
                <a:ea typeface="ヒラギノ角ゴ Pro W3"/>
                <a:cs typeface="ヒラギノ角ゴ Pro W3"/>
              </a:rPr>
              <a:t>WWW</a:t>
            </a:r>
            <a:r>
              <a:rPr lang="ja-JP" altLang="en-US" sz="4400" dirty="0" smtClean="0">
                <a:latin typeface="ヒラギノ角ゴ Pro W3"/>
                <a:ea typeface="ヒラギノ角ゴ Pro W3"/>
                <a:cs typeface="ヒラギノ角ゴ Pro W3"/>
              </a:rPr>
              <a:t>サーバの仕事</a:t>
            </a:r>
            <a:endParaRPr kumimoji="1" lang="ja-JP" altLang="en-US" sz="4400" dirty="0">
              <a:latin typeface="ヒラギノ角ゴ Pro W3"/>
              <a:ea typeface="ヒラギノ角ゴ Pro W3"/>
              <a:cs typeface="ヒラギノ角ゴ Pro W3"/>
            </a:endParaRPr>
          </a:p>
        </p:txBody>
      </p:sp>
      <p:sp>
        <p:nvSpPr>
          <p:cNvPr id="6" name="コンテンツ プレースホルダ 2"/>
          <p:cNvSpPr>
            <a:spLocks noGrp="1"/>
          </p:cNvSpPr>
          <p:nvPr>
            <p:ph idx="1"/>
          </p:nvPr>
        </p:nvSpPr>
        <p:spPr>
          <a:xfrm>
            <a:off x="467544" y="1106488"/>
            <a:ext cx="8352928" cy="5059362"/>
          </a:xfrm>
        </p:spPr>
        <p:txBody>
          <a:bodyPr/>
          <a:lstStyle/>
          <a:p>
            <a:r>
              <a:rPr kumimoji="1" lang="ja-JP" altLang="en-US" dirty="0" smtClean="0">
                <a:latin typeface="ヒラギノ角ゴ Pro W3"/>
                <a:ea typeface="ヒラギノ角ゴ Pro W3"/>
                <a:cs typeface="ヒラギノ角ゴ Pro W3"/>
              </a:rPr>
              <a:t>様々な情報資源を格納</a:t>
            </a:r>
            <a:r>
              <a:rPr kumimoji="1" lang="en-US" altLang="ja-JP" dirty="0" smtClean="0">
                <a:latin typeface="ヒラギノ角ゴ Pro W3"/>
                <a:ea typeface="ヒラギノ角ゴ Pro W3"/>
                <a:cs typeface="ヒラギノ角ゴ Pro W3"/>
              </a:rPr>
              <a:t>, </a:t>
            </a:r>
            <a:r>
              <a:rPr kumimoji="1" lang="ja-JP" altLang="en-US" dirty="0" smtClean="0">
                <a:latin typeface="ヒラギノ角ゴ Pro W3"/>
                <a:ea typeface="ヒラギノ角ゴ Pro W3"/>
                <a:cs typeface="ヒラギノ角ゴ Pro W3"/>
              </a:rPr>
              <a:t>配信</a:t>
            </a:r>
            <a:endParaRPr kumimoji="1" lang="en-US" altLang="ja-JP" dirty="0" smtClean="0">
              <a:latin typeface="ヒラギノ角ゴ Pro W3"/>
              <a:ea typeface="ヒラギノ角ゴ Pro W3"/>
              <a:cs typeface="ヒラギノ角ゴ Pro W3"/>
            </a:endParaRPr>
          </a:p>
          <a:p>
            <a:pPr lvl="1"/>
            <a:r>
              <a:rPr lang="en-US" altLang="ja-JP" dirty="0" smtClean="0">
                <a:latin typeface="ヒラギノ角ゴ Pro W3"/>
                <a:ea typeface="ヒラギノ角ゴ Pro W3"/>
                <a:cs typeface="ヒラギノ角ゴ Pro W3"/>
              </a:rPr>
              <a:t>HTML </a:t>
            </a:r>
            <a:r>
              <a:rPr lang="ja-JP" altLang="en-US" dirty="0" smtClean="0">
                <a:latin typeface="ヒラギノ角ゴ Pro W3"/>
                <a:ea typeface="ヒラギノ角ゴ Pro W3"/>
                <a:cs typeface="ヒラギノ角ゴ Pro W3"/>
              </a:rPr>
              <a:t>ファイル</a:t>
            </a:r>
            <a:r>
              <a:rPr lang="en-US" altLang="ja-JP" dirty="0" smtClean="0">
                <a:latin typeface="ヒラギノ角ゴ Pro W3"/>
                <a:ea typeface="ヒラギノ角ゴ Pro W3"/>
                <a:cs typeface="ヒラギノ角ゴ Pro W3"/>
              </a:rPr>
              <a:t>, </a:t>
            </a:r>
            <a:r>
              <a:rPr lang="ja-JP" altLang="en-US" dirty="0" smtClean="0">
                <a:latin typeface="ヒラギノ角ゴ Pro W3"/>
                <a:ea typeface="ヒラギノ角ゴ Pro W3"/>
                <a:cs typeface="ヒラギノ角ゴ Pro W3"/>
              </a:rPr>
              <a:t>画像ファイルなど</a:t>
            </a:r>
            <a:endParaRPr lang="en-US" altLang="ja-JP" dirty="0" smtClean="0">
              <a:latin typeface="ヒラギノ角ゴ Pro W3"/>
              <a:ea typeface="ヒラギノ角ゴ Pro W3"/>
              <a:cs typeface="ヒラギノ角ゴ Pro W3"/>
            </a:endParaRPr>
          </a:p>
          <a:p>
            <a:pPr lvl="2"/>
            <a:r>
              <a:rPr lang="ja-JP" altLang="en-US" sz="2100" dirty="0" smtClean="0">
                <a:latin typeface="ヒラギノ角ゴ Pro W3"/>
                <a:ea typeface="ヒラギノ角ゴ Pro W3"/>
                <a:cs typeface="ヒラギノ角ゴ Pro W3"/>
              </a:rPr>
              <a:t>クライアントの要求に応じてファイルを配信</a:t>
            </a:r>
            <a:endParaRPr lang="en-US" altLang="ja-JP" sz="2100" dirty="0" smtClean="0">
              <a:latin typeface="ヒラギノ角ゴ Pro W3"/>
              <a:ea typeface="ヒラギノ角ゴ Pro W3"/>
              <a:cs typeface="ヒラギノ角ゴ Pro W3"/>
            </a:endParaRPr>
          </a:p>
          <a:p>
            <a:pPr lvl="2"/>
            <a:endParaRPr lang="en-US" altLang="ja-JP" sz="2000" dirty="0" smtClean="0">
              <a:latin typeface="ヒラギノ角ゴ Pro W3"/>
              <a:ea typeface="ヒラギノ角ゴ Pro W3"/>
              <a:cs typeface="ヒラギノ角ゴ Pro W3"/>
            </a:endParaRPr>
          </a:p>
          <a:p>
            <a:pPr lvl="1"/>
            <a:r>
              <a:rPr lang="ja-JP" altLang="en-US" dirty="0" smtClean="0">
                <a:latin typeface="ヒラギノ角ゴ Pro W3"/>
                <a:ea typeface="ヒラギノ角ゴ Pro W3"/>
                <a:cs typeface="ヒラギノ角ゴ Pro W3"/>
              </a:rPr>
              <a:t>プログラム</a:t>
            </a:r>
            <a:endParaRPr lang="en-US" altLang="ja-JP" dirty="0" smtClean="0">
              <a:latin typeface="ヒラギノ角ゴ Pro W3"/>
              <a:ea typeface="ヒラギノ角ゴ Pro W3"/>
              <a:cs typeface="ヒラギノ角ゴ Pro W3"/>
            </a:endParaRPr>
          </a:p>
          <a:p>
            <a:pPr lvl="2"/>
            <a:r>
              <a:rPr lang="ja-JP" altLang="en-US" sz="2100" dirty="0" smtClean="0">
                <a:latin typeface="ヒラギノ角ゴ Pro W3"/>
                <a:ea typeface="ヒラギノ角ゴ Pro W3"/>
                <a:cs typeface="ヒラギノ角ゴ Pro W3"/>
              </a:rPr>
              <a:t>クライアントの要求に応じてサーバ側でプログラムを実行し</a:t>
            </a:r>
            <a:r>
              <a:rPr lang="en-US" altLang="ja-JP" sz="2100" dirty="0" smtClean="0">
                <a:latin typeface="ヒラギノ角ゴ Pro W3"/>
                <a:ea typeface="ヒラギノ角ゴ Pro W3"/>
                <a:cs typeface="ヒラギノ角ゴ Pro W3"/>
              </a:rPr>
              <a:t>, </a:t>
            </a:r>
            <a:r>
              <a:rPr lang="ja-JP" altLang="en-US" sz="2100" dirty="0" smtClean="0">
                <a:latin typeface="ヒラギノ角ゴ Pro W3"/>
                <a:ea typeface="ヒラギノ角ゴ Pro W3"/>
                <a:cs typeface="ヒラギノ角ゴ Pro W3"/>
              </a:rPr>
              <a:t>その結果を配信</a:t>
            </a:r>
            <a:endParaRPr lang="en-US" altLang="ja-JP" sz="2100" dirty="0" smtClean="0">
              <a:latin typeface="ヒラギノ角ゴ Pro W3"/>
              <a:ea typeface="ヒラギノ角ゴ Pro W3"/>
              <a:cs typeface="ヒラギノ角ゴ Pro W3"/>
            </a:endParaRPr>
          </a:p>
          <a:p>
            <a:pPr marL="914400" lvl="2" indent="0">
              <a:buNone/>
            </a:pPr>
            <a:endParaRPr lang="en-US" altLang="ja-JP" sz="2400" dirty="0" smtClean="0">
              <a:latin typeface="ヒラギノ角ゴ Pro W3"/>
              <a:ea typeface="ヒラギノ角ゴ Pro W3"/>
              <a:cs typeface="ヒラギノ角ゴ Pro W3"/>
            </a:endParaRPr>
          </a:p>
          <a:p>
            <a:r>
              <a:rPr lang="en-US" altLang="ja-JP" b="1" dirty="0" smtClean="0">
                <a:latin typeface="ヒラギノ角ゴ Pro W3"/>
                <a:ea typeface="ヒラギノ角ゴ Pro W3"/>
                <a:cs typeface="ヒラギノ角ゴ Pro W3"/>
              </a:rPr>
              <a:t>WWW</a:t>
            </a:r>
            <a:r>
              <a:rPr lang="ja-JP" altLang="en-US" b="1" dirty="0" smtClean="0">
                <a:latin typeface="ヒラギノ角ゴ Pro W3"/>
                <a:ea typeface="ヒラギノ角ゴ Pro W3"/>
                <a:cs typeface="ヒラギノ角ゴ Pro W3"/>
              </a:rPr>
              <a:t>サーバソフトウェア</a:t>
            </a:r>
            <a:r>
              <a:rPr lang="ja-JP" altLang="en-US" dirty="0" smtClean="0">
                <a:latin typeface="ヒラギノ角ゴ Pro W3"/>
                <a:ea typeface="ヒラギノ角ゴ Pro W3"/>
                <a:cs typeface="ヒラギノ角ゴ Pro W3"/>
              </a:rPr>
              <a:t>をインストールすることで</a:t>
            </a:r>
            <a:r>
              <a:rPr lang="en-US" altLang="ja-JP" dirty="0" smtClean="0">
                <a:latin typeface="ヒラギノ角ゴ Pro W3"/>
                <a:ea typeface="ヒラギノ角ゴ Pro W3"/>
                <a:cs typeface="ヒラギノ角ゴ Pro W3"/>
              </a:rPr>
              <a:t>WWW</a:t>
            </a:r>
            <a:r>
              <a:rPr lang="ja-JP" altLang="en-US" dirty="0" smtClean="0">
                <a:latin typeface="ヒラギノ角ゴ Pro W3"/>
                <a:ea typeface="ヒラギノ角ゴ Pro W3"/>
                <a:cs typeface="ヒラギノ角ゴ Pro W3"/>
              </a:rPr>
              <a:t>サーバとして機能する</a:t>
            </a:r>
            <a:endParaRPr lang="en-US" altLang="ja-JP" dirty="0" smtClean="0">
              <a:latin typeface="ヒラギノ角ゴ Pro W3"/>
              <a:ea typeface="ヒラギノ角ゴ Pro W3"/>
              <a:cs typeface="ヒラギノ角ゴ Pro W3"/>
            </a:endParaRPr>
          </a:p>
        </p:txBody>
      </p:sp>
      <p:sp>
        <p:nvSpPr>
          <p:cNvPr id="7" name="角丸四角形 6"/>
          <p:cNvSpPr/>
          <p:nvPr/>
        </p:nvSpPr>
        <p:spPr>
          <a:xfrm>
            <a:off x="1763688" y="2564904"/>
            <a:ext cx="1800200"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ヒラギノ角ゴ Pro W3"/>
                <a:ea typeface="ヒラギノ角ゴ Pro W3"/>
                <a:cs typeface="ヒラギノ角ゴ Pro W3"/>
              </a:rPr>
              <a:t>静的処理</a:t>
            </a:r>
            <a:endParaRPr kumimoji="1" lang="ja-JP" altLang="en-US" b="1" dirty="0">
              <a:solidFill>
                <a:schemeClr val="tx1"/>
              </a:solidFill>
              <a:latin typeface="ヒラギノ角ゴ Pro W3"/>
              <a:ea typeface="ヒラギノ角ゴ Pro W3"/>
              <a:cs typeface="ヒラギノ角ゴ Pro W3"/>
            </a:endParaRPr>
          </a:p>
        </p:txBody>
      </p:sp>
      <p:sp>
        <p:nvSpPr>
          <p:cNvPr id="8" name="角丸四角形 7"/>
          <p:cNvSpPr/>
          <p:nvPr/>
        </p:nvSpPr>
        <p:spPr>
          <a:xfrm>
            <a:off x="1763688" y="4149080"/>
            <a:ext cx="1800200"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ヒラギノ角ゴ Pro W3"/>
                <a:ea typeface="ヒラギノ角ゴ Pro W3"/>
                <a:cs typeface="ヒラギノ角ゴ Pro W3"/>
              </a:rPr>
              <a:t>動</a:t>
            </a:r>
            <a:r>
              <a:rPr kumimoji="1" lang="ja-JP" altLang="en-US" b="1" dirty="0" smtClean="0">
                <a:solidFill>
                  <a:schemeClr val="tx1"/>
                </a:solidFill>
                <a:latin typeface="ヒラギノ角ゴ Pro W3"/>
                <a:ea typeface="ヒラギノ角ゴ Pro W3"/>
                <a:cs typeface="ヒラギノ角ゴ Pro W3"/>
              </a:rPr>
              <a:t>的処理</a:t>
            </a:r>
            <a:endParaRPr kumimoji="1" lang="ja-JP" altLang="en-US" b="1" dirty="0">
              <a:solidFill>
                <a:schemeClr val="tx1"/>
              </a:solidFill>
              <a:latin typeface="ヒラギノ角ゴ Pro W3"/>
              <a:ea typeface="ヒラギノ角ゴ Pro W3"/>
              <a:cs typeface="ヒラギノ角ゴ Pro W3"/>
            </a:endParaRPr>
          </a:p>
        </p:txBody>
      </p:sp>
    </p:spTree>
    <p:extLst>
      <p:ext uri="{BB962C8B-B14F-4D97-AF65-F5344CB8AC3E}">
        <p14:creationId xmlns:p14="http://schemas.microsoft.com/office/powerpoint/2010/main" val="1744660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4400" dirty="0" smtClean="0">
                <a:latin typeface="ヒラギノ角ゴ Pro W3"/>
                <a:ea typeface="ヒラギノ角ゴ Pro W3"/>
                <a:cs typeface="ヒラギノ角ゴ Pro W3"/>
              </a:rPr>
              <a:t>WWW</a:t>
            </a:r>
            <a:r>
              <a:rPr lang="ja-JP" altLang="en-US" sz="4400" dirty="0" smtClean="0">
                <a:latin typeface="ヒラギノ角ゴ Pro W3"/>
                <a:ea typeface="ヒラギノ角ゴ Pro W3"/>
                <a:cs typeface="ヒラギノ角ゴ Pro W3"/>
              </a:rPr>
              <a:t>サーバソフトウェア</a:t>
            </a:r>
            <a:endParaRPr kumimoji="1" lang="ja-JP" altLang="en-US" sz="4400" dirty="0">
              <a:latin typeface="ヒラギノ角ゴ Pro W3"/>
              <a:ea typeface="ヒラギノ角ゴ Pro W3"/>
              <a:cs typeface="ヒラギノ角ゴ Pro W3"/>
            </a:endParaRPr>
          </a:p>
        </p:txBody>
      </p:sp>
      <p:sp>
        <p:nvSpPr>
          <p:cNvPr id="6" name="コンテンツ プレースホルダ 2"/>
          <p:cNvSpPr>
            <a:spLocks noGrp="1"/>
          </p:cNvSpPr>
          <p:nvPr>
            <p:ph idx="1"/>
          </p:nvPr>
        </p:nvSpPr>
        <p:spPr>
          <a:xfrm>
            <a:off x="251520" y="1106488"/>
            <a:ext cx="8892480" cy="5059362"/>
          </a:xfrm>
        </p:spPr>
        <p:txBody>
          <a:bodyPr/>
          <a:lstStyle/>
          <a:p>
            <a:r>
              <a:rPr lang="en-US" altLang="ja-JP" sz="2400" b="1" dirty="0" smtClean="0">
                <a:latin typeface="ヒラギノ角ゴ Pro W3"/>
                <a:ea typeface="ヒラギノ角ゴ Pro W3"/>
                <a:cs typeface="ヒラギノ角ゴ Pro W3"/>
              </a:rPr>
              <a:t>Apache</a:t>
            </a:r>
            <a:r>
              <a:rPr lang="en-US" altLang="ja-JP" sz="2400" dirty="0" smtClean="0">
                <a:latin typeface="ヒラギノ角ゴ Pro W3"/>
                <a:ea typeface="ヒラギノ角ゴ Pro W3"/>
                <a:cs typeface="ヒラギノ角ゴ Pro W3"/>
              </a:rPr>
              <a:t> (Apache HTTP Server)</a:t>
            </a:r>
          </a:p>
          <a:p>
            <a:pPr lvl="1"/>
            <a:r>
              <a:rPr lang="ja-JP" altLang="en-US" sz="2200" dirty="0" smtClean="0">
                <a:latin typeface="ヒラギノ角ゴ Pro W3"/>
                <a:ea typeface="ヒラギノ角ゴ Pro W3"/>
                <a:cs typeface="ヒラギノ角ゴ Pro W3"/>
              </a:rPr>
              <a:t>世界中で最も使われているサーバソフトウェア</a:t>
            </a:r>
            <a:endParaRPr lang="en-US" altLang="ja-JP" sz="2200" dirty="0" smtClean="0">
              <a:latin typeface="ヒラギノ角ゴ Pro W3"/>
              <a:ea typeface="ヒラギノ角ゴ Pro W3"/>
              <a:cs typeface="ヒラギノ角ゴ Pro W3"/>
            </a:endParaRPr>
          </a:p>
          <a:p>
            <a:pPr lvl="1"/>
            <a:r>
              <a:rPr lang="ja-JP" altLang="en-US" sz="2200" dirty="0" smtClean="0">
                <a:latin typeface="ヒラギノ角ゴ Pro W3"/>
                <a:ea typeface="ヒラギノ角ゴ Pro W3"/>
                <a:cs typeface="ヒラギノ角ゴ Pro W3"/>
              </a:rPr>
              <a:t>オープンソースソフトウェア</a:t>
            </a:r>
            <a:endParaRPr lang="en-US" altLang="ja-JP" sz="2200" dirty="0" smtClean="0">
              <a:latin typeface="ヒラギノ角ゴ Pro W3"/>
              <a:ea typeface="ヒラギノ角ゴ Pro W3"/>
              <a:cs typeface="ヒラギノ角ゴ Pro W3"/>
            </a:endParaRPr>
          </a:p>
          <a:p>
            <a:pPr lvl="1"/>
            <a:r>
              <a:rPr lang="ja-JP" altLang="en-US" sz="2200" dirty="0" smtClean="0">
                <a:latin typeface="ヒラギノ角ゴ Pro W3"/>
                <a:ea typeface="ヒラギノ角ゴ Pro W3"/>
                <a:cs typeface="ヒラギノ角ゴ Pro W3"/>
              </a:rPr>
              <a:t>カスタマイズが容易</a:t>
            </a:r>
            <a:endParaRPr lang="en-US" altLang="ja-JP" sz="2200" dirty="0" smtClean="0">
              <a:latin typeface="ヒラギノ角ゴ Pro W3"/>
              <a:ea typeface="ヒラギノ角ゴ Pro W3"/>
              <a:cs typeface="ヒラギノ角ゴ Pro W3"/>
            </a:endParaRPr>
          </a:p>
          <a:p>
            <a:pPr lvl="2"/>
            <a:r>
              <a:rPr lang="ja-JP" altLang="en-US" sz="2200" dirty="0" smtClean="0">
                <a:latin typeface="ヒラギノ角ゴ Pro W3"/>
                <a:ea typeface="ヒラギノ角ゴ Pro W3"/>
                <a:cs typeface="ヒラギノ角ゴ Pro W3"/>
              </a:rPr>
              <a:t>最低限の機能</a:t>
            </a:r>
            <a:r>
              <a:rPr lang="en-US" altLang="ja-JP" sz="2200" dirty="0" smtClean="0">
                <a:latin typeface="ヒラギノ角ゴ Pro W3"/>
                <a:ea typeface="ヒラギノ角ゴ Pro W3"/>
                <a:cs typeface="ヒラギノ角ゴ Pro W3"/>
              </a:rPr>
              <a:t>:</a:t>
            </a:r>
            <a:r>
              <a:rPr lang="ja-JP" altLang="en-US" sz="2200" dirty="0" smtClean="0">
                <a:latin typeface="ヒラギノ角ゴ Pro W3"/>
                <a:ea typeface="ヒラギノ角ゴ Pro W3"/>
                <a:cs typeface="ヒラギノ角ゴ Pro W3"/>
              </a:rPr>
              <a:t> </a:t>
            </a:r>
            <a:r>
              <a:rPr lang="en-US" altLang="ja-JP" sz="2200" dirty="0" smtClean="0">
                <a:latin typeface="ヒラギノ角ゴ Pro W3"/>
                <a:ea typeface="ヒラギノ角ゴ Pro W3"/>
                <a:cs typeface="ヒラギノ角ゴ Pro W3"/>
              </a:rPr>
              <a:t>Apache </a:t>
            </a:r>
            <a:r>
              <a:rPr lang="ja-JP" altLang="en-US" sz="2200" dirty="0" smtClean="0">
                <a:latin typeface="ヒラギノ角ゴ Pro W3"/>
                <a:ea typeface="ヒラギノ角ゴ Pro W3"/>
                <a:cs typeface="ヒラギノ角ゴ Pro W3"/>
              </a:rPr>
              <a:t>コア</a:t>
            </a:r>
            <a:r>
              <a:rPr lang="en-US" altLang="ja-JP" sz="2200" dirty="0" smtClean="0">
                <a:latin typeface="ヒラギノ角ゴ Pro W3"/>
                <a:ea typeface="ヒラギノ角ゴ Pro W3"/>
                <a:cs typeface="ヒラギノ角ゴ Pro W3"/>
              </a:rPr>
              <a:t>, </a:t>
            </a:r>
            <a:r>
              <a:rPr lang="en-US" altLang="ja-JP" sz="2200" dirty="0" err="1" smtClean="0">
                <a:latin typeface="ヒラギノ角ゴ Pro W3"/>
                <a:ea typeface="ヒラギノ角ゴ Pro W3"/>
                <a:cs typeface="ヒラギノ角ゴ Pro W3"/>
              </a:rPr>
              <a:t>ApacheAPI</a:t>
            </a:r>
            <a:endParaRPr lang="en-US" altLang="ja-JP" sz="2200" dirty="0" smtClean="0">
              <a:latin typeface="ヒラギノ角ゴ Pro W3"/>
              <a:ea typeface="ヒラギノ角ゴ Pro W3"/>
              <a:cs typeface="ヒラギノ角ゴ Pro W3"/>
            </a:endParaRPr>
          </a:p>
          <a:p>
            <a:pPr lvl="2"/>
            <a:r>
              <a:rPr lang="ja-JP" altLang="en-US" sz="2200" dirty="0" smtClean="0">
                <a:latin typeface="ヒラギノ角ゴ Pro W3"/>
                <a:ea typeface="ヒラギノ角ゴ Pro W3"/>
                <a:cs typeface="ヒラギノ角ゴ Pro W3"/>
              </a:rPr>
              <a:t>付加的な機能</a:t>
            </a:r>
            <a:r>
              <a:rPr lang="en-US" altLang="ja-JP" sz="2200" dirty="0" smtClean="0">
                <a:latin typeface="ヒラギノ角ゴ Pro W3"/>
                <a:ea typeface="ヒラギノ角ゴ Pro W3"/>
                <a:cs typeface="ヒラギノ角ゴ Pro W3"/>
              </a:rPr>
              <a:t>: Apache </a:t>
            </a:r>
            <a:r>
              <a:rPr lang="ja-JP" altLang="en-US" sz="2200" dirty="0" smtClean="0">
                <a:latin typeface="ヒラギノ角ゴ Pro W3"/>
                <a:ea typeface="ヒラギノ角ゴ Pro W3"/>
                <a:cs typeface="ヒラギノ角ゴ Pro W3"/>
              </a:rPr>
              <a:t>モジュール</a:t>
            </a:r>
            <a:endParaRPr lang="en-US" altLang="ja-JP" sz="2200" dirty="0" smtClean="0">
              <a:latin typeface="ヒラギノ角ゴ Pro W3"/>
              <a:ea typeface="ヒラギノ角ゴ Pro W3"/>
              <a:cs typeface="ヒラギノ角ゴ Pro W3"/>
            </a:endParaRPr>
          </a:p>
          <a:p>
            <a:pPr lvl="1"/>
            <a:r>
              <a:rPr lang="ja-JP" altLang="en-US" sz="2200" dirty="0" smtClean="0">
                <a:latin typeface="ヒラギノ角ゴ Pro W3"/>
                <a:ea typeface="ヒラギノ角ゴ Pro W3"/>
                <a:cs typeface="ヒラギノ角ゴ Pro W3"/>
              </a:rPr>
              <a:t>多彩な動作環境</a:t>
            </a:r>
            <a:endParaRPr lang="en-US" altLang="ja-JP" sz="2200" dirty="0" smtClean="0">
              <a:latin typeface="ヒラギノ角ゴ Pro W3"/>
              <a:ea typeface="ヒラギノ角ゴ Pro W3"/>
              <a:cs typeface="ヒラギノ角ゴ Pro W3"/>
            </a:endParaRPr>
          </a:p>
          <a:p>
            <a:pPr lvl="2"/>
            <a:r>
              <a:rPr lang="en-US" altLang="ja-JP" sz="2200" dirty="0" smtClean="0">
                <a:latin typeface="ヒラギノ角ゴ Pro W3"/>
                <a:ea typeface="ヒラギノ角ゴ Pro W3"/>
                <a:cs typeface="ヒラギノ角ゴ Pro W3"/>
              </a:rPr>
              <a:t>Linux, Windows, Mac</a:t>
            </a:r>
            <a:r>
              <a:rPr lang="ja-JP" altLang="en-US" sz="2200" dirty="0" smtClean="0">
                <a:latin typeface="ヒラギノ角ゴ Pro W3"/>
                <a:ea typeface="ヒラギノ角ゴ Pro W3"/>
                <a:cs typeface="ヒラギノ角ゴ Pro W3"/>
              </a:rPr>
              <a:t>などで動く</a:t>
            </a:r>
            <a:endParaRPr lang="en-US" altLang="ja-JP" sz="2200" dirty="0" smtClean="0">
              <a:latin typeface="ヒラギノ角ゴ Pro W3"/>
              <a:ea typeface="ヒラギノ角ゴ Pro W3"/>
              <a:cs typeface="ヒラギノ角ゴ Pro W3"/>
            </a:endParaRPr>
          </a:p>
          <a:p>
            <a:r>
              <a:rPr lang="en-US" altLang="ja-JP" sz="2400" b="1" dirty="0" smtClean="0">
                <a:latin typeface="ヒラギノ角ゴ Pro W3"/>
                <a:ea typeface="ヒラギノ角ゴ Pro W3"/>
                <a:cs typeface="ヒラギノ角ゴ Pro W3"/>
              </a:rPr>
              <a:t>IIS </a:t>
            </a:r>
            <a:r>
              <a:rPr lang="en-US" altLang="ja-JP" sz="2400" dirty="0" smtClean="0">
                <a:latin typeface="ヒラギノ角ゴ Pro W3"/>
                <a:ea typeface="ヒラギノ角ゴ Pro W3"/>
                <a:cs typeface="ヒラギノ角ゴ Pro W3"/>
              </a:rPr>
              <a:t>(</a:t>
            </a:r>
            <a:r>
              <a:rPr lang="en-US" altLang="ja-JP" sz="2400" b="1" dirty="0" smtClean="0">
                <a:solidFill>
                  <a:srgbClr val="FF0000"/>
                </a:solidFill>
                <a:latin typeface="ヒラギノ角ゴ Pro W3"/>
                <a:ea typeface="ヒラギノ角ゴ Pro W3"/>
                <a:cs typeface="ヒラギノ角ゴ Pro W3"/>
              </a:rPr>
              <a:t>I</a:t>
            </a:r>
            <a:r>
              <a:rPr lang="en-US" altLang="ja-JP" sz="2400" dirty="0" smtClean="0">
                <a:latin typeface="ヒラギノ角ゴ Pro W3"/>
                <a:ea typeface="ヒラギノ角ゴ Pro W3"/>
                <a:cs typeface="ヒラギノ角ゴ Pro W3"/>
              </a:rPr>
              <a:t>nternet </a:t>
            </a:r>
            <a:r>
              <a:rPr lang="en-US" altLang="ja-JP" sz="2400" b="1" dirty="0" smtClean="0">
                <a:solidFill>
                  <a:srgbClr val="FF0000"/>
                </a:solidFill>
                <a:latin typeface="ヒラギノ角ゴ Pro W3"/>
                <a:ea typeface="ヒラギノ角ゴ Pro W3"/>
                <a:cs typeface="ヒラギノ角ゴ Pro W3"/>
              </a:rPr>
              <a:t>I</a:t>
            </a:r>
            <a:r>
              <a:rPr lang="en-US" altLang="ja-JP" sz="2400" dirty="0" smtClean="0">
                <a:latin typeface="ヒラギノ角ゴ Pro W3"/>
                <a:ea typeface="ヒラギノ角ゴ Pro W3"/>
                <a:cs typeface="ヒラギノ角ゴ Pro W3"/>
              </a:rPr>
              <a:t>nformation </a:t>
            </a:r>
            <a:r>
              <a:rPr lang="en-US" altLang="ja-JP" sz="2400" b="1" dirty="0" smtClean="0">
                <a:solidFill>
                  <a:srgbClr val="FF0000"/>
                </a:solidFill>
                <a:latin typeface="ヒラギノ角ゴ Pro W3"/>
                <a:ea typeface="ヒラギノ角ゴ Pro W3"/>
                <a:cs typeface="ヒラギノ角ゴ Pro W3"/>
              </a:rPr>
              <a:t>S</a:t>
            </a:r>
            <a:r>
              <a:rPr lang="en-US" altLang="ja-JP" sz="2400" dirty="0" smtClean="0">
                <a:latin typeface="ヒラギノ角ゴ Pro W3"/>
                <a:ea typeface="ヒラギノ角ゴ Pro W3"/>
                <a:cs typeface="ヒラギノ角ゴ Pro W3"/>
              </a:rPr>
              <a:t>ervice)</a:t>
            </a:r>
          </a:p>
          <a:p>
            <a:pPr lvl="1"/>
            <a:r>
              <a:rPr lang="en-US" altLang="ja-JP" sz="2200" dirty="0" smtClean="0">
                <a:latin typeface="ヒラギノ角ゴ Pro W3"/>
                <a:ea typeface="ヒラギノ角ゴ Pro W3"/>
                <a:cs typeface="ヒラギノ角ゴ Pro W3"/>
              </a:rPr>
              <a:t>Microsoft</a:t>
            </a:r>
            <a:r>
              <a:rPr lang="ja-JP" altLang="en-US" sz="2200" dirty="0" smtClean="0">
                <a:latin typeface="ヒラギノ角ゴ Pro W3"/>
                <a:ea typeface="ヒラギノ角ゴ Pro W3"/>
                <a:cs typeface="ヒラギノ角ゴ Pro W3"/>
              </a:rPr>
              <a:t>社が提供するソフトウェア</a:t>
            </a:r>
            <a:endParaRPr lang="en-US" altLang="ja-JP" sz="2200" dirty="0" smtClean="0">
              <a:latin typeface="ヒラギノ角ゴ Pro W3"/>
              <a:ea typeface="ヒラギノ角ゴ Pro W3"/>
              <a:cs typeface="ヒラギノ角ゴ Pro W3"/>
            </a:endParaRPr>
          </a:p>
          <a:p>
            <a:pPr lvl="1"/>
            <a:r>
              <a:rPr lang="en-US" altLang="ja-JP" sz="2200" dirty="0" smtClean="0">
                <a:latin typeface="ヒラギノ角ゴ Pro W3"/>
                <a:ea typeface="ヒラギノ角ゴ Pro W3"/>
                <a:cs typeface="ヒラギノ角ゴ Pro W3"/>
              </a:rPr>
              <a:t>Windows Server</a:t>
            </a:r>
            <a:r>
              <a:rPr lang="ja-JP" altLang="en-US" sz="2200" dirty="0" smtClean="0">
                <a:latin typeface="ヒラギノ角ゴ Pro W3"/>
                <a:ea typeface="ヒラギノ角ゴ Pro W3"/>
                <a:cs typeface="ヒラギノ角ゴ Pro W3"/>
              </a:rPr>
              <a:t>等に搭載されている</a:t>
            </a:r>
            <a:endParaRPr lang="en-US" altLang="ja-JP" sz="2200" dirty="0" smtClean="0">
              <a:latin typeface="ヒラギノ角ゴ Pro W3"/>
              <a:ea typeface="ヒラギノ角ゴ Pro W3"/>
              <a:cs typeface="ヒラギノ角ゴ Pro W3"/>
            </a:endParaRPr>
          </a:p>
          <a:p>
            <a:pPr lvl="1"/>
            <a:r>
              <a:rPr lang="ja-JP" altLang="en-US" sz="2200" dirty="0" smtClean="0">
                <a:latin typeface="ヒラギノ角ゴ Pro W3"/>
                <a:ea typeface="ヒラギノ角ゴ Pro W3"/>
                <a:cs typeface="ヒラギノ角ゴ Pro W3"/>
              </a:rPr>
              <a:t>最近</a:t>
            </a:r>
            <a:r>
              <a:rPr lang="en-US" altLang="ja-JP" sz="2200" dirty="0" smtClean="0">
                <a:latin typeface="ヒラギノ角ゴ Pro W3"/>
                <a:ea typeface="ヒラギノ角ゴ Pro W3"/>
                <a:cs typeface="ヒラギノ角ゴ Pro W3"/>
              </a:rPr>
              <a:t>, </a:t>
            </a:r>
            <a:r>
              <a:rPr lang="ja-JP" altLang="en-US" sz="2200" dirty="0" smtClean="0">
                <a:latin typeface="ヒラギノ角ゴ Pro W3"/>
                <a:ea typeface="ヒラギノ角ゴ Pro W3"/>
                <a:cs typeface="ヒラギノ角ゴ Pro W3"/>
              </a:rPr>
              <a:t>シェアが伸びてきた</a:t>
            </a:r>
            <a:endParaRPr lang="en-US" altLang="ja-JP" sz="2200" dirty="0" smtClean="0">
              <a:latin typeface="ヒラギノ角ゴ Pro W3"/>
              <a:ea typeface="ヒラギノ角ゴ Pro W3"/>
              <a:cs typeface="ヒラギノ角ゴ Pro W3"/>
            </a:endParaRPr>
          </a:p>
          <a:p>
            <a:pPr lvl="1"/>
            <a:endParaRPr lang="en-US" altLang="ja-JP" sz="2200" dirty="0" smtClean="0">
              <a:latin typeface="ヒラギノ角ゴ Pro W3"/>
              <a:ea typeface="ヒラギノ角ゴ Pro W3"/>
              <a:cs typeface="ヒラギノ角ゴ Pro W3"/>
            </a:endParaRPr>
          </a:p>
        </p:txBody>
      </p:sp>
    </p:spTree>
    <p:extLst>
      <p:ext uri="{BB962C8B-B14F-4D97-AF65-F5344CB8AC3E}">
        <p14:creationId xmlns:p14="http://schemas.microsoft.com/office/powerpoint/2010/main" val="17446602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55576" y="5373216"/>
            <a:ext cx="8136904" cy="800219"/>
          </a:xfrm>
          <a:prstGeom prst="rect">
            <a:avLst/>
          </a:prstGeom>
          <a:noFill/>
        </p:spPr>
        <p:txBody>
          <a:bodyPr wrap="square" rtlCol="0">
            <a:spAutoFit/>
          </a:bodyPr>
          <a:lstStyle/>
          <a:p>
            <a:r>
              <a:rPr lang="ja-JP" altLang="en-US" sz="1600" dirty="0" smtClean="0">
                <a:latin typeface="ヒラギノ角ゴ Pro W3"/>
                <a:ea typeface="ヒラギノ角ゴ Pro W3"/>
                <a:cs typeface="ヒラギノ角ゴ Pro W3"/>
              </a:rPr>
              <a:t>引用元：</a:t>
            </a:r>
            <a:r>
              <a:rPr lang="en-US" altLang="ja-JP" sz="1600" dirty="0" smtClean="0">
                <a:latin typeface="ヒラギノ角ゴ Pro W3"/>
                <a:ea typeface="ヒラギノ角ゴ Pro W3"/>
                <a:cs typeface="ヒラギノ角ゴ Pro W3"/>
              </a:rPr>
              <a:t>October </a:t>
            </a:r>
            <a:r>
              <a:rPr lang="en-US" altLang="ja-JP" sz="1600" dirty="0">
                <a:latin typeface="ヒラギノ角ゴ Pro W3"/>
                <a:ea typeface="ヒラギノ角ゴ Pro W3"/>
                <a:cs typeface="ヒラギノ角ゴ Pro W3"/>
              </a:rPr>
              <a:t>2014 Web Server </a:t>
            </a:r>
            <a:r>
              <a:rPr lang="en-US" altLang="ja-JP" sz="1600" dirty="0" smtClean="0">
                <a:latin typeface="ヒラギノ角ゴ Pro W3"/>
                <a:ea typeface="ヒラギノ角ゴ Pro W3"/>
                <a:cs typeface="ヒラギノ角ゴ Pro W3"/>
              </a:rPr>
              <a:t>Survey</a:t>
            </a:r>
          </a:p>
          <a:p>
            <a:r>
              <a:rPr lang="en-US" altLang="ja-JP" sz="1600" dirty="0">
                <a:latin typeface="ヒラギノ角ゴ Pro W3"/>
                <a:ea typeface="ヒラギノ角ゴ Pro W3"/>
                <a:cs typeface="ヒラギノ角ゴ Pro W3"/>
              </a:rPr>
              <a:t>Web server developers: Market share of all sites</a:t>
            </a:r>
          </a:p>
          <a:p>
            <a:r>
              <a:rPr lang="en-US" altLang="ja-JP" sz="1400" dirty="0">
                <a:latin typeface="ヒラギノ角ゴ Pro W3"/>
                <a:ea typeface="ヒラギノ角ゴ Pro W3"/>
                <a:cs typeface="ヒラギノ角ゴ Pro W3"/>
              </a:rPr>
              <a:t>http://</a:t>
            </a:r>
            <a:r>
              <a:rPr lang="en-US" altLang="ja-JP" sz="1400" dirty="0" err="1">
                <a:latin typeface="ヒラギノ角ゴ Pro W3"/>
                <a:ea typeface="ヒラギノ角ゴ Pro W3"/>
                <a:cs typeface="ヒラギノ角ゴ Pro W3"/>
              </a:rPr>
              <a:t>news.netcraft.com</a:t>
            </a:r>
            <a:r>
              <a:rPr lang="en-US" altLang="ja-JP" sz="1400" dirty="0">
                <a:latin typeface="ヒラギノ角ゴ Pro W3"/>
                <a:ea typeface="ヒラギノ角ゴ Pro W3"/>
                <a:cs typeface="ヒラギノ角ゴ Pro W3"/>
              </a:rPr>
              <a:t>/archives/2014/10/10/october-2014-web-server-survey.html</a:t>
            </a:r>
            <a:endParaRPr lang="en-US" altLang="ja-JP" sz="1400" dirty="0" smtClean="0">
              <a:latin typeface="ヒラギノ角ゴ Pro W3"/>
              <a:ea typeface="ヒラギノ角ゴ Pro W3"/>
              <a:cs typeface="ヒラギノ角ゴ Pro W3"/>
            </a:endParaRPr>
          </a:p>
        </p:txBody>
      </p:sp>
      <p:sp>
        <p:nvSpPr>
          <p:cNvPr id="6" name="タイトル 1"/>
          <p:cNvSpPr>
            <a:spLocks noGrp="1"/>
          </p:cNvSpPr>
          <p:nvPr>
            <p:ph type="title"/>
          </p:nvPr>
        </p:nvSpPr>
        <p:spPr/>
        <p:txBody>
          <a:bodyPr>
            <a:normAutofit/>
          </a:bodyPr>
          <a:lstStyle/>
          <a:p>
            <a:r>
              <a:rPr lang="en-US" altLang="ja-JP" dirty="0" smtClean="0">
                <a:latin typeface="ヒラギノ角ゴ Pro W3"/>
                <a:ea typeface="ヒラギノ角ゴ Pro W3"/>
                <a:cs typeface="ヒラギノ角ゴ Pro W3"/>
              </a:rPr>
              <a:t>WWW</a:t>
            </a:r>
            <a:r>
              <a:rPr lang="ja-JP" altLang="en-US" dirty="0" smtClean="0">
                <a:latin typeface="ヒラギノ角ゴ Pro W3"/>
                <a:ea typeface="ヒラギノ角ゴ Pro W3"/>
                <a:cs typeface="ヒラギノ角ゴ Pro W3"/>
              </a:rPr>
              <a:t>サーバソフトウェアのシェア</a:t>
            </a:r>
            <a:endParaRPr kumimoji="1" lang="ja-JP" altLang="en-US" dirty="0">
              <a:latin typeface="ヒラギノ角ゴ Pro W3"/>
              <a:ea typeface="ヒラギノ角ゴ Pro W3"/>
              <a:cs typeface="ヒラギノ角ゴ Pro W3"/>
            </a:endParaRPr>
          </a:p>
        </p:txBody>
      </p:sp>
      <p:pic>
        <p:nvPicPr>
          <p:cNvPr id="3" name="図 2" descr="スクリーンショット 2014-10-16 17.26.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908720"/>
            <a:ext cx="7366000" cy="4470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4400" dirty="0" smtClean="0">
                <a:latin typeface="ヒラギノ角ゴ Pro W3"/>
                <a:ea typeface="ヒラギノ角ゴ Pro W3"/>
                <a:cs typeface="ヒラギノ角ゴ Pro W3"/>
              </a:rPr>
              <a:t>HIKI</a:t>
            </a:r>
            <a:endParaRPr kumimoji="1" lang="ja-JP" altLang="en-US" sz="4400" dirty="0">
              <a:latin typeface="ヒラギノ角ゴ Pro W3"/>
              <a:ea typeface="ヒラギノ角ゴ Pro W3"/>
              <a:cs typeface="ヒラギノ角ゴ Pro W3"/>
            </a:endParaRPr>
          </a:p>
        </p:txBody>
      </p:sp>
      <p:sp>
        <p:nvSpPr>
          <p:cNvPr id="6" name="コンテンツ プレースホルダ 2"/>
          <p:cNvSpPr>
            <a:spLocks noGrp="1"/>
          </p:cNvSpPr>
          <p:nvPr>
            <p:ph idx="1"/>
          </p:nvPr>
        </p:nvSpPr>
        <p:spPr>
          <a:xfrm>
            <a:off x="539552" y="980728"/>
            <a:ext cx="8136904" cy="5133184"/>
          </a:xfrm>
        </p:spPr>
        <p:txBody>
          <a:bodyPr>
            <a:normAutofit fontScale="77500" lnSpcReduction="20000"/>
          </a:bodyPr>
          <a:lstStyle/>
          <a:p>
            <a:r>
              <a:rPr lang="en-US" altLang="ja-JP" dirty="0" smtClean="0">
                <a:latin typeface="ヒラギノ角ゴ Pro W3"/>
                <a:ea typeface="ヒラギノ角ゴ Pro W3"/>
                <a:cs typeface="ヒラギノ角ゴ Pro W3"/>
              </a:rPr>
              <a:t>Ruby </a:t>
            </a:r>
            <a:r>
              <a:rPr lang="ja-JP" altLang="en-US" dirty="0" smtClean="0">
                <a:latin typeface="ヒラギノ角ゴ Pro W3"/>
                <a:ea typeface="ヒラギノ角ゴ Pro W3"/>
                <a:cs typeface="ヒラギノ角ゴ Pro W3"/>
              </a:rPr>
              <a:t>で書かれた </a:t>
            </a:r>
            <a:r>
              <a:rPr lang="en-US" altLang="ja-JP" dirty="0" smtClean="0">
                <a:latin typeface="ヒラギノ角ゴ Pro W3"/>
                <a:ea typeface="ヒラギノ角ゴ Pro W3"/>
                <a:cs typeface="ヒラギノ角ゴ Pro W3"/>
              </a:rPr>
              <a:t>Wiki </a:t>
            </a:r>
            <a:r>
              <a:rPr lang="ja-JP" altLang="en-US" dirty="0" smtClean="0">
                <a:latin typeface="ヒラギノ角ゴ Pro W3"/>
                <a:ea typeface="ヒラギノ角ゴ Pro W3"/>
                <a:cs typeface="ヒラギノ角ゴ Pro W3"/>
              </a:rPr>
              <a:t>クローンの一種</a:t>
            </a:r>
            <a:endParaRPr lang="en-US" altLang="ja-JP" dirty="0" smtClean="0">
              <a:latin typeface="ヒラギノ角ゴ Pro W3"/>
              <a:ea typeface="ヒラギノ角ゴ Pro W3"/>
              <a:cs typeface="ヒラギノ角ゴ Pro W3"/>
            </a:endParaRPr>
          </a:p>
          <a:p>
            <a:pPr lvl="1"/>
            <a:r>
              <a:rPr lang="en-US" altLang="ja-JP" dirty="0" smtClean="0">
                <a:latin typeface="ヒラギノ角ゴ Pro W3"/>
                <a:ea typeface="ヒラギノ角ゴ Pro W3"/>
                <a:cs typeface="ヒラギノ角ゴ Pro W3"/>
              </a:rPr>
              <a:t>Wiki</a:t>
            </a:r>
            <a:r>
              <a:rPr lang="ja-JP" altLang="en-US" dirty="0" smtClean="0">
                <a:latin typeface="ヒラギノ角ゴ Pro W3"/>
                <a:ea typeface="ヒラギノ角ゴ Pro W3"/>
                <a:cs typeface="ヒラギノ角ゴ Pro W3"/>
              </a:rPr>
              <a:t>クローン：</a:t>
            </a:r>
            <a:endParaRPr lang="en-US" altLang="ja-JP" dirty="0" smtClean="0">
              <a:latin typeface="ヒラギノ角ゴ Pro W3"/>
              <a:ea typeface="ヒラギノ角ゴ Pro W3"/>
              <a:cs typeface="ヒラギノ角ゴ Pro W3"/>
            </a:endParaRPr>
          </a:p>
          <a:p>
            <a:pPr lvl="1">
              <a:buNone/>
            </a:pPr>
            <a:r>
              <a:rPr lang="ja-JP" altLang="en-US" dirty="0" smtClean="0">
                <a:latin typeface="ヒラギノ角ゴ Pro W3"/>
                <a:ea typeface="ヒラギノ角ゴ Pro W3"/>
                <a:cs typeface="ヒラギノ角ゴ Pro W3"/>
              </a:rPr>
              <a:t>　オリジナルの </a:t>
            </a:r>
            <a:r>
              <a:rPr lang="en-US" altLang="ja-JP" b="1" dirty="0" smtClean="0">
                <a:latin typeface="ヒラギノ角ゴ Pro W3"/>
                <a:ea typeface="ヒラギノ角ゴ Pro W3"/>
                <a:cs typeface="ヒラギノ角ゴ Pro W3"/>
              </a:rPr>
              <a:t>Wiki </a:t>
            </a:r>
            <a:r>
              <a:rPr lang="en-US" altLang="ja-JP" dirty="0" smtClean="0">
                <a:latin typeface="ヒラギノ角ゴ Pro W3"/>
                <a:ea typeface="ヒラギノ角ゴ Pro W3"/>
                <a:cs typeface="ヒラギノ角ゴ Pro W3"/>
              </a:rPr>
              <a:t>(</a:t>
            </a:r>
            <a:r>
              <a:rPr lang="en-US" altLang="ja-JP" dirty="0" err="1" smtClean="0">
                <a:latin typeface="ヒラギノ角ゴ Pro W3"/>
                <a:ea typeface="ヒラギノ角ゴ Pro W3"/>
                <a:cs typeface="ヒラギノ角ゴ Pro W3"/>
              </a:rPr>
              <a:t>WikiWikiWeb</a:t>
            </a:r>
            <a:r>
              <a:rPr lang="en-US" altLang="ja-JP" dirty="0" smtClean="0">
                <a:latin typeface="ヒラギノ角ゴ Pro W3"/>
                <a:ea typeface="ヒラギノ角ゴ Pro W3"/>
                <a:cs typeface="ヒラギノ角ゴ Pro W3"/>
              </a:rPr>
              <a:t>)</a:t>
            </a:r>
            <a:r>
              <a:rPr lang="ja-JP" altLang="en-US" dirty="0" smtClean="0">
                <a:latin typeface="ヒラギノ角ゴ Pro W3"/>
                <a:ea typeface="ヒラギノ角ゴ Pro W3"/>
                <a:cs typeface="ヒラギノ角ゴ Pro W3"/>
              </a:rPr>
              <a:t>から派生したソフトウェア</a:t>
            </a:r>
            <a:endParaRPr lang="en-US" altLang="ja-JP" dirty="0" smtClean="0">
              <a:latin typeface="ヒラギノ角ゴ Pro W3"/>
              <a:ea typeface="ヒラギノ角ゴ Pro W3"/>
              <a:cs typeface="ヒラギノ角ゴ Pro W3"/>
            </a:endParaRPr>
          </a:p>
          <a:p>
            <a:r>
              <a:rPr lang="en-US" altLang="ja-JP" dirty="0" smtClean="0">
                <a:latin typeface="ヒラギノ角ゴ Pro W3"/>
                <a:ea typeface="ヒラギノ角ゴ Pro W3"/>
                <a:cs typeface="ヒラギノ角ゴ Pro W3"/>
              </a:rPr>
              <a:t>Web </a:t>
            </a:r>
            <a:r>
              <a:rPr lang="ja-JP" altLang="en-US" dirty="0" smtClean="0">
                <a:latin typeface="ヒラギノ角ゴ Pro W3"/>
                <a:ea typeface="ヒラギノ角ゴ Pro W3"/>
                <a:cs typeface="ヒラギノ角ゴ Pro W3"/>
              </a:rPr>
              <a:t>ブラウザを用いて文書の作成・編集が可能</a:t>
            </a:r>
            <a:endParaRPr lang="en-US" altLang="ja-JP" dirty="0" smtClean="0">
              <a:latin typeface="ヒラギノ角ゴ Pro W3"/>
              <a:ea typeface="ヒラギノ角ゴ Pro W3"/>
              <a:cs typeface="ヒラギノ角ゴ Pro W3"/>
            </a:endParaRPr>
          </a:p>
          <a:p>
            <a:r>
              <a:rPr lang="ja-JP" altLang="en-US" dirty="0" smtClean="0">
                <a:latin typeface="ヒラギノ角ゴ Pro W3"/>
                <a:ea typeface="ヒラギノ角ゴ Pro W3"/>
                <a:cs typeface="ヒラギノ角ゴ Pro W3"/>
              </a:rPr>
              <a:t>アクセス制限が可能</a:t>
            </a:r>
            <a:endParaRPr lang="en-US" altLang="ja-JP" dirty="0" smtClean="0">
              <a:latin typeface="ヒラギノ角ゴ Pro W3"/>
              <a:ea typeface="ヒラギノ角ゴ Pro W3"/>
              <a:cs typeface="ヒラギノ角ゴ Pro W3"/>
            </a:endParaRPr>
          </a:p>
          <a:p>
            <a:r>
              <a:rPr lang="ja-JP" altLang="en-US" dirty="0" smtClean="0">
                <a:latin typeface="ヒラギノ角ゴ Pro W3"/>
                <a:ea typeface="ヒラギノ角ゴ Pro W3"/>
                <a:cs typeface="ヒラギノ角ゴ Pro W3"/>
              </a:rPr>
              <a:t>プラグインによる機能拡張</a:t>
            </a:r>
            <a:endParaRPr lang="en-US" altLang="ja-JP" dirty="0" smtClean="0">
              <a:latin typeface="ヒラギノ角ゴ Pro W3"/>
              <a:ea typeface="ヒラギノ角ゴ Pro W3"/>
              <a:cs typeface="ヒラギノ角ゴ Pro W3"/>
            </a:endParaRPr>
          </a:p>
          <a:p>
            <a:pPr lvl="1"/>
            <a:r>
              <a:rPr lang="ja-JP" altLang="en-US" dirty="0" smtClean="0">
                <a:latin typeface="ヒラギノ角ゴ Pro W3"/>
                <a:ea typeface="ヒラギノ角ゴ Pro W3"/>
                <a:cs typeface="ヒラギノ角ゴ Pro W3"/>
              </a:rPr>
              <a:t>プラグイン：</a:t>
            </a:r>
            <a:endParaRPr lang="en-US" altLang="ja-JP" dirty="0" smtClean="0">
              <a:latin typeface="ヒラギノ角ゴ Pro W3"/>
              <a:ea typeface="ヒラギノ角ゴ Pro W3"/>
              <a:cs typeface="ヒラギノ角ゴ Pro W3"/>
            </a:endParaRPr>
          </a:p>
          <a:p>
            <a:pPr lvl="1">
              <a:buNone/>
            </a:pPr>
            <a:r>
              <a:rPr lang="ja-JP" altLang="en-US" dirty="0" smtClean="0">
                <a:latin typeface="ヒラギノ角ゴ Pro W3"/>
                <a:ea typeface="ヒラギノ角ゴ Pro W3"/>
                <a:cs typeface="ヒラギノ角ゴ Pro W3"/>
              </a:rPr>
              <a:t>　ソフトウェアに追加され</a:t>
            </a:r>
            <a:r>
              <a:rPr lang="en-US" altLang="ja-JP" dirty="0" smtClean="0">
                <a:latin typeface="ヒラギノ角ゴ Pro W3"/>
                <a:ea typeface="ヒラギノ角ゴ Pro W3"/>
                <a:cs typeface="ヒラギノ角ゴ Pro W3"/>
              </a:rPr>
              <a:t>, </a:t>
            </a:r>
            <a:r>
              <a:rPr lang="ja-JP" altLang="en-US" dirty="0" smtClean="0">
                <a:latin typeface="ヒラギノ角ゴ Pro W3"/>
                <a:ea typeface="ヒラギノ角ゴ Pro W3"/>
                <a:cs typeface="ヒラギノ角ゴ Pro W3"/>
              </a:rPr>
              <a:t>その機能を拡張するようなプログラム</a:t>
            </a:r>
            <a:endParaRPr lang="en-US" altLang="ja-JP" dirty="0" smtClean="0">
              <a:latin typeface="ヒラギノ角ゴ Pro W3"/>
              <a:ea typeface="ヒラギノ角ゴ Pro W3"/>
              <a:cs typeface="ヒラギノ角ゴ Pro W3"/>
            </a:endParaRPr>
          </a:p>
          <a:p>
            <a:r>
              <a:rPr lang="en-US" altLang="ja-JP" dirty="0" smtClean="0">
                <a:latin typeface="ヒラギノ角ゴ Pro W3"/>
                <a:ea typeface="ヒラギノ角ゴ Pro W3"/>
                <a:cs typeface="ヒラギノ角ゴ Pro W3"/>
              </a:rPr>
              <a:t>CSS </a:t>
            </a:r>
            <a:r>
              <a:rPr lang="ja-JP" altLang="en-US" dirty="0" smtClean="0">
                <a:latin typeface="ヒラギノ角ゴ Pro W3"/>
                <a:ea typeface="ヒラギノ角ゴ Pro W3"/>
                <a:cs typeface="ヒラギノ角ゴ Pro W3"/>
              </a:rPr>
              <a:t>を使ったテーマ機能</a:t>
            </a:r>
            <a:endParaRPr lang="en-US" altLang="ja-JP" dirty="0" smtClean="0">
              <a:latin typeface="ヒラギノ角ゴ Pro W3"/>
              <a:ea typeface="ヒラギノ角ゴ Pro W3"/>
              <a:cs typeface="ヒラギノ角ゴ Pro W3"/>
            </a:endParaRPr>
          </a:p>
          <a:p>
            <a:pPr lvl="1"/>
            <a:r>
              <a:rPr lang="en-US" altLang="ja-JP" dirty="0" smtClean="0">
                <a:latin typeface="ヒラギノ角ゴ Pro W3"/>
                <a:ea typeface="ヒラギノ角ゴ Pro W3"/>
                <a:cs typeface="ヒラギノ角ゴ Pro W3"/>
              </a:rPr>
              <a:t>CSS</a:t>
            </a:r>
            <a:r>
              <a:rPr lang="ja-JP" altLang="en-US" dirty="0" smtClean="0">
                <a:latin typeface="ヒラギノ角ゴ Pro W3"/>
                <a:ea typeface="ヒラギノ角ゴ Pro W3"/>
                <a:cs typeface="ヒラギノ角ゴ Pro W3"/>
              </a:rPr>
              <a:t>（</a:t>
            </a:r>
            <a:r>
              <a:rPr lang="en-US" altLang="ja-JP" dirty="0" smtClean="0">
                <a:solidFill>
                  <a:srgbClr val="FF0000"/>
                </a:solidFill>
                <a:latin typeface="ヒラギノ角ゴ Pro W3"/>
                <a:ea typeface="ヒラギノ角ゴ Pro W3"/>
                <a:cs typeface="ヒラギノ角ゴ Pro W3"/>
              </a:rPr>
              <a:t>C</a:t>
            </a:r>
            <a:r>
              <a:rPr lang="en-US" altLang="ja-JP" dirty="0" smtClean="0">
                <a:latin typeface="ヒラギノ角ゴ Pro W3"/>
                <a:ea typeface="ヒラギノ角ゴ Pro W3"/>
                <a:cs typeface="ヒラギノ角ゴ Pro W3"/>
              </a:rPr>
              <a:t>ascading </a:t>
            </a:r>
            <a:r>
              <a:rPr lang="en-US" altLang="ja-JP" dirty="0" smtClean="0">
                <a:solidFill>
                  <a:srgbClr val="FF0000"/>
                </a:solidFill>
                <a:latin typeface="ヒラギノ角ゴ Pro W3"/>
                <a:ea typeface="ヒラギノ角ゴ Pro W3"/>
                <a:cs typeface="ヒラギノ角ゴ Pro W3"/>
              </a:rPr>
              <a:t>S</a:t>
            </a:r>
            <a:r>
              <a:rPr lang="en-US" altLang="ja-JP" dirty="0" smtClean="0">
                <a:latin typeface="ヒラギノ角ゴ Pro W3"/>
                <a:ea typeface="ヒラギノ角ゴ Pro W3"/>
                <a:cs typeface="ヒラギノ角ゴ Pro W3"/>
              </a:rPr>
              <a:t>tyle </a:t>
            </a:r>
            <a:r>
              <a:rPr lang="en-US" altLang="ja-JP" dirty="0" smtClean="0">
                <a:solidFill>
                  <a:srgbClr val="FF0000"/>
                </a:solidFill>
                <a:latin typeface="ヒラギノ角ゴ Pro W3"/>
                <a:ea typeface="ヒラギノ角ゴ Pro W3"/>
                <a:cs typeface="ヒラギノ角ゴ Pro W3"/>
              </a:rPr>
              <a:t>S</a:t>
            </a:r>
            <a:r>
              <a:rPr lang="en-US" altLang="ja-JP" dirty="0" smtClean="0">
                <a:latin typeface="ヒラギノ角ゴ Pro W3"/>
                <a:ea typeface="ヒラギノ角ゴ Pro W3"/>
                <a:cs typeface="ヒラギノ角ゴ Pro W3"/>
              </a:rPr>
              <a:t>heet</a:t>
            </a:r>
            <a:r>
              <a:rPr lang="ja-JP" altLang="en-US" dirty="0" smtClean="0">
                <a:latin typeface="ヒラギノ角ゴ Pro W3"/>
                <a:ea typeface="ヒラギノ角ゴ Pro W3"/>
                <a:cs typeface="ヒラギノ角ゴ Pro W3"/>
              </a:rPr>
              <a:t>）：</a:t>
            </a:r>
            <a:r>
              <a:rPr lang="en-US" altLang="ja-JP" dirty="0" smtClean="0">
                <a:latin typeface="ヒラギノ角ゴ Pro W3"/>
                <a:ea typeface="ヒラギノ角ゴ Pro W3"/>
                <a:cs typeface="ヒラギノ角ゴ Pro W3"/>
              </a:rPr>
              <a:t>HTML</a:t>
            </a:r>
            <a:r>
              <a:rPr lang="ja-JP" altLang="en-US" dirty="0" smtClean="0">
                <a:latin typeface="ヒラギノ角ゴ Pro W3"/>
                <a:ea typeface="ヒラギノ角ゴ Pro W3"/>
                <a:cs typeface="ヒラギノ角ゴ Pro W3"/>
              </a:rPr>
              <a:t>の「見栄え」を定義する</a:t>
            </a:r>
            <a:endParaRPr lang="en-US" altLang="ja-JP" dirty="0" smtClean="0">
              <a:latin typeface="ヒラギノ角ゴ Pro W3"/>
              <a:ea typeface="ヒラギノ角ゴ Pro W3"/>
              <a:cs typeface="ヒラギノ角ゴ Pro W3"/>
            </a:endParaRPr>
          </a:p>
          <a:p>
            <a:pPr lvl="1"/>
            <a:r>
              <a:rPr lang="en-US" altLang="ja-JP" dirty="0" err="1" smtClean="0">
                <a:latin typeface="ヒラギノ角ゴ Pro W3"/>
                <a:ea typeface="ヒラギノ角ゴ Pro W3"/>
                <a:cs typeface="ヒラギノ角ゴ Pro W3"/>
              </a:rPr>
              <a:t>tDiary</a:t>
            </a:r>
            <a:r>
              <a:rPr lang="ja-JP" altLang="en-US" dirty="0" smtClean="0">
                <a:latin typeface="ヒラギノ角ゴ Pro W3"/>
                <a:ea typeface="ヒラギノ角ゴ Pro W3"/>
                <a:cs typeface="ヒラギノ角ゴ Pro W3"/>
              </a:rPr>
              <a:t>用の豊富なテーマがある</a:t>
            </a:r>
            <a:endParaRPr lang="en-US" altLang="ja-JP" dirty="0" smtClean="0">
              <a:latin typeface="ヒラギノ角ゴ Pro W3"/>
              <a:ea typeface="ヒラギノ角ゴ Pro W3"/>
              <a:cs typeface="ヒラギノ角ゴ Pro W3"/>
            </a:endParaRPr>
          </a:p>
          <a:p>
            <a:r>
              <a:rPr lang="en-US" altLang="ja-JP" b="1" dirty="0" smtClean="0">
                <a:latin typeface="ヒラギノ角ゴ Pro W3"/>
                <a:ea typeface="ヒラギノ角ゴ Pro W3"/>
                <a:cs typeface="ヒラギノ角ゴ Pro W3"/>
              </a:rPr>
              <a:t>CGI </a:t>
            </a:r>
            <a:r>
              <a:rPr lang="ja-JP" altLang="en-US" dirty="0" smtClean="0">
                <a:latin typeface="ヒラギノ角ゴ Pro W3"/>
                <a:ea typeface="ヒラギノ角ゴ Pro W3"/>
                <a:cs typeface="ヒラギノ角ゴ Pro W3"/>
              </a:rPr>
              <a:t>を利用し </a:t>
            </a:r>
            <a:r>
              <a:rPr lang="en-US" altLang="ja-JP" dirty="0" smtClean="0">
                <a:latin typeface="ヒラギノ角ゴ Pro W3"/>
                <a:ea typeface="ヒラギノ角ゴ Pro W3"/>
                <a:cs typeface="ヒラギノ角ゴ Pro W3"/>
              </a:rPr>
              <a:t>WWW </a:t>
            </a:r>
            <a:r>
              <a:rPr lang="ja-JP" altLang="en-US" dirty="0" smtClean="0">
                <a:latin typeface="ヒラギノ角ゴ Pro W3"/>
                <a:ea typeface="ヒラギノ角ゴ Pro W3"/>
                <a:cs typeface="ヒラギノ角ゴ Pro W3"/>
              </a:rPr>
              <a:t>サーバと連携して動く</a:t>
            </a:r>
            <a:endParaRPr lang="en-US" altLang="ja-JP" dirty="0" smtClean="0">
              <a:latin typeface="ヒラギノ角ゴ Pro W3"/>
              <a:ea typeface="ヒラギノ角ゴ Pro W3"/>
              <a:cs typeface="ヒラギノ角ゴ Pro W3"/>
            </a:endParaRPr>
          </a:p>
        </p:txBody>
      </p:sp>
    </p:spTree>
    <p:extLst>
      <p:ext uri="{BB962C8B-B14F-4D97-AF65-F5344CB8AC3E}">
        <p14:creationId xmlns:p14="http://schemas.microsoft.com/office/powerpoint/2010/main" val="17446602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251520" y="98425"/>
            <a:ext cx="8568952" cy="695325"/>
          </a:xfrm>
        </p:spPr>
        <p:txBody>
          <a:bodyPr>
            <a:normAutofit fontScale="90000"/>
          </a:bodyPr>
          <a:lstStyle/>
          <a:p>
            <a:r>
              <a:rPr kumimoji="1" lang="en-US" altLang="ja-JP" sz="4400" dirty="0" smtClean="0">
                <a:latin typeface="ヒラギノ角ゴ Pro W3"/>
                <a:ea typeface="ヒラギノ角ゴ Pro W3"/>
                <a:cs typeface="ヒラギノ角ゴ Pro W3"/>
              </a:rPr>
              <a:t>CGI(</a:t>
            </a:r>
            <a:r>
              <a:rPr kumimoji="1" lang="en-US" altLang="ja-JP" sz="4400" dirty="0" smtClean="0">
                <a:solidFill>
                  <a:srgbClr val="FF0000"/>
                </a:solidFill>
                <a:latin typeface="ヒラギノ角ゴ Pro W3"/>
                <a:ea typeface="ヒラギノ角ゴ Pro W3"/>
                <a:cs typeface="ヒラギノ角ゴ Pro W3"/>
              </a:rPr>
              <a:t>C</a:t>
            </a:r>
            <a:r>
              <a:rPr kumimoji="1" lang="en-US" altLang="ja-JP" sz="4400" dirty="0" smtClean="0">
                <a:latin typeface="ヒラギノ角ゴ Pro W3"/>
                <a:ea typeface="ヒラギノ角ゴ Pro W3"/>
                <a:cs typeface="ヒラギノ角ゴ Pro W3"/>
              </a:rPr>
              <a:t>ommon </a:t>
            </a:r>
            <a:r>
              <a:rPr kumimoji="1" lang="en-US" altLang="ja-JP" sz="4400" dirty="0" smtClean="0">
                <a:solidFill>
                  <a:srgbClr val="FF0000"/>
                </a:solidFill>
                <a:latin typeface="ヒラギノ角ゴ Pro W3"/>
                <a:ea typeface="ヒラギノ角ゴ Pro W3"/>
                <a:cs typeface="ヒラギノ角ゴ Pro W3"/>
              </a:rPr>
              <a:t>G</a:t>
            </a:r>
            <a:r>
              <a:rPr kumimoji="1" lang="en-US" altLang="ja-JP" sz="4400" dirty="0" smtClean="0">
                <a:latin typeface="ヒラギノ角ゴ Pro W3"/>
                <a:ea typeface="ヒラギノ角ゴ Pro W3"/>
                <a:cs typeface="ヒラギノ角ゴ Pro W3"/>
              </a:rPr>
              <a:t>ateway </a:t>
            </a:r>
            <a:r>
              <a:rPr kumimoji="1" lang="en-US" altLang="ja-JP" sz="4400" dirty="0" smtClean="0">
                <a:solidFill>
                  <a:srgbClr val="FF0000"/>
                </a:solidFill>
                <a:latin typeface="ヒラギノ角ゴ Pro W3"/>
                <a:ea typeface="ヒラギノ角ゴ Pro W3"/>
                <a:cs typeface="ヒラギノ角ゴ Pro W3"/>
              </a:rPr>
              <a:t>I</a:t>
            </a:r>
            <a:r>
              <a:rPr kumimoji="1" lang="en-US" altLang="ja-JP" sz="4400" dirty="0" smtClean="0">
                <a:latin typeface="ヒラギノ角ゴ Pro W3"/>
                <a:ea typeface="ヒラギノ角ゴ Pro W3"/>
                <a:cs typeface="ヒラギノ角ゴ Pro W3"/>
              </a:rPr>
              <a:t>nterface)</a:t>
            </a:r>
            <a:endParaRPr kumimoji="1" lang="ja-JP" altLang="en-US" sz="4400" dirty="0">
              <a:latin typeface="ヒラギノ角ゴ Pro W3"/>
              <a:ea typeface="ヒラギノ角ゴ Pro W3"/>
              <a:cs typeface="ヒラギノ角ゴ Pro W3"/>
            </a:endParaRPr>
          </a:p>
        </p:txBody>
      </p:sp>
      <p:sp>
        <p:nvSpPr>
          <p:cNvPr id="4" name="コンテンツ プレースホルダ 2"/>
          <p:cNvSpPr>
            <a:spLocks noGrp="1"/>
          </p:cNvSpPr>
          <p:nvPr>
            <p:ph idx="1"/>
          </p:nvPr>
        </p:nvSpPr>
        <p:spPr>
          <a:xfrm>
            <a:off x="251609" y="1412776"/>
            <a:ext cx="8567202" cy="4753074"/>
          </a:xfrm>
        </p:spPr>
        <p:txBody>
          <a:bodyPr/>
          <a:lstStyle/>
          <a:p>
            <a:r>
              <a:rPr lang="ja-JP" altLang="en-US" sz="2800" dirty="0" smtClean="0">
                <a:latin typeface="ヒラギノ角ゴ Pro W3"/>
                <a:ea typeface="ヒラギノ角ゴ Pro W3"/>
                <a:cs typeface="ヒラギノ角ゴ Pro W3"/>
              </a:rPr>
              <a:t>動的処理のサービスを提供する際使われる手法のひとつ</a:t>
            </a:r>
            <a:endParaRPr lang="en-US" altLang="ja-JP" sz="2800" dirty="0" smtClean="0">
              <a:latin typeface="ヒラギノ角ゴ Pro W3"/>
              <a:ea typeface="ヒラギノ角ゴ Pro W3"/>
              <a:cs typeface="ヒラギノ角ゴ Pro W3"/>
            </a:endParaRPr>
          </a:p>
          <a:p>
            <a:pPr marL="914400" lvl="1" indent="-514350">
              <a:buFont typeface="+mj-lt"/>
              <a:buAutoNum type="arabicPeriod"/>
            </a:pPr>
            <a:r>
              <a:rPr lang="ja-JP" altLang="en-US" sz="2400" dirty="0" smtClean="0">
                <a:latin typeface="ヒラギノ角ゴ Pro W3"/>
                <a:ea typeface="ヒラギノ角ゴ Pro W3"/>
                <a:cs typeface="ヒラギノ角ゴ Pro W3"/>
              </a:rPr>
              <a:t>ブラウザからの要求を受けたサーバが対応するプログラムを起動</a:t>
            </a:r>
            <a:endParaRPr lang="en-US" altLang="ja-JP" sz="2400" dirty="0" smtClean="0">
              <a:latin typeface="ヒラギノ角ゴ Pro W3"/>
              <a:ea typeface="ヒラギノ角ゴ Pro W3"/>
              <a:cs typeface="ヒラギノ角ゴ Pro W3"/>
            </a:endParaRPr>
          </a:p>
          <a:p>
            <a:pPr marL="914400" lvl="1" indent="-514350">
              <a:buFont typeface="+mj-lt"/>
              <a:buAutoNum type="arabicPeriod"/>
            </a:pPr>
            <a:r>
              <a:rPr lang="ja-JP" altLang="en-US" sz="2400" dirty="0" smtClean="0">
                <a:latin typeface="ヒラギノ角ゴ Pro W3"/>
                <a:ea typeface="ヒラギノ角ゴ Pro W3"/>
                <a:cs typeface="ヒラギノ角ゴ Pro W3"/>
              </a:rPr>
              <a:t>プログラムの実行結果をブラウザ側に返す</a:t>
            </a:r>
            <a:endParaRPr lang="en-US" altLang="ja-JP" sz="2400" dirty="0" smtClean="0">
              <a:latin typeface="ヒラギノ角ゴ Pro W3"/>
              <a:ea typeface="ヒラギノ角ゴ Pro W3"/>
              <a:cs typeface="ヒラギノ角ゴ Pro W3"/>
            </a:endParaRPr>
          </a:p>
          <a:p>
            <a:pPr marL="457200" indent="-457200">
              <a:buFont typeface="+mj-lt"/>
              <a:buAutoNum type="arabicPeriod"/>
            </a:pPr>
            <a:endParaRPr lang="en-US" altLang="ja-JP" sz="2800" dirty="0" smtClean="0">
              <a:latin typeface="ヒラギノ角ゴ Pro W3"/>
              <a:ea typeface="ヒラギノ角ゴ Pro W3"/>
              <a:cs typeface="ヒラギノ角ゴ Pro W3"/>
            </a:endParaRPr>
          </a:p>
          <a:p>
            <a:pPr marL="457200" indent="-457200"/>
            <a:r>
              <a:rPr lang="ja-JP" altLang="en-US" sz="2800" dirty="0" smtClean="0">
                <a:latin typeface="ヒラギノ角ゴ Pro W3"/>
                <a:ea typeface="ヒラギノ角ゴ Pro W3"/>
                <a:cs typeface="ヒラギノ角ゴ Pro W3"/>
              </a:rPr>
              <a:t>プログラムは</a:t>
            </a:r>
            <a:r>
              <a:rPr lang="en-US" altLang="ja-JP" sz="2800" dirty="0">
                <a:latin typeface="ヒラギノ角ゴ Pro W3"/>
                <a:ea typeface="ヒラギノ角ゴ Pro W3"/>
                <a:cs typeface="ヒラギノ角ゴ Pro W3"/>
              </a:rPr>
              <a:t>R</a:t>
            </a:r>
            <a:r>
              <a:rPr lang="en-US" altLang="ja-JP" sz="2800" dirty="0" smtClean="0">
                <a:latin typeface="ヒラギノ角ゴ Pro W3"/>
                <a:ea typeface="ヒラギノ角ゴ Pro W3"/>
                <a:cs typeface="ヒラギノ角ゴ Pro W3"/>
              </a:rPr>
              <a:t>uby, Perl, Java, C</a:t>
            </a:r>
            <a:r>
              <a:rPr lang="ja-JP" altLang="en-US" sz="2800" dirty="0" smtClean="0">
                <a:latin typeface="ヒラギノ角ゴ Pro W3"/>
                <a:ea typeface="ヒラギノ角ゴ Pro W3"/>
                <a:cs typeface="ヒラギノ角ゴ Pro W3"/>
              </a:rPr>
              <a:t>言語などでよく作成されている</a:t>
            </a:r>
            <a:endParaRPr lang="en-US" altLang="ja-JP" sz="2800" dirty="0" smtClean="0">
              <a:latin typeface="ヒラギノ角ゴ Pro W3"/>
              <a:ea typeface="ヒラギノ角ゴ Pro W3"/>
              <a:cs typeface="ヒラギノ角ゴ Pro W3"/>
            </a:endParaRPr>
          </a:p>
          <a:p>
            <a:endParaRPr lang="en-US" altLang="ja-JP" sz="2800" dirty="0" smtClean="0">
              <a:latin typeface="ヒラギノ角ゴ Pro W3"/>
              <a:ea typeface="ヒラギノ角ゴ Pro W3"/>
              <a:cs typeface="ヒラギノ角ゴ Pro W3"/>
            </a:endParaRPr>
          </a:p>
          <a:p>
            <a:pPr>
              <a:buNone/>
            </a:pPr>
            <a:endParaRPr lang="en-US" altLang="ja-JP" sz="2800" dirty="0" smtClean="0">
              <a:latin typeface="ヒラギノ角ゴ Pro W3"/>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latin typeface="ヒラギノ角ゴ Pro W3"/>
                <a:ea typeface="ヒラギノ角ゴ Pro W3"/>
                <a:cs typeface="ヒラギノ角ゴ Pro W3"/>
              </a:rPr>
              <a:t>CGI(</a:t>
            </a:r>
            <a:r>
              <a:rPr kumimoji="1" lang="en-US" altLang="ja-JP" dirty="0" smtClean="0">
                <a:solidFill>
                  <a:srgbClr val="FF0000"/>
                </a:solidFill>
                <a:latin typeface="ヒラギノ角ゴ Pro W3"/>
                <a:ea typeface="ヒラギノ角ゴ Pro W3"/>
                <a:cs typeface="ヒラギノ角ゴ Pro W3"/>
              </a:rPr>
              <a:t>C</a:t>
            </a:r>
            <a:r>
              <a:rPr kumimoji="1" lang="en-US" altLang="ja-JP" dirty="0" smtClean="0">
                <a:latin typeface="ヒラギノ角ゴ Pro W3"/>
                <a:ea typeface="ヒラギノ角ゴ Pro W3"/>
                <a:cs typeface="ヒラギノ角ゴ Pro W3"/>
              </a:rPr>
              <a:t>ommon </a:t>
            </a:r>
            <a:r>
              <a:rPr kumimoji="1" lang="en-US" altLang="ja-JP" dirty="0" smtClean="0">
                <a:solidFill>
                  <a:srgbClr val="FF0000"/>
                </a:solidFill>
                <a:latin typeface="ヒラギノ角ゴ Pro W3"/>
                <a:ea typeface="ヒラギノ角ゴ Pro W3"/>
                <a:cs typeface="ヒラギノ角ゴ Pro W3"/>
              </a:rPr>
              <a:t>G</a:t>
            </a:r>
            <a:r>
              <a:rPr kumimoji="1" lang="en-US" altLang="ja-JP" dirty="0" smtClean="0">
                <a:latin typeface="ヒラギノ角ゴ Pro W3"/>
                <a:ea typeface="ヒラギノ角ゴ Pro W3"/>
                <a:cs typeface="ヒラギノ角ゴ Pro W3"/>
              </a:rPr>
              <a:t>ateway </a:t>
            </a:r>
            <a:r>
              <a:rPr kumimoji="1" lang="en-US" altLang="ja-JP" dirty="0" smtClean="0">
                <a:solidFill>
                  <a:srgbClr val="FF0000"/>
                </a:solidFill>
                <a:latin typeface="ヒラギノ角ゴ Pro W3"/>
                <a:ea typeface="ヒラギノ角ゴ Pro W3"/>
                <a:cs typeface="ヒラギノ角ゴ Pro W3"/>
              </a:rPr>
              <a:t>I</a:t>
            </a:r>
            <a:r>
              <a:rPr kumimoji="1" lang="en-US" altLang="ja-JP" dirty="0" smtClean="0">
                <a:latin typeface="ヒラギノ角ゴ Pro W3"/>
                <a:ea typeface="ヒラギノ角ゴ Pro W3"/>
                <a:cs typeface="ヒラギノ角ゴ Pro W3"/>
              </a:rPr>
              <a:t>nterface)</a:t>
            </a:r>
            <a:endParaRPr kumimoji="1" lang="ja-JP" altLang="en-US" dirty="0">
              <a:latin typeface="ヒラギノ角ゴ Pro W3"/>
              <a:ea typeface="ヒラギノ角ゴ Pro W3"/>
              <a:cs typeface="ヒラギノ角ゴ Pro W3"/>
            </a:endParaRPr>
          </a:p>
        </p:txBody>
      </p:sp>
      <p:pic>
        <p:nvPicPr>
          <p:cNvPr id="5" name="図 4" descr="Hikihozon.png"/>
          <p:cNvPicPr>
            <a:picLocks noChangeAspect="1"/>
          </p:cNvPicPr>
          <p:nvPr/>
        </p:nvPicPr>
        <p:blipFill>
          <a:blip r:embed="rId3" cstate="print"/>
          <a:srcRect l="15350" t="16400" r="44488" b="10101"/>
          <a:stretch>
            <a:fillRect/>
          </a:stretch>
        </p:blipFill>
        <p:spPr>
          <a:xfrm>
            <a:off x="251520" y="1124744"/>
            <a:ext cx="3672408" cy="5040560"/>
          </a:xfrm>
          <a:prstGeom prst="rect">
            <a:avLst/>
          </a:prstGeom>
        </p:spPr>
      </p:pic>
      <p:sp>
        <p:nvSpPr>
          <p:cNvPr id="7" name="四角形吹き出し 6"/>
          <p:cNvSpPr/>
          <p:nvPr/>
        </p:nvSpPr>
        <p:spPr>
          <a:xfrm>
            <a:off x="1763688" y="4149080"/>
            <a:ext cx="1368152" cy="576064"/>
          </a:xfrm>
          <a:prstGeom prst="wedgeRectCallout">
            <a:avLst>
              <a:gd name="adj1" fmla="val -41461"/>
              <a:gd name="adj2" fmla="val 13490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保存</a:t>
            </a:r>
            <a:endParaRPr kumimoji="1" lang="ja-JP" altLang="en-US" dirty="0">
              <a:solidFill>
                <a:schemeClr val="tx1"/>
              </a:solidFill>
            </a:endParaRPr>
          </a:p>
        </p:txBody>
      </p:sp>
      <p:sp>
        <p:nvSpPr>
          <p:cNvPr id="8" name="角丸四角形 7"/>
          <p:cNvSpPr/>
          <p:nvPr/>
        </p:nvSpPr>
        <p:spPr>
          <a:xfrm>
            <a:off x="5868144" y="1412776"/>
            <a:ext cx="2304256" cy="38884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サーバー</a:t>
            </a:r>
            <a:endParaRPr lang="en-US" altLang="ja-JP" dirty="0" smtClean="0">
              <a:solidFill>
                <a:schemeClr val="tx1"/>
              </a:solidFill>
            </a:endParaRPr>
          </a:p>
          <a:p>
            <a:endParaRPr kumimoji="1" lang="en-US" altLang="ja-JP" dirty="0" smtClean="0">
              <a:solidFill>
                <a:schemeClr val="tx1"/>
              </a:solidFill>
            </a:endParaRPr>
          </a:p>
          <a:p>
            <a:endParaRPr lang="en-US" altLang="ja-JP" dirty="0" smtClean="0">
              <a:solidFill>
                <a:schemeClr val="tx1"/>
              </a:solidFill>
            </a:endParaRPr>
          </a:p>
          <a:p>
            <a:endParaRPr kumimoji="1" lang="en-US" altLang="ja-JP" dirty="0" smtClean="0">
              <a:solidFill>
                <a:schemeClr val="tx1"/>
              </a:solidFill>
            </a:endParaRPr>
          </a:p>
          <a:p>
            <a:endParaRPr lang="en-US" altLang="ja-JP" dirty="0" smtClean="0">
              <a:solidFill>
                <a:schemeClr val="tx1"/>
              </a:solidFill>
            </a:endParaRPr>
          </a:p>
          <a:p>
            <a:endParaRPr kumimoji="1" lang="en-US" altLang="ja-JP" dirty="0" smtClean="0">
              <a:solidFill>
                <a:schemeClr val="tx1"/>
              </a:solidFill>
            </a:endParaRPr>
          </a:p>
          <a:p>
            <a:endParaRPr lang="en-US" altLang="ja-JP" dirty="0" smtClean="0">
              <a:solidFill>
                <a:schemeClr val="tx1"/>
              </a:solidFill>
            </a:endParaRPr>
          </a:p>
          <a:p>
            <a:endParaRPr kumimoji="1" lang="en-US" altLang="ja-JP" dirty="0" smtClean="0">
              <a:solidFill>
                <a:schemeClr val="tx1"/>
              </a:solidFill>
            </a:endParaRPr>
          </a:p>
          <a:p>
            <a:endParaRPr lang="en-US" altLang="ja-JP" dirty="0" smtClean="0">
              <a:solidFill>
                <a:schemeClr val="tx1"/>
              </a:solidFill>
            </a:endParaRPr>
          </a:p>
          <a:p>
            <a:endParaRPr kumimoji="1" lang="en-US" altLang="ja-JP" dirty="0" smtClean="0">
              <a:solidFill>
                <a:schemeClr val="tx1"/>
              </a:solidFill>
            </a:endParaRPr>
          </a:p>
          <a:p>
            <a:endParaRPr lang="en-US" altLang="ja-JP" dirty="0" smtClean="0">
              <a:solidFill>
                <a:schemeClr val="tx1"/>
              </a:solidFill>
            </a:endParaRPr>
          </a:p>
          <a:p>
            <a:endParaRPr kumimoji="1" lang="en-US" altLang="ja-JP" dirty="0" smtClean="0">
              <a:solidFill>
                <a:schemeClr val="tx1"/>
              </a:solidFill>
            </a:endParaRPr>
          </a:p>
          <a:p>
            <a:endParaRPr kumimoji="1" lang="en-US" altLang="ja-JP" dirty="0" smtClean="0">
              <a:solidFill>
                <a:schemeClr val="tx1"/>
              </a:solidFill>
            </a:endParaRPr>
          </a:p>
        </p:txBody>
      </p:sp>
      <p:sp>
        <p:nvSpPr>
          <p:cNvPr id="9" name="縦巻き 8"/>
          <p:cNvSpPr/>
          <p:nvPr/>
        </p:nvSpPr>
        <p:spPr>
          <a:xfrm>
            <a:off x="6300192" y="2132856"/>
            <a:ext cx="1512168" cy="1008112"/>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CGI</a:t>
            </a:r>
            <a:r>
              <a:rPr kumimoji="1" lang="ja-JP" altLang="en-US" dirty="0" smtClean="0">
                <a:solidFill>
                  <a:schemeClr val="tx1"/>
                </a:solidFill>
              </a:rPr>
              <a:t>プログラム</a:t>
            </a:r>
            <a:endParaRPr kumimoji="1" lang="ja-JP" altLang="en-US" dirty="0">
              <a:solidFill>
                <a:schemeClr val="tx1"/>
              </a:solidFill>
            </a:endParaRPr>
          </a:p>
        </p:txBody>
      </p:sp>
      <p:sp>
        <p:nvSpPr>
          <p:cNvPr id="10" name="縦巻き 9"/>
          <p:cNvSpPr/>
          <p:nvPr/>
        </p:nvSpPr>
        <p:spPr>
          <a:xfrm>
            <a:off x="6300192" y="4077072"/>
            <a:ext cx="1512168" cy="1008112"/>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結果</a:t>
            </a:r>
            <a:endParaRPr kumimoji="1" lang="en-US" altLang="ja-JP" dirty="0" smtClean="0">
              <a:solidFill>
                <a:schemeClr val="tx1"/>
              </a:solidFill>
            </a:endParaRPr>
          </a:p>
          <a:p>
            <a:pPr algn="ctr"/>
            <a:r>
              <a:rPr kumimoji="1" lang="en-US" altLang="ja-JP" dirty="0" smtClean="0">
                <a:solidFill>
                  <a:schemeClr val="tx1"/>
                </a:solidFill>
              </a:rPr>
              <a:t>(HTML)</a:t>
            </a:r>
            <a:endParaRPr kumimoji="1" lang="ja-JP" altLang="en-US" dirty="0">
              <a:solidFill>
                <a:schemeClr val="tx1"/>
              </a:solidFill>
            </a:endParaRPr>
          </a:p>
        </p:txBody>
      </p:sp>
      <p:cxnSp>
        <p:nvCxnSpPr>
          <p:cNvPr id="14" name="直線矢印コネクタ 13"/>
          <p:cNvCxnSpPr/>
          <p:nvPr/>
        </p:nvCxnSpPr>
        <p:spPr>
          <a:xfrm flipV="1">
            <a:off x="3275856" y="2564904"/>
            <a:ext cx="2448272" cy="1368152"/>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3131840" y="2276872"/>
            <a:ext cx="1944216" cy="648072"/>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保存ボタンがプログラムにリンク</a:t>
            </a:r>
            <a:endParaRPr kumimoji="1" lang="ja-JP" altLang="en-US" dirty="0">
              <a:solidFill>
                <a:schemeClr val="tx1"/>
              </a:solidFill>
            </a:endParaRPr>
          </a:p>
        </p:txBody>
      </p:sp>
      <p:cxnSp>
        <p:nvCxnSpPr>
          <p:cNvPr id="16" name="直線矢印コネクタ 15"/>
          <p:cNvCxnSpPr/>
          <p:nvPr/>
        </p:nvCxnSpPr>
        <p:spPr>
          <a:xfrm flipH="1">
            <a:off x="3851920" y="4797152"/>
            <a:ext cx="2088232" cy="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4067944" y="5013176"/>
            <a:ext cx="1800200" cy="648072"/>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実行結果を</a:t>
            </a:r>
            <a:endParaRPr kumimoji="1" lang="en-US" altLang="ja-JP" dirty="0" smtClean="0">
              <a:solidFill>
                <a:schemeClr val="tx1"/>
              </a:solidFill>
            </a:endParaRPr>
          </a:p>
          <a:p>
            <a:pPr algn="ctr"/>
            <a:r>
              <a:rPr kumimoji="1" lang="ja-JP" altLang="en-US" dirty="0" smtClean="0">
                <a:solidFill>
                  <a:schemeClr val="tx1"/>
                </a:solidFill>
              </a:rPr>
              <a:t>ブラウザに返す</a:t>
            </a:r>
            <a:endParaRPr kumimoji="1" lang="ja-JP" altLang="en-US" dirty="0">
              <a:solidFill>
                <a:schemeClr val="tx1"/>
              </a:solidFill>
            </a:endParaRPr>
          </a:p>
        </p:txBody>
      </p:sp>
      <p:cxnSp>
        <p:nvCxnSpPr>
          <p:cNvPr id="23" name="直線矢印コネクタ 22"/>
          <p:cNvCxnSpPr>
            <a:stCxn id="9" idx="2"/>
            <a:endCxn id="10" idx="0"/>
          </p:cNvCxnSpPr>
          <p:nvPr/>
        </p:nvCxnSpPr>
        <p:spPr>
          <a:xfrm>
            <a:off x="7056276" y="3140968"/>
            <a:ext cx="0" cy="936104"/>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7380312" y="3284984"/>
            <a:ext cx="1080120" cy="504056"/>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実行</a:t>
            </a:r>
            <a:endParaRPr kumimoji="1" lang="ja-JP" altLang="en-US" dirty="0">
              <a:solidFill>
                <a:schemeClr val="tx1"/>
              </a:solidFill>
            </a:endParaRPr>
          </a:p>
        </p:txBody>
      </p:sp>
    </p:spTree>
    <p:extLst>
      <p:ext uri="{BB962C8B-B14F-4D97-AF65-F5344CB8AC3E}">
        <p14:creationId xmlns:p14="http://schemas.microsoft.com/office/powerpoint/2010/main" val="1744660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P spid="20"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 W3"/>
                <a:ea typeface="ヒラギノ角ゴ Pro W3"/>
                <a:cs typeface="ヒラギノ角ゴ Pro W3"/>
              </a:rPr>
              <a:t>まとめ</a:t>
            </a:r>
            <a:endParaRPr kumimoji="1" lang="ja-JP" altLang="en-US" dirty="0">
              <a:latin typeface="ヒラギノ角ゴ Pro W3"/>
              <a:ea typeface="ヒラギノ角ゴ Pro W3"/>
              <a:cs typeface="ヒラギノ角ゴ Pro W3"/>
            </a:endParaRPr>
          </a:p>
        </p:txBody>
      </p:sp>
      <p:sp>
        <p:nvSpPr>
          <p:cNvPr id="3" name="コンテンツ プレースホルダ 2"/>
          <p:cNvSpPr>
            <a:spLocks noGrp="1"/>
          </p:cNvSpPr>
          <p:nvPr>
            <p:ph idx="1"/>
          </p:nvPr>
        </p:nvSpPr>
        <p:spPr>
          <a:xfrm>
            <a:off x="685800" y="1106488"/>
            <a:ext cx="7772400" cy="4626768"/>
          </a:xfrm>
        </p:spPr>
        <p:txBody>
          <a:bodyPr/>
          <a:lstStyle/>
          <a:p>
            <a:r>
              <a:rPr kumimoji="1" lang="en-US" altLang="ja-JP" dirty="0" smtClean="0">
                <a:latin typeface="ヒラギノ角ゴ Pro W3"/>
                <a:ea typeface="ヒラギノ角ゴ Pro W3"/>
                <a:cs typeface="ヒラギノ角ゴ Pro W3"/>
              </a:rPr>
              <a:t>WWW</a:t>
            </a:r>
            <a:r>
              <a:rPr kumimoji="1" lang="ja-JP" altLang="en-US" dirty="0" smtClean="0">
                <a:latin typeface="ヒラギノ角ゴ Pro W3"/>
                <a:ea typeface="ヒラギノ角ゴ Pro W3"/>
                <a:cs typeface="ヒラギノ角ゴ Pro W3"/>
              </a:rPr>
              <a:t>サーバは</a:t>
            </a:r>
            <a:r>
              <a:rPr kumimoji="1" lang="en-US" altLang="ja-JP" dirty="0" smtClean="0">
                <a:latin typeface="ヒラギノ角ゴ Pro W3"/>
                <a:ea typeface="ヒラギノ角ゴ Pro W3"/>
                <a:cs typeface="ヒラギノ角ゴ Pro W3"/>
              </a:rPr>
              <a:t>, </a:t>
            </a:r>
            <a:r>
              <a:rPr kumimoji="1" lang="ja-JP" altLang="en-US" dirty="0" smtClean="0">
                <a:latin typeface="ヒラギノ角ゴ Pro W3"/>
                <a:ea typeface="ヒラギノ角ゴ Pro W3"/>
                <a:cs typeface="ヒラギノ角ゴ Pro W3"/>
              </a:rPr>
              <a:t>情報資源の格納</a:t>
            </a:r>
            <a:r>
              <a:rPr kumimoji="1" lang="en-US" altLang="ja-JP" dirty="0" smtClean="0">
                <a:latin typeface="ヒラギノ角ゴ Pro W3"/>
                <a:ea typeface="ヒラギノ角ゴ Pro W3"/>
                <a:cs typeface="ヒラギノ角ゴ Pro W3"/>
              </a:rPr>
              <a:t>, </a:t>
            </a:r>
            <a:r>
              <a:rPr kumimoji="1" lang="ja-JP" altLang="en-US" dirty="0" smtClean="0">
                <a:latin typeface="ヒラギノ角ゴ Pro W3"/>
                <a:ea typeface="ヒラギノ角ゴ Pro W3"/>
                <a:cs typeface="ヒラギノ角ゴ Pro W3"/>
              </a:rPr>
              <a:t>配信を行う</a:t>
            </a:r>
            <a:endParaRPr kumimoji="1" lang="en-US" altLang="ja-JP" dirty="0" smtClean="0">
              <a:latin typeface="ヒラギノ角ゴ Pro W3"/>
              <a:ea typeface="ヒラギノ角ゴ Pro W3"/>
              <a:cs typeface="ヒラギノ角ゴ Pro W3"/>
            </a:endParaRPr>
          </a:p>
          <a:p>
            <a:r>
              <a:rPr kumimoji="1" lang="en-US" altLang="ja-JP" dirty="0" smtClean="0">
                <a:latin typeface="ヒラギノ角ゴ Pro W3"/>
                <a:ea typeface="ヒラギノ角ゴ Pro W3"/>
                <a:cs typeface="ヒラギノ角ゴ Pro W3"/>
              </a:rPr>
              <a:t>ITPASS </a:t>
            </a:r>
            <a:r>
              <a:rPr kumimoji="1" lang="ja-JP" altLang="en-US" dirty="0" smtClean="0">
                <a:latin typeface="ヒラギノ角ゴ Pro W3"/>
                <a:ea typeface="ヒラギノ角ゴ Pro W3"/>
                <a:cs typeface="ヒラギノ角ゴ Pro W3"/>
              </a:rPr>
              <a:t>サーバでは</a:t>
            </a:r>
            <a:r>
              <a:rPr kumimoji="1" lang="en-US" altLang="ja-JP" dirty="0" smtClean="0">
                <a:latin typeface="ヒラギノ角ゴ Pro W3"/>
                <a:ea typeface="ヒラギノ角ゴ Pro W3"/>
                <a:cs typeface="ヒラギノ角ゴ Pro W3"/>
              </a:rPr>
              <a:t>, WWW</a:t>
            </a:r>
            <a:r>
              <a:rPr kumimoji="1" lang="ja-JP" altLang="en-US" dirty="0" smtClean="0">
                <a:latin typeface="ヒラギノ角ゴ Pro W3"/>
                <a:ea typeface="ヒラギノ角ゴ Pro W3"/>
                <a:cs typeface="ヒラギノ角ゴ Pro W3"/>
              </a:rPr>
              <a:t>サーバソフトウェアとして</a:t>
            </a:r>
            <a:r>
              <a:rPr lang="en-US" altLang="ja-JP" dirty="0">
                <a:latin typeface="ヒラギノ角ゴ Pro W3"/>
                <a:ea typeface="ヒラギノ角ゴ Pro W3"/>
                <a:cs typeface="ヒラギノ角ゴ Pro W3"/>
              </a:rPr>
              <a:t> </a:t>
            </a:r>
            <a:r>
              <a:rPr lang="en-US" altLang="ja-JP" b="1" dirty="0" smtClean="0">
                <a:solidFill>
                  <a:srgbClr val="FF0000"/>
                </a:solidFill>
                <a:latin typeface="ヒラギノ角ゴ Pro W3"/>
                <a:ea typeface="ヒラギノ角ゴ Pro W3"/>
                <a:cs typeface="ヒラギノ角ゴ Pro W3"/>
              </a:rPr>
              <a:t>Apache </a:t>
            </a:r>
            <a:r>
              <a:rPr lang="ja-JP" altLang="en-US" dirty="0" smtClean="0">
                <a:latin typeface="ヒラギノ角ゴ Pro W3"/>
                <a:ea typeface="ヒラギノ角ゴ Pro W3"/>
                <a:cs typeface="ヒラギノ角ゴ Pro W3"/>
              </a:rPr>
              <a:t>を使う</a:t>
            </a:r>
            <a:endParaRPr lang="en-US" altLang="ja-JP" dirty="0" smtClean="0">
              <a:latin typeface="ヒラギノ角ゴ Pro W3"/>
              <a:ea typeface="ヒラギノ角ゴ Pro W3"/>
              <a:cs typeface="ヒラギノ角ゴ Pro W3"/>
            </a:endParaRPr>
          </a:p>
          <a:p>
            <a:r>
              <a:rPr kumimoji="1" lang="en-US" altLang="ja-JP" b="1" dirty="0" err="1" smtClean="0">
                <a:solidFill>
                  <a:srgbClr val="FF0000"/>
                </a:solidFill>
                <a:latin typeface="ヒラギノ角ゴ Pro W3"/>
                <a:ea typeface="ヒラギノ角ゴ Pro W3"/>
                <a:cs typeface="ヒラギノ角ゴ Pro W3"/>
              </a:rPr>
              <a:t>Hiki</a:t>
            </a:r>
            <a:r>
              <a:rPr kumimoji="1" lang="en-US" altLang="ja-JP" b="1" dirty="0" smtClean="0">
                <a:solidFill>
                  <a:srgbClr val="FF0000"/>
                </a:solidFill>
                <a:latin typeface="ヒラギノ角ゴ Pro W3"/>
                <a:ea typeface="ヒラギノ角ゴ Pro W3"/>
                <a:cs typeface="ヒラギノ角ゴ Pro W3"/>
              </a:rPr>
              <a:t> </a:t>
            </a:r>
            <a:r>
              <a:rPr kumimoji="1" lang="ja-JP" altLang="en-US" dirty="0" smtClean="0">
                <a:latin typeface="ヒラギノ角ゴ Pro W3"/>
                <a:ea typeface="ヒラギノ角ゴ Pro W3"/>
                <a:cs typeface="ヒラギノ角ゴ Pro W3"/>
              </a:rPr>
              <a:t>ではウェブ上で文書の作成・編集が可能</a:t>
            </a:r>
            <a:endParaRPr kumimoji="1" lang="en-US" altLang="ja-JP" dirty="0" smtClean="0">
              <a:latin typeface="ヒラギノ角ゴ Pro W3"/>
              <a:ea typeface="ヒラギノ角ゴ Pro W3"/>
              <a:cs typeface="ヒラギノ角ゴ Pro W3"/>
            </a:endParaRPr>
          </a:p>
          <a:p>
            <a:r>
              <a:rPr lang="en-US" altLang="ja-JP" b="1" dirty="0" smtClean="0">
                <a:solidFill>
                  <a:srgbClr val="FF0000"/>
                </a:solidFill>
                <a:latin typeface="ヒラギノ角ゴ Pro W3"/>
                <a:ea typeface="ヒラギノ角ゴ Pro W3"/>
                <a:cs typeface="ヒラギノ角ゴ Pro W3"/>
              </a:rPr>
              <a:t>CGI </a:t>
            </a:r>
            <a:r>
              <a:rPr lang="ja-JP" altLang="en-US" dirty="0" smtClean="0">
                <a:latin typeface="ヒラギノ角ゴ Pro W3"/>
                <a:ea typeface="ヒラギノ角ゴ Pro W3"/>
                <a:cs typeface="ヒラギノ角ゴ Pro W3"/>
              </a:rPr>
              <a:t>を使うことでサーバの</a:t>
            </a:r>
            <a:r>
              <a:rPr lang="ja-JP" altLang="en-US" b="1" dirty="0" smtClean="0">
                <a:latin typeface="ヒラギノ角ゴ Pro W3"/>
                <a:ea typeface="ヒラギノ角ゴ Pro W3"/>
                <a:cs typeface="ヒラギノ角ゴ Pro W3"/>
              </a:rPr>
              <a:t>動的処理</a:t>
            </a:r>
            <a:r>
              <a:rPr lang="ja-JP" altLang="en-US" dirty="0" smtClean="0">
                <a:latin typeface="ヒラギノ角ゴ Pro W3"/>
                <a:ea typeface="ヒラギノ角ゴ Pro W3"/>
                <a:cs typeface="ヒラギノ角ゴ Pro W3"/>
              </a:rPr>
              <a:t>が可能になっている</a:t>
            </a:r>
            <a:endParaRPr lang="en-US" altLang="ja-JP" dirty="0" smtClean="0">
              <a:latin typeface="ヒラギノ角ゴ Pro W3"/>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257" y="98425"/>
            <a:ext cx="8367190" cy="695325"/>
          </a:xfrm>
        </p:spPr>
        <p:txBody>
          <a:bodyPr/>
          <a:lstStyle/>
          <a:p>
            <a:r>
              <a:rPr kumimoji="1" lang="ja-JP" altLang="en-US" dirty="0" smtClean="0">
                <a:latin typeface="ヒラギノ角ゴ Pro W3"/>
                <a:ea typeface="ヒラギノ角ゴ Pro W3"/>
                <a:cs typeface="ヒラギノ角ゴ Pro W3"/>
              </a:rPr>
              <a:t>参考資料</a:t>
            </a:r>
            <a:endParaRPr kumimoji="1" lang="ja-JP" altLang="en-US" dirty="0">
              <a:latin typeface="ヒラギノ角ゴ Pro W3"/>
              <a:ea typeface="ヒラギノ角ゴ Pro W3"/>
              <a:cs typeface="ヒラギノ角ゴ Pro W3"/>
            </a:endParaRPr>
          </a:p>
        </p:txBody>
      </p:sp>
      <p:sp>
        <p:nvSpPr>
          <p:cNvPr id="3" name="コンテンツ プレースホルダ 2"/>
          <p:cNvSpPr>
            <a:spLocks noGrp="1"/>
          </p:cNvSpPr>
          <p:nvPr>
            <p:ph idx="1"/>
          </p:nvPr>
        </p:nvSpPr>
        <p:spPr>
          <a:xfrm>
            <a:off x="395536" y="1124744"/>
            <a:ext cx="8496944" cy="5069160"/>
          </a:xfrm>
        </p:spPr>
        <p:txBody>
          <a:bodyPr>
            <a:normAutofit/>
          </a:bodyPr>
          <a:lstStyle/>
          <a:p>
            <a:r>
              <a:rPr lang="en-US" altLang="ja-JP" sz="2000" dirty="0" smtClean="0">
                <a:latin typeface="ヒラギノ角ゴ Pro W3"/>
                <a:ea typeface="ヒラギノ角ゴ Pro W3"/>
                <a:cs typeface="ヒラギノ角ゴ Pro W3"/>
              </a:rPr>
              <a:t>2012</a:t>
            </a:r>
            <a:r>
              <a:rPr lang="ja-JP" altLang="en-US" sz="2000" dirty="0" smtClean="0">
                <a:latin typeface="ヒラギノ角ゴ Pro W3"/>
                <a:ea typeface="ヒラギノ角ゴ Pro W3"/>
                <a:cs typeface="ヒラギノ角ゴ Pro W3"/>
              </a:rPr>
              <a:t>年度</a:t>
            </a:r>
            <a:r>
              <a:rPr lang="en-US" altLang="ja-JP" sz="2000" dirty="0" smtClean="0">
                <a:latin typeface="ヒラギノ角ゴ Pro W3"/>
                <a:ea typeface="ヒラギノ角ゴ Pro W3"/>
                <a:cs typeface="ヒラギノ角ゴ Pro W3"/>
              </a:rPr>
              <a:t>ITPASS</a:t>
            </a:r>
            <a:r>
              <a:rPr lang="ja-JP" altLang="en-US" sz="2000" dirty="0" smtClean="0">
                <a:latin typeface="ヒラギノ角ゴ Pro W3"/>
                <a:ea typeface="ヒラギノ角ゴ Pro W3"/>
                <a:cs typeface="ヒラギノ角ゴ Pro W3"/>
              </a:rPr>
              <a:t>セミナー 「</a:t>
            </a:r>
            <a:r>
              <a:rPr lang="en-US" altLang="ja-JP" sz="2000" dirty="0" smtClean="0">
                <a:latin typeface="ヒラギノ角ゴ Pro W3"/>
                <a:ea typeface="ヒラギノ角ゴ Pro W3"/>
                <a:cs typeface="ヒラギノ角ゴ Pro W3"/>
              </a:rPr>
              <a:t>WWW</a:t>
            </a:r>
            <a:r>
              <a:rPr lang="ja-JP" altLang="en-US" sz="2000" dirty="0" smtClean="0">
                <a:latin typeface="ヒラギノ角ゴ Pro W3"/>
                <a:ea typeface="ヒラギノ角ゴ Pro W3"/>
                <a:cs typeface="ヒラギノ角ゴ Pro W3"/>
              </a:rPr>
              <a:t>のおはなし」</a:t>
            </a:r>
            <a:r>
              <a:rPr lang="ja-JP" altLang="en-US" sz="2000" dirty="0">
                <a:latin typeface="ヒラギノ角ゴ Pro W3"/>
                <a:ea typeface="ヒラギノ角ゴ Pro W3"/>
                <a:cs typeface="ヒラギノ角ゴ Pro W3"/>
              </a:rPr>
              <a:t>柏本 光司</a:t>
            </a:r>
            <a:endParaRPr lang="en-US" altLang="ja-JP" sz="2000" dirty="0" smtClean="0">
              <a:latin typeface="ヒラギノ角ゴ Pro W3"/>
              <a:ea typeface="ヒラギノ角ゴ Pro W3"/>
              <a:cs typeface="ヒラギノ角ゴ Pro W3"/>
            </a:endParaRPr>
          </a:p>
          <a:p>
            <a:pPr>
              <a:buNone/>
            </a:pPr>
            <a:r>
              <a:rPr lang="en-US" altLang="ja-JP" sz="2000" dirty="0" smtClean="0">
                <a:latin typeface="ヒラギノ角ゴ Pro W3"/>
                <a:ea typeface="ヒラギノ角ゴ Pro W3"/>
                <a:cs typeface="ヒラギノ角ゴ Pro W3"/>
              </a:rPr>
              <a:t>   </a:t>
            </a:r>
            <a:r>
              <a:rPr lang="en-US" altLang="ja-JP" sz="2000" u="sng" dirty="0">
                <a:solidFill>
                  <a:srgbClr val="FF0000"/>
                </a:solidFill>
                <a:latin typeface="ヒラギノ角ゴ Pro W3"/>
                <a:ea typeface="ヒラギノ角ゴ Pro W3"/>
                <a:cs typeface="ヒラギノ角ゴ Pro W3"/>
              </a:rPr>
              <a:t>https://itpass.scitec.kobe-u.ac.jp/seminar/lecture/fy2012/121012/pub</a:t>
            </a:r>
            <a:r>
              <a:rPr lang="en-US" altLang="ja-JP" sz="2000" u="sng" dirty="0" smtClean="0">
                <a:solidFill>
                  <a:srgbClr val="FF0000"/>
                </a:solidFill>
                <a:latin typeface="ヒラギノ角ゴ Pro W3"/>
                <a:ea typeface="ヒラギノ角ゴ Pro W3"/>
                <a:cs typeface="ヒラギノ角ゴ Pro W3"/>
              </a:rPr>
              <a:t>/</a:t>
            </a:r>
          </a:p>
          <a:p>
            <a:r>
              <a:rPr lang="en-US" altLang="ja-JP" sz="2000" dirty="0" smtClean="0">
                <a:latin typeface="ヒラギノ角ゴ Pro W3"/>
                <a:ea typeface="ヒラギノ角ゴ Pro W3"/>
                <a:cs typeface="ヒラギノ角ゴ Pro W3"/>
              </a:rPr>
              <a:t>IT </a:t>
            </a:r>
            <a:r>
              <a:rPr lang="ja-JP" altLang="en-US" sz="2000" dirty="0" smtClean="0">
                <a:latin typeface="ヒラギノ角ゴ Pro W3"/>
                <a:ea typeface="ヒラギノ角ゴ Pro W3"/>
                <a:cs typeface="ヒラギノ角ゴ Pro W3"/>
              </a:rPr>
              <a:t>用語辞典 </a:t>
            </a:r>
            <a:r>
              <a:rPr lang="en-US" altLang="ja-JP" sz="2000" dirty="0" smtClean="0">
                <a:latin typeface="ヒラギノ角ゴ Pro W3"/>
                <a:ea typeface="ヒラギノ角ゴ Pro W3"/>
                <a:cs typeface="ヒラギノ角ゴ Pro W3"/>
              </a:rPr>
              <a:t>e-Words</a:t>
            </a:r>
          </a:p>
          <a:p>
            <a:pPr>
              <a:buNone/>
            </a:pPr>
            <a:r>
              <a:rPr lang="en-US" altLang="ja-JP" sz="2000" dirty="0" smtClean="0">
                <a:latin typeface="ヒラギノ角ゴ Pro W3"/>
                <a:ea typeface="ヒラギノ角ゴ Pro W3"/>
                <a:cs typeface="ヒラギノ角ゴ Pro W3"/>
              </a:rPr>
              <a:t>   </a:t>
            </a:r>
            <a:r>
              <a:rPr lang="en-US" altLang="ja-JP" sz="2000" u="sng" dirty="0" smtClean="0">
                <a:solidFill>
                  <a:srgbClr val="FF0000"/>
                </a:solidFill>
                <a:latin typeface="ヒラギノ角ゴ Pro W3"/>
                <a:ea typeface="ヒラギノ角ゴ Pro W3"/>
                <a:cs typeface="ヒラギノ角ゴ Pro W3"/>
              </a:rPr>
              <a:t>http://e-words.jp/</a:t>
            </a:r>
          </a:p>
          <a:p>
            <a:r>
              <a:rPr lang="en-US" altLang="ja-JP" sz="2000" dirty="0" smtClean="0">
                <a:latin typeface="ヒラギノ角ゴ Pro W3"/>
                <a:ea typeface="ヒラギノ角ゴ Pro W3"/>
                <a:cs typeface="ヒラギノ角ゴ Pro W3"/>
              </a:rPr>
              <a:t>Wikipedia</a:t>
            </a:r>
          </a:p>
          <a:p>
            <a:pPr>
              <a:buNone/>
            </a:pPr>
            <a:r>
              <a:rPr lang="en-US" altLang="ja-JP" sz="2000" dirty="0" smtClean="0">
                <a:latin typeface="ヒラギノ角ゴ Pro W3"/>
                <a:ea typeface="ヒラギノ角ゴ Pro W3"/>
                <a:cs typeface="ヒラギノ角ゴ Pro W3"/>
              </a:rPr>
              <a:t>   </a:t>
            </a:r>
            <a:r>
              <a:rPr lang="en-US" altLang="ja-JP" sz="2000" u="sng" dirty="0" smtClean="0">
                <a:solidFill>
                  <a:srgbClr val="FF0000"/>
                </a:solidFill>
                <a:latin typeface="ヒラギノ角ゴ Pro W3"/>
                <a:ea typeface="ヒラギノ角ゴ Pro W3"/>
                <a:cs typeface="ヒラギノ角ゴ Pro W3"/>
              </a:rPr>
              <a:t>http://ja.wikipedia.org/wiki/</a:t>
            </a:r>
          </a:p>
          <a:p>
            <a:r>
              <a:rPr lang="en-US" altLang="ja-JP" sz="2000" dirty="0" smtClean="0">
                <a:latin typeface="ヒラギノ角ゴ Pro W3"/>
                <a:ea typeface="ヒラギノ角ゴ Pro W3"/>
                <a:cs typeface="ヒラギノ角ゴ Pro W3"/>
              </a:rPr>
              <a:t>WWW</a:t>
            </a:r>
            <a:r>
              <a:rPr lang="ja-JP" altLang="en-US" sz="2000" dirty="0" smtClean="0">
                <a:latin typeface="ヒラギノ角ゴ Pro W3"/>
                <a:ea typeface="ヒラギノ角ゴ Pro W3"/>
                <a:cs typeface="ヒラギノ角ゴ Pro W3"/>
              </a:rPr>
              <a:t>の歴史と仕組み</a:t>
            </a:r>
            <a:endParaRPr lang="en-US" altLang="ja-JP" sz="2000" dirty="0" smtClean="0">
              <a:latin typeface="ヒラギノ角ゴ Pro W3"/>
              <a:ea typeface="ヒラギノ角ゴ Pro W3"/>
              <a:cs typeface="ヒラギノ角ゴ Pro W3"/>
            </a:endParaRPr>
          </a:p>
          <a:p>
            <a:pPr>
              <a:buNone/>
            </a:pPr>
            <a:r>
              <a:rPr lang="en-US" altLang="ja-JP" sz="2000" dirty="0" smtClean="0">
                <a:latin typeface="ヒラギノ角ゴ Pro W3"/>
                <a:ea typeface="ヒラギノ角ゴ Pro W3"/>
                <a:cs typeface="ヒラギノ角ゴ Pro W3"/>
              </a:rPr>
              <a:t>   </a:t>
            </a:r>
            <a:r>
              <a:rPr lang="en-US" altLang="ja-JP" sz="2000" u="sng" dirty="0" smtClean="0">
                <a:solidFill>
                  <a:srgbClr val="FF0000"/>
                </a:solidFill>
                <a:latin typeface="ヒラギノ角ゴ Pro W3"/>
                <a:ea typeface="ヒラギノ角ゴ Pro W3"/>
                <a:cs typeface="ヒラギノ角ゴ Pro W3"/>
              </a:rPr>
              <a:t>http://www.tuat.ac.jp/~asiaprog/courses/web/lesson01/</a:t>
            </a:r>
            <a:endParaRPr lang="en-US" altLang="ja-JP" sz="1800" u="sng" dirty="0" smtClean="0">
              <a:solidFill>
                <a:srgbClr val="FF0000"/>
              </a:solidFill>
              <a:latin typeface="ヒラギノ角ゴ Pro W3"/>
              <a:ea typeface="ヒラギノ角ゴ Pro W3"/>
              <a:cs typeface="ヒラギノ角ゴ Pro W3"/>
            </a:endParaRPr>
          </a:p>
          <a:p>
            <a:r>
              <a:rPr lang="en-US" altLang="ja-JP" sz="1800" dirty="0">
                <a:latin typeface="ヒラギノ角ゴ Pro W3"/>
                <a:ea typeface="ヒラギノ角ゴ Pro W3"/>
                <a:cs typeface="ヒラギノ角ゴ Pro W3"/>
              </a:rPr>
              <a:t>Web</a:t>
            </a:r>
            <a:r>
              <a:rPr lang="ja-JP" altLang="en-US" sz="1800" dirty="0">
                <a:latin typeface="ヒラギノ角ゴ Pro W3"/>
                <a:ea typeface="ヒラギノ角ゴ Pro W3"/>
                <a:cs typeface="ヒラギノ角ゴ Pro W3"/>
              </a:rPr>
              <a:t>セキュリティー入門</a:t>
            </a:r>
            <a:r>
              <a:rPr lang="en-US" altLang="ja-JP" sz="1800" dirty="0">
                <a:latin typeface="ヒラギノ角ゴ Pro W3"/>
                <a:ea typeface="ヒラギノ角ゴ Pro W3"/>
                <a:cs typeface="ヒラギノ角ゴ Pro W3"/>
              </a:rPr>
              <a:t>: </a:t>
            </a:r>
            <a:r>
              <a:rPr lang="ja-JP" altLang="en-US" sz="1800" dirty="0">
                <a:latin typeface="ヒラギノ角ゴ Pro W3"/>
                <a:ea typeface="ヒラギノ角ゴ Pro W3"/>
                <a:cs typeface="ヒラギノ角ゴ Pro W3"/>
              </a:rPr>
              <a:t>第</a:t>
            </a:r>
            <a:r>
              <a:rPr lang="en-US" altLang="ja-JP" sz="1800" dirty="0">
                <a:latin typeface="ヒラギノ角ゴ Pro W3"/>
                <a:ea typeface="ヒラギノ角ゴ Pro W3"/>
                <a:cs typeface="ヒラギノ角ゴ Pro W3"/>
              </a:rPr>
              <a:t>2</a:t>
            </a:r>
            <a:r>
              <a:rPr lang="ja-JP" altLang="en-US" sz="1800" dirty="0">
                <a:latin typeface="ヒラギノ角ゴ Pro W3"/>
                <a:ea typeface="ヒラギノ角ゴ Pro W3"/>
                <a:cs typeface="ヒラギノ角ゴ Pro W3"/>
              </a:rPr>
              <a:t>回「さらに知りたいセキュリティー（</a:t>
            </a:r>
            <a:r>
              <a:rPr lang="en-US" altLang="ja-JP" sz="1800" dirty="0">
                <a:latin typeface="ヒラギノ角ゴ Pro W3"/>
                <a:ea typeface="ヒラギノ角ゴ Pro W3"/>
                <a:cs typeface="ヒラギノ角ゴ Pro W3"/>
              </a:rPr>
              <a:t>SSL</a:t>
            </a:r>
            <a:r>
              <a:rPr lang="ja-JP" altLang="en-US" sz="1800" dirty="0">
                <a:latin typeface="ヒラギノ角ゴ Pro W3"/>
                <a:ea typeface="ヒラギノ角ゴ Pro W3"/>
                <a:cs typeface="ヒラギノ角ゴ Pro W3"/>
              </a:rPr>
              <a:t>）の仕組み」</a:t>
            </a:r>
            <a:r>
              <a:rPr lang="en-US" altLang="ja-JP" sz="1800" dirty="0">
                <a:latin typeface="ヒラギノ角ゴ Pro W3"/>
                <a:ea typeface="ヒラギノ角ゴ Pro W3"/>
                <a:cs typeface="ヒラギノ角ゴ Pro W3"/>
              </a:rPr>
              <a:t>  </a:t>
            </a:r>
            <a:endParaRPr lang="en-US" altLang="ja-JP" sz="1800" dirty="0" smtClean="0">
              <a:latin typeface="ヒラギノ角ゴ Pro W3"/>
              <a:ea typeface="ヒラギノ角ゴ Pro W3"/>
              <a:cs typeface="ヒラギノ角ゴ Pro W3"/>
            </a:endParaRPr>
          </a:p>
          <a:p>
            <a:r>
              <a:rPr lang="en-US" altLang="ja-JP" sz="1800" u="sng" dirty="0" smtClean="0">
                <a:solidFill>
                  <a:srgbClr val="FF0000"/>
                </a:solidFill>
                <a:latin typeface="ヒラギノ角ゴ Pro W3"/>
                <a:ea typeface="ヒラギノ角ゴ Pro W3"/>
                <a:cs typeface="ヒラギノ角ゴ Pro W3"/>
              </a:rPr>
              <a:t>http</a:t>
            </a:r>
            <a:r>
              <a:rPr lang="en-US" altLang="ja-JP" sz="1800" u="sng" dirty="0">
                <a:solidFill>
                  <a:srgbClr val="FF0000"/>
                </a:solidFill>
                <a:latin typeface="ヒラギノ角ゴ Pro W3"/>
                <a:ea typeface="ヒラギノ角ゴ Pro W3"/>
                <a:cs typeface="ヒラギノ角ゴ Pro W3"/>
              </a:rPr>
              <a:t>://</a:t>
            </a:r>
            <a:r>
              <a:rPr lang="en-US" altLang="ja-JP" sz="1800" u="sng" dirty="0" err="1">
                <a:solidFill>
                  <a:srgbClr val="FF0000"/>
                </a:solidFill>
                <a:latin typeface="ヒラギノ角ゴ Pro W3"/>
                <a:ea typeface="ヒラギノ角ゴ Pro W3"/>
                <a:cs typeface="ヒラギノ角ゴ Pro W3"/>
              </a:rPr>
              <a:t>www.ibm.com</a:t>
            </a:r>
            <a:r>
              <a:rPr lang="en-US" altLang="ja-JP" sz="1800" u="sng" dirty="0">
                <a:solidFill>
                  <a:srgbClr val="FF0000"/>
                </a:solidFill>
                <a:latin typeface="ヒラギノ角ゴ Pro W3"/>
                <a:ea typeface="ヒラギノ角ゴ Pro W3"/>
                <a:cs typeface="ヒラギノ角ゴ Pro W3"/>
              </a:rPr>
              <a:t>/</a:t>
            </a:r>
            <a:r>
              <a:rPr lang="en-US" altLang="ja-JP" sz="1800" u="sng" dirty="0" err="1">
                <a:solidFill>
                  <a:srgbClr val="FF0000"/>
                </a:solidFill>
                <a:latin typeface="ヒラギノ角ゴ Pro W3"/>
                <a:ea typeface="ヒラギノ角ゴ Pro W3"/>
                <a:cs typeface="ヒラギノ角ゴ Pro W3"/>
              </a:rPr>
              <a:t>developerworks</a:t>
            </a:r>
            <a:r>
              <a:rPr lang="en-US" altLang="ja-JP" sz="1800" u="sng" dirty="0">
                <a:solidFill>
                  <a:srgbClr val="FF0000"/>
                </a:solidFill>
                <a:latin typeface="ヒラギノ角ゴ Pro W3"/>
                <a:ea typeface="ヒラギノ角ゴ Pro W3"/>
                <a:cs typeface="ヒラギノ角ゴ Pro W3"/>
              </a:rPr>
              <a:t>/</a:t>
            </a:r>
            <a:r>
              <a:rPr lang="en-US" altLang="ja-JP" sz="1800" u="sng" dirty="0" err="1">
                <a:solidFill>
                  <a:srgbClr val="FF0000"/>
                </a:solidFill>
                <a:latin typeface="ヒラギノ角ゴ Pro W3"/>
                <a:ea typeface="ヒラギノ角ゴ Pro W3"/>
                <a:cs typeface="ヒラギノ角ゴ Pro W3"/>
              </a:rPr>
              <a:t>jp</a:t>
            </a:r>
            <a:r>
              <a:rPr lang="en-US" altLang="ja-JP" sz="1800" u="sng" dirty="0">
                <a:solidFill>
                  <a:srgbClr val="FF0000"/>
                </a:solidFill>
                <a:latin typeface="ヒラギノ角ゴ Pro W3"/>
                <a:ea typeface="ヒラギノ角ゴ Pro W3"/>
                <a:cs typeface="ヒラギノ角ゴ Pro W3"/>
              </a:rPr>
              <a:t>/</a:t>
            </a:r>
            <a:r>
              <a:rPr lang="en-US" altLang="ja-JP" sz="1800" u="sng" dirty="0" err="1">
                <a:solidFill>
                  <a:srgbClr val="FF0000"/>
                </a:solidFill>
                <a:latin typeface="ヒラギノ角ゴ Pro W3"/>
                <a:ea typeface="ヒラギノ角ゴ Pro W3"/>
                <a:cs typeface="ヒラギノ角ゴ Pro W3"/>
              </a:rPr>
              <a:t>websphere</a:t>
            </a:r>
            <a:r>
              <a:rPr lang="en-US" altLang="ja-JP" sz="1800" u="sng" dirty="0">
                <a:solidFill>
                  <a:srgbClr val="FF0000"/>
                </a:solidFill>
                <a:latin typeface="ヒラギノ角ゴ Pro W3"/>
                <a:ea typeface="ヒラギノ角ゴ Pro W3"/>
                <a:cs typeface="ヒラギノ角ゴ Pro W3"/>
              </a:rPr>
              <a:t>/library/web/</a:t>
            </a:r>
            <a:r>
              <a:rPr lang="en-US" altLang="ja-JP" sz="1800" u="sng" dirty="0" err="1">
                <a:solidFill>
                  <a:srgbClr val="FF0000"/>
                </a:solidFill>
                <a:latin typeface="ヒラギノ角ゴ Pro W3"/>
                <a:ea typeface="ヒラギノ角ゴ Pro W3"/>
                <a:cs typeface="ヒラギノ角ゴ Pro W3"/>
              </a:rPr>
              <a:t>web_security</a:t>
            </a:r>
            <a:r>
              <a:rPr lang="en-US" altLang="ja-JP" sz="1800" u="sng" dirty="0">
                <a:solidFill>
                  <a:srgbClr val="FF0000"/>
                </a:solidFill>
                <a:latin typeface="ヒラギノ角ゴ Pro W3"/>
                <a:ea typeface="ヒラギノ角ゴ Pro W3"/>
                <a:cs typeface="ヒラギノ角ゴ Pro W3"/>
              </a:rPr>
              <a:t>/2.html</a:t>
            </a:r>
            <a:endParaRPr lang="en-US" altLang="ja-JP" sz="1800" u="sng" dirty="0" smtClean="0">
              <a:solidFill>
                <a:srgbClr val="FF0000"/>
              </a:solidFill>
              <a:latin typeface="ヒラギノ角ゴ Pro W3"/>
              <a:ea typeface="ヒラギノ角ゴ Pro W3"/>
              <a:cs typeface="ヒラギノ角ゴ Pro W3"/>
            </a:endParaRPr>
          </a:p>
          <a:p>
            <a:r>
              <a:rPr lang="en-US" altLang="ja-JP" sz="1400" dirty="0">
                <a:solidFill>
                  <a:schemeClr val="tx1"/>
                </a:solidFill>
                <a:latin typeface="ヒラギノ角ゴ Pro W3"/>
                <a:ea typeface="ヒラギノ角ゴ Pro W3"/>
                <a:cs typeface="ヒラギノ角ゴ Pro W3"/>
              </a:rPr>
              <a:t>Apache</a:t>
            </a:r>
            <a:r>
              <a:rPr lang="ja-JP" altLang="en-US" sz="1400" dirty="0">
                <a:solidFill>
                  <a:schemeClr val="tx1"/>
                </a:solidFill>
                <a:latin typeface="ヒラギノ角ゴ Pro W3"/>
                <a:ea typeface="ヒラギノ角ゴ Pro W3"/>
                <a:cs typeface="ヒラギノ角ゴ Pro W3"/>
              </a:rPr>
              <a:t>と</a:t>
            </a:r>
            <a:r>
              <a:rPr lang="en-US" altLang="ja-JP" sz="1400" dirty="0">
                <a:solidFill>
                  <a:schemeClr val="tx1"/>
                </a:solidFill>
                <a:latin typeface="ヒラギノ角ゴ Pro W3"/>
                <a:ea typeface="ヒラギノ角ゴ Pro W3"/>
                <a:cs typeface="ヒラギノ角ゴ Pro W3"/>
              </a:rPr>
              <a:t>IIS</a:t>
            </a:r>
            <a:r>
              <a:rPr lang="ja-JP" altLang="en-US" sz="1400" dirty="0">
                <a:solidFill>
                  <a:schemeClr val="tx1"/>
                </a:solidFill>
                <a:latin typeface="ヒラギノ角ゴ Pro W3"/>
                <a:ea typeface="ヒラギノ角ゴ Pro W3"/>
                <a:cs typeface="ヒラギノ角ゴ Pro W3"/>
              </a:rPr>
              <a:t>のシェア逆転</a:t>
            </a:r>
            <a:r>
              <a:rPr lang="en-US" altLang="ja-JP" sz="1400" dirty="0">
                <a:solidFill>
                  <a:schemeClr val="tx1"/>
                </a:solidFill>
                <a:latin typeface="ヒラギノ角ゴ Pro W3"/>
                <a:ea typeface="ヒラギノ角ゴ Pro W3"/>
                <a:cs typeface="ヒラギノ角ゴ Pro W3"/>
              </a:rPr>
              <a:t>!? </a:t>
            </a:r>
            <a:r>
              <a:rPr lang="en-US" altLang="ja-JP" sz="1400" dirty="0" err="1">
                <a:solidFill>
                  <a:schemeClr val="tx1"/>
                </a:solidFill>
                <a:latin typeface="ヒラギノ角ゴ Pro W3"/>
                <a:ea typeface="ヒラギノ角ゴ Pro W3"/>
                <a:cs typeface="ヒラギノ角ゴ Pro W3"/>
              </a:rPr>
              <a:t>nginx</a:t>
            </a:r>
            <a:r>
              <a:rPr lang="ja-JP" altLang="en-US" sz="1400" dirty="0">
                <a:solidFill>
                  <a:schemeClr val="tx1"/>
                </a:solidFill>
                <a:latin typeface="ヒラギノ角ゴ Pro W3"/>
                <a:ea typeface="ヒラギノ角ゴ Pro W3"/>
                <a:cs typeface="ヒラギノ角ゴ Pro W3"/>
              </a:rPr>
              <a:t>は</a:t>
            </a:r>
            <a:r>
              <a:rPr lang="en-US" altLang="ja-JP" sz="1400" dirty="0">
                <a:solidFill>
                  <a:schemeClr val="tx1"/>
                </a:solidFill>
                <a:latin typeface="ヒラギノ角ゴ Pro W3"/>
                <a:ea typeface="ヒラギノ角ゴ Pro W3"/>
                <a:cs typeface="ヒラギノ角ゴ Pro W3"/>
              </a:rPr>
              <a:t>? Web</a:t>
            </a:r>
            <a:r>
              <a:rPr lang="ja-JP" altLang="en-US" sz="1400" dirty="0">
                <a:solidFill>
                  <a:schemeClr val="tx1"/>
                </a:solidFill>
                <a:latin typeface="ヒラギノ角ゴ Pro W3"/>
                <a:ea typeface="ヒラギノ角ゴ Pro W3"/>
                <a:cs typeface="ヒラギノ角ゴ Pro W3"/>
              </a:rPr>
              <a:t>サーバの世界で今何が起きているの</a:t>
            </a:r>
            <a:r>
              <a:rPr lang="ja-JP" altLang="en-US" sz="1400" dirty="0" smtClean="0">
                <a:solidFill>
                  <a:schemeClr val="tx1"/>
                </a:solidFill>
                <a:latin typeface="ヒラギノ角ゴ Pro W3"/>
                <a:ea typeface="ヒラギノ角ゴ Pro W3"/>
                <a:cs typeface="ヒラギノ角ゴ Pro W3"/>
              </a:rPr>
              <a:t>か</a:t>
            </a:r>
            <a:r>
              <a:rPr lang="en-US" altLang="ja-JP" sz="1400" dirty="0" smtClean="0">
                <a:solidFill>
                  <a:schemeClr val="tx1"/>
                </a:solidFill>
                <a:latin typeface="ヒラギノ角ゴ Pro W3"/>
                <a:ea typeface="ヒラギノ角ゴ Pro W3"/>
                <a:cs typeface="ヒラギノ角ゴ Pro W3"/>
              </a:rPr>
              <a:t> – </a:t>
            </a:r>
            <a:r>
              <a:rPr lang="en-US" altLang="ja-JP" sz="1400" dirty="0" err="1" smtClean="0">
                <a:solidFill>
                  <a:schemeClr val="tx1"/>
                </a:solidFill>
                <a:latin typeface="ヒラギノ角ゴ Pro W3"/>
                <a:ea typeface="ヒラギノ角ゴ Pro W3"/>
                <a:cs typeface="ヒラギノ角ゴ Pro W3"/>
              </a:rPr>
              <a:t>ASCII.jp</a:t>
            </a:r>
            <a:endParaRPr lang="en-US" altLang="ja-JP" sz="1400" dirty="0" smtClean="0">
              <a:solidFill>
                <a:schemeClr val="tx1"/>
              </a:solidFill>
              <a:latin typeface="ヒラギノ角ゴ Pro W3"/>
              <a:ea typeface="ヒラギノ角ゴ Pro W3"/>
              <a:cs typeface="ヒラギノ角ゴ Pro W3"/>
            </a:endParaRPr>
          </a:p>
          <a:p>
            <a:pPr marL="0" indent="0">
              <a:buNone/>
            </a:pPr>
            <a:r>
              <a:rPr kumimoji="1" lang="en-US" altLang="ja-JP" sz="1600" dirty="0">
                <a:solidFill>
                  <a:schemeClr val="tx1"/>
                </a:solidFill>
                <a:latin typeface="ヒラギノ角ゴ Pro W3"/>
                <a:ea typeface="ヒラギノ角ゴ Pro W3"/>
                <a:cs typeface="ヒラギノ角ゴ Pro W3"/>
              </a:rPr>
              <a:t> </a:t>
            </a:r>
            <a:r>
              <a:rPr kumimoji="1" lang="en-US" altLang="ja-JP" sz="1600" dirty="0" smtClean="0">
                <a:solidFill>
                  <a:schemeClr val="tx1"/>
                </a:solidFill>
                <a:latin typeface="ヒラギノ角ゴ Pro W3"/>
                <a:ea typeface="ヒラギノ角ゴ Pro W3"/>
                <a:cs typeface="ヒラギノ角ゴ Pro W3"/>
              </a:rPr>
              <a:t> </a:t>
            </a:r>
            <a:r>
              <a:rPr kumimoji="1" lang="en-US" altLang="ja-JP" sz="1600" smtClean="0">
                <a:solidFill>
                  <a:schemeClr val="tx1"/>
                </a:solidFill>
                <a:latin typeface="ヒラギノ角ゴ Pro W3"/>
                <a:ea typeface="ヒラギノ角ゴ Pro W3"/>
                <a:cs typeface="ヒラギノ角ゴ Pro W3"/>
              </a:rPr>
              <a:t> </a:t>
            </a:r>
            <a:r>
              <a:rPr kumimoji="1" lang="en-US" altLang="ja-JP" sz="1600" smtClean="0">
                <a:solidFill>
                  <a:schemeClr val="tx1"/>
                </a:solidFill>
                <a:latin typeface="ヒラギノ角ゴ Pro W3"/>
                <a:ea typeface="ヒラギノ角ゴ Pro W3"/>
                <a:cs typeface="ヒラギノ角ゴ Pro W3"/>
              </a:rPr>
              <a:t>  </a:t>
            </a:r>
            <a:r>
              <a:rPr lang="ro-RO" altLang="ja-JP" sz="1800" u="sng" smtClean="0">
                <a:solidFill>
                  <a:srgbClr val="FF0000"/>
                </a:solidFill>
                <a:latin typeface="ヒラギノ角ゴ Pro W3"/>
                <a:ea typeface="ヒラギノ角ゴ Pro W3"/>
                <a:cs typeface="ヒラギノ角ゴ Pro W3"/>
              </a:rPr>
              <a:t>http</a:t>
            </a:r>
            <a:r>
              <a:rPr lang="ro-RO" altLang="ja-JP" sz="1800" u="sng" dirty="0">
                <a:solidFill>
                  <a:srgbClr val="FF0000"/>
                </a:solidFill>
                <a:latin typeface="ヒラギノ角ゴ Pro W3"/>
                <a:ea typeface="ヒラギノ角ゴ Pro W3"/>
                <a:cs typeface="ヒラギノ角ゴ Pro W3"/>
              </a:rPr>
              <a:t>://ascii.jp/elem/000/000/904/904816/</a:t>
            </a:r>
            <a:endParaRPr kumimoji="1" lang="en-US" altLang="ja-JP" sz="1800" u="sng" dirty="0" smtClean="0">
              <a:solidFill>
                <a:srgbClr val="FF0000"/>
              </a:solidFill>
              <a:latin typeface="ヒラギノ角ゴ Pro W3"/>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4400" dirty="0" smtClean="0">
                <a:latin typeface="ヒラギノ角ゴ Pro W3"/>
                <a:ea typeface="ヒラギノ角ゴ Pro W3"/>
                <a:cs typeface="ヒラギノ角ゴ Pro W3"/>
              </a:rPr>
              <a:t>WWW</a:t>
            </a:r>
            <a:r>
              <a:rPr lang="ja-JP" altLang="en-US" sz="4400" dirty="0" smtClean="0">
                <a:latin typeface="ヒラギノ角ゴ Pro W3"/>
                <a:ea typeface="ヒラギノ角ゴ Pro W3"/>
                <a:cs typeface="ヒラギノ角ゴ Pro W3"/>
              </a:rPr>
              <a:t>とは</a:t>
            </a:r>
            <a:endParaRPr kumimoji="1" lang="ja-JP" altLang="en-US" sz="4400"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683568" y="1988840"/>
            <a:ext cx="7787208" cy="3168352"/>
          </a:xfrm>
        </p:spPr>
        <p:txBody>
          <a:bodyPr/>
          <a:lstStyle/>
          <a:p>
            <a:r>
              <a:rPr lang="en-US" altLang="ja-JP" sz="3200" dirty="0" smtClean="0">
                <a:latin typeface="ヒラギノ角ゴ Pro W3"/>
                <a:ea typeface="ヒラギノ角ゴ Pro W3"/>
                <a:cs typeface="ヒラギノ角ゴ Pro W3"/>
              </a:rPr>
              <a:t>WWW(</a:t>
            </a:r>
            <a:r>
              <a:rPr lang="en-US" altLang="ja-JP" sz="3200" b="1" dirty="0" smtClean="0">
                <a:solidFill>
                  <a:srgbClr val="FF0000"/>
                </a:solidFill>
                <a:latin typeface="ヒラギノ角ゴ Pro W3"/>
                <a:ea typeface="ヒラギノ角ゴ Pro W3"/>
                <a:cs typeface="ヒラギノ角ゴ Pro W3"/>
              </a:rPr>
              <a:t>W</a:t>
            </a:r>
            <a:r>
              <a:rPr lang="en-US" altLang="ja-JP" sz="3200" dirty="0" smtClean="0">
                <a:latin typeface="ヒラギノ角ゴ Pro W3"/>
                <a:ea typeface="ヒラギノ角ゴ Pro W3"/>
                <a:cs typeface="ヒラギノ角ゴ Pro W3"/>
              </a:rPr>
              <a:t>orld </a:t>
            </a:r>
            <a:r>
              <a:rPr lang="en-US" altLang="ja-JP" sz="3200" b="1" dirty="0" smtClean="0">
                <a:solidFill>
                  <a:srgbClr val="FF0000"/>
                </a:solidFill>
                <a:latin typeface="ヒラギノ角ゴ Pro W3"/>
                <a:ea typeface="ヒラギノ角ゴ Pro W3"/>
                <a:cs typeface="ヒラギノ角ゴ Pro W3"/>
              </a:rPr>
              <a:t>W</a:t>
            </a:r>
            <a:r>
              <a:rPr lang="en-US" altLang="ja-JP" sz="3200" dirty="0" smtClean="0">
                <a:latin typeface="ヒラギノ角ゴ Pro W3"/>
                <a:ea typeface="ヒラギノ角ゴ Pro W3"/>
                <a:cs typeface="ヒラギノ角ゴ Pro W3"/>
              </a:rPr>
              <a:t>ide </a:t>
            </a:r>
            <a:r>
              <a:rPr lang="en-US" altLang="ja-JP" sz="3200" b="1" dirty="0" smtClean="0">
                <a:solidFill>
                  <a:srgbClr val="FF0000"/>
                </a:solidFill>
                <a:latin typeface="ヒラギノ角ゴ Pro W3"/>
                <a:ea typeface="ヒラギノ角ゴ Pro W3"/>
                <a:cs typeface="ヒラギノ角ゴ Pro W3"/>
              </a:rPr>
              <a:t>W</a:t>
            </a:r>
            <a:r>
              <a:rPr lang="en-US" altLang="ja-JP" sz="3200" dirty="0" smtClean="0">
                <a:latin typeface="ヒラギノ角ゴ Pro W3"/>
                <a:ea typeface="ヒラギノ角ゴ Pro W3"/>
                <a:cs typeface="ヒラギノ角ゴ Pro W3"/>
              </a:rPr>
              <a:t>eb)</a:t>
            </a:r>
          </a:p>
          <a:p>
            <a:pPr lvl="1"/>
            <a:r>
              <a:rPr lang="ja-JP" altLang="en-US" sz="2800" dirty="0" smtClean="0">
                <a:latin typeface="ヒラギノ角ゴ Pro W3"/>
                <a:ea typeface="ヒラギノ角ゴ Pro W3"/>
                <a:cs typeface="ヒラギノ角ゴ Pro W3"/>
              </a:rPr>
              <a:t>インターネットで提供されるハイパーテキストシステム</a:t>
            </a:r>
            <a:endParaRPr lang="en-US" altLang="ja-JP" sz="2800" dirty="0" smtClean="0">
              <a:latin typeface="ヒラギノ角ゴ Pro W3"/>
              <a:ea typeface="ヒラギノ角ゴ Pro W3"/>
              <a:cs typeface="ヒラギノ角ゴ Pro W3"/>
            </a:endParaRPr>
          </a:p>
          <a:p>
            <a:pPr lvl="2"/>
            <a:r>
              <a:rPr lang="ja-JP" altLang="en-US" sz="2400" dirty="0">
                <a:latin typeface="ヒラギノ角ゴ Pro W3"/>
                <a:ea typeface="ヒラギノ角ゴ Pro W3"/>
                <a:cs typeface="ヒラギノ角ゴ Pro W3"/>
              </a:rPr>
              <a:t>ハイパーリンク</a:t>
            </a:r>
            <a:r>
              <a:rPr lang="ja-JP" altLang="en-US" sz="2400" dirty="0" smtClean="0">
                <a:latin typeface="ヒラギノ角ゴ Pro W3"/>
                <a:ea typeface="ヒラギノ角ゴ Pro W3"/>
                <a:cs typeface="ヒラギノ角ゴ Pro W3"/>
              </a:rPr>
              <a:t>で</a:t>
            </a:r>
            <a:r>
              <a:rPr lang="ja-JP" altLang="en-US" sz="2400" dirty="0">
                <a:latin typeface="ヒラギノ角ゴ Pro W3"/>
                <a:ea typeface="ヒラギノ角ゴ Pro W3"/>
                <a:cs typeface="ヒラギノ角ゴ Pro W3"/>
              </a:rPr>
              <a:t>ドキュメント</a:t>
            </a:r>
            <a:r>
              <a:rPr lang="ja-JP" altLang="en-US" sz="2400" dirty="0" smtClean="0">
                <a:latin typeface="ヒラギノ角ゴ Pro W3"/>
                <a:ea typeface="ヒラギノ角ゴ Pro W3"/>
                <a:cs typeface="ヒラギノ角ゴ Pro W3"/>
              </a:rPr>
              <a:t>間を</a:t>
            </a:r>
            <a:r>
              <a:rPr lang="ja-JP" altLang="en-US" sz="2400" dirty="0">
                <a:latin typeface="ヒラギノ角ゴ Pro W3"/>
                <a:ea typeface="ヒラギノ角ゴ Pro W3"/>
                <a:cs typeface="ヒラギノ角ゴ Pro W3"/>
              </a:rPr>
              <a:t>つなぐ</a:t>
            </a:r>
          </a:p>
          <a:p>
            <a:pPr lvl="2"/>
            <a:r>
              <a:rPr lang="ja-JP" altLang="en-US" sz="2400" dirty="0">
                <a:latin typeface="ヒラギノ角ゴ Pro W3"/>
                <a:ea typeface="ヒラギノ角ゴ Pro W3"/>
                <a:cs typeface="ヒラギノ角ゴ Pro W3"/>
              </a:rPr>
              <a:t>それぞれの文書が必ず住所 </a:t>
            </a:r>
            <a:r>
              <a:rPr lang="en-US" altLang="ja-JP" sz="2400" dirty="0">
                <a:latin typeface="ヒラギノ角ゴ Pro W3"/>
                <a:ea typeface="ヒラギノ角ゴ Pro W3"/>
                <a:cs typeface="ヒラギノ角ゴ Pro W3"/>
              </a:rPr>
              <a:t>(URL) </a:t>
            </a:r>
            <a:r>
              <a:rPr lang="ja-JP" altLang="en-US" sz="2400" dirty="0">
                <a:latin typeface="ヒラギノ角ゴ Pro W3"/>
                <a:ea typeface="ヒラギノ角ゴ Pro W3"/>
                <a:cs typeface="ヒラギノ角ゴ Pro W3"/>
              </a:rPr>
              <a:t>をもつ</a:t>
            </a:r>
          </a:p>
          <a:p>
            <a:pPr lvl="1"/>
            <a:r>
              <a:rPr lang="ja-JP" altLang="en-US" sz="2800" dirty="0">
                <a:latin typeface="ヒラギノ角ゴ Pro W3"/>
                <a:ea typeface="ヒラギノ角ゴ Pro W3"/>
                <a:cs typeface="ヒラギノ角ゴ Pro W3"/>
              </a:rPr>
              <a:t>直訳すると「世界中に広がった蜘蛛の巣</a:t>
            </a:r>
            <a:r>
              <a:rPr lang="ja-JP" altLang="en-US" sz="2800" dirty="0" smtClean="0">
                <a:latin typeface="ヒラギノ角ゴ Pro W3"/>
                <a:ea typeface="ヒラギノ角ゴ Pro W3"/>
                <a:cs typeface="ヒラギノ角ゴ Pro W3"/>
              </a:rPr>
              <a:t>」</a:t>
            </a:r>
            <a:endParaRPr lang="en-US" altLang="ja-JP" sz="2800" dirty="0" smtClean="0">
              <a:latin typeface="ヒラギノ角ゴ Pro W3"/>
              <a:ea typeface="ヒラギノ角ゴ Pro W3"/>
              <a:cs typeface="ヒラギノ角ゴ Pro W3"/>
            </a:endParaRPr>
          </a:p>
        </p:txBody>
      </p:sp>
    </p:spTree>
    <p:extLst>
      <p:ext uri="{BB962C8B-B14F-4D97-AF65-F5344CB8AC3E}">
        <p14:creationId xmlns:p14="http://schemas.microsoft.com/office/powerpoint/2010/main" val="27669339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ヒラギノ角ゴ Pro W3"/>
                <a:ea typeface="ヒラギノ角ゴ Pro W3"/>
                <a:cs typeface="ヒラギノ角ゴ Pro W3"/>
              </a:rPr>
              <a:t>2014</a:t>
            </a:r>
            <a:r>
              <a:rPr kumimoji="1" lang="ja-JP" altLang="en-US" dirty="0" smtClean="0">
                <a:latin typeface="ヒラギノ角ゴ Pro W3"/>
                <a:ea typeface="ヒラギノ角ゴ Pro W3"/>
                <a:cs typeface="ヒラギノ角ゴ Pro W3"/>
              </a:rPr>
              <a:t>年度の反省</a:t>
            </a:r>
            <a:endParaRPr kumimoji="1" lang="ja-JP" altLang="en-US"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685800" y="1106488"/>
            <a:ext cx="7772400" cy="4986808"/>
          </a:xfrm>
        </p:spPr>
        <p:txBody>
          <a:bodyPr/>
          <a:lstStyle/>
          <a:p>
            <a:pPr marL="0" indent="0">
              <a:buNone/>
            </a:pPr>
            <a:r>
              <a:rPr lang="ja-JP" altLang="en-US" sz="2800" dirty="0" smtClean="0">
                <a:latin typeface="ヒラギノ角ゴ Pro W3"/>
                <a:ea typeface="ヒラギノ角ゴ Pro W3"/>
                <a:cs typeface="ヒラギノ角ゴ Pro W3"/>
              </a:rPr>
              <a:t>来</a:t>
            </a:r>
            <a:r>
              <a:rPr kumimoji="1" lang="ja-JP" altLang="en-US" sz="2800" dirty="0" smtClean="0">
                <a:latin typeface="ヒラギノ角ゴ Pro W3"/>
                <a:ea typeface="ヒラギノ角ゴ Pro W3"/>
                <a:cs typeface="ヒラギノ角ゴ Pro W3"/>
              </a:rPr>
              <a:t>年度以降</a:t>
            </a:r>
            <a:r>
              <a:rPr kumimoji="1" lang="en-US" altLang="ja-JP" sz="2800" dirty="0" smtClean="0">
                <a:latin typeface="ヒラギノ角ゴ Pro W3"/>
                <a:ea typeface="ヒラギノ角ゴ Pro W3"/>
                <a:cs typeface="ヒラギノ角ゴ Pro W3"/>
              </a:rPr>
              <a:t>, </a:t>
            </a:r>
            <a:r>
              <a:rPr kumimoji="1" lang="ja-JP" altLang="en-US" sz="2800" dirty="0" smtClean="0">
                <a:latin typeface="ヒラギノ角ゴ Pro W3"/>
                <a:ea typeface="ヒラギノ角ゴ Pro W3"/>
                <a:cs typeface="ヒラギノ角ゴ Pro W3"/>
              </a:rPr>
              <a:t>この資料を基に</a:t>
            </a:r>
            <a:r>
              <a:rPr kumimoji="1" lang="en-US" altLang="ja-JP" sz="2800" dirty="0" smtClean="0">
                <a:latin typeface="ヒラギノ角ゴ Pro W3"/>
                <a:ea typeface="ヒラギノ角ゴ Pro W3"/>
                <a:cs typeface="ヒラギノ角ゴ Pro W3"/>
              </a:rPr>
              <a:t>, </a:t>
            </a:r>
            <a:r>
              <a:rPr kumimoji="1" lang="ja-JP" altLang="en-US" sz="2800" dirty="0" smtClean="0">
                <a:latin typeface="ヒラギノ角ゴ Pro W3"/>
                <a:ea typeface="ヒラギノ角ゴ Pro W3"/>
                <a:cs typeface="ヒラギノ角ゴ Pro W3"/>
              </a:rPr>
              <a:t>以下の点について修正してみてください</a:t>
            </a:r>
            <a:r>
              <a:rPr kumimoji="1" lang="en-US" altLang="ja-JP" sz="2800" dirty="0" smtClean="0">
                <a:latin typeface="ヒラギノ角ゴ Pro W3"/>
                <a:ea typeface="ヒラギノ角ゴ Pro W3"/>
                <a:cs typeface="ヒラギノ角ゴ Pro W3"/>
              </a:rPr>
              <a:t>. </a:t>
            </a:r>
            <a:endParaRPr kumimoji="1" lang="en-US" altLang="ja-JP" sz="2800" dirty="0" smtClean="0">
              <a:latin typeface="ヒラギノ角ゴ Pro W3"/>
              <a:ea typeface="ヒラギノ角ゴ Pro W3"/>
              <a:cs typeface="ヒラギノ角ゴ Pro W3"/>
            </a:endParaRPr>
          </a:p>
          <a:p>
            <a:r>
              <a:rPr kumimoji="1" lang="en-US" altLang="ja-JP" sz="2800" dirty="0" smtClean="0">
                <a:latin typeface="ヒラギノ角ゴ Pro W3"/>
                <a:ea typeface="ヒラギノ角ゴ Pro W3"/>
                <a:cs typeface="ヒラギノ角ゴ Pro W3"/>
              </a:rPr>
              <a:t>Web </a:t>
            </a:r>
            <a:r>
              <a:rPr kumimoji="1" lang="ja-JP" altLang="en-US" sz="2800" dirty="0" smtClean="0">
                <a:latin typeface="ヒラギノ角ゴ Pro W3"/>
                <a:ea typeface="ヒラギノ角ゴ Pro W3"/>
                <a:cs typeface="ヒラギノ角ゴ Pro W3"/>
              </a:rPr>
              <a:t>ブラウザのシェアの動向に対する分析をもう少しつめる</a:t>
            </a:r>
            <a:endParaRPr kumimoji="1" lang="en-US" altLang="ja-JP" sz="2800" dirty="0" smtClean="0">
              <a:latin typeface="ヒラギノ角ゴ Pro W3"/>
              <a:ea typeface="ヒラギノ角ゴ Pro W3"/>
              <a:cs typeface="ヒラギノ角ゴ Pro W3"/>
            </a:endParaRPr>
          </a:p>
          <a:p>
            <a:pPr lvl="1"/>
            <a:r>
              <a:rPr lang="ja-JP" altLang="en-US" sz="2400" dirty="0" smtClean="0">
                <a:latin typeface="ヒラギノ角ゴ Pro W3"/>
                <a:ea typeface="ヒラギノ角ゴ Pro W3"/>
                <a:cs typeface="ヒラギノ角ゴ Pro W3"/>
              </a:rPr>
              <a:t>他者の分析や意見なども参考に</a:t>
            </a:r>
            <a:endParaRPr lang="en-US" altLang="ja-JP" sz="2400" dirty="0" smtClean="0">
              <a:latin typeface="ヒラギノ角ゴ Pro W3"/>
              <a:ea typeface="ヒラギノ角ゴ Pro W3"/>
              <a:cs typeface="ヒラギノ角ゴ Pro W3"/>
            </a:endParaRPr>
          </a:p>
          <a:p>
            <a:r>
              <a:rPr lang="en-US" altLang="ja-JP" sz="2800" dirty="0" smtClean="0">
                <a:latin typeface="ヒラギノ角ゴ Pro W3"/>
                <a:ea typeface="ヒラギノ角ゴ Pro W3"/>
                <a:cs typeface="ヒラギノ角ゴ Pro W3"/>
              </a:rPr>
              <a:t>W3C </a:t>
            </a:r>
            <a:r>
              <a:rPr lang="ja-JP" altLang="en-US" sz="2800" dirty="0" smtClean="0">
                <a:latin typeface="ヒラギノ角ゴ Pro W3"/>
                <a:ea typeface="ヒラギノ角ゴ Pro W3"/>
                <a:cs typeface="ヒラギノ角ゴ Pro W3"/>
              </a:rPr>
              <a:t>の中心組織の名前が間違ってる</a:t>
            </a:r>
            <a:r>
              <a:rPr lang="en-US" altLang="ja-JP" sz="2800" dirty="0" smtClean="0">
                <a:latin typeface="ヒラギノ角ゴ Pro W3"/>
                <a:ea typeface="ヒラギノ角ゴ Pro W3"/>
                <a:cs typeface="ヒラギノ角ゴ Pro W3"/>
              </a:rPr>
              <a:t>?</a:t>
            </a:r>
          </a:p>
          <a:p>
            <a:pPr lvl="1"/>
            <a:r>
              <a:rPr lang="ja-JP" altLang="en-US" sz="2400" dirty="0" smtClean="0">
                <a:latin typeface="ヒラギノ角ゴ Pro W3"/>
                <a:ea typeface="ヒラギノ角ゴ Pro W3"/>
                <a:cs typeface="ヒラギノ角ゴ Pro W3"/>
              </a:rPr>
              <a:t>略称が間違っているものがあるかも</a:t>
            </a:r>
            <a:r>
              <a:rPr lang="en-US" altLang="ja-JP" sz="2400" dirty="0" smtClean="0">
                <a:latin typeface="ヒラギノ角ゴ Pro W3"/>
                <a:ea typeface="ヒラギノ角ゴ Pro W3"/>
                <a:cs typeface="ヒラギノ角ゴ Pro W3"/>
              </a:rPr>
              <a:t>. </a:t>
            </a:r>
            <a:r>
              <a:rPr lang="ja-JP" altLang="en-US" sz="2400" dirty="0" smtClean="0">
                <a:latin typeface="ヒラギノ角ゴ Pro W3"/>
                <a:ea typeface="ヒラギノ角ゴ Pro W3"/>
                <a:cs typeface="ヒラギノ角ゴ Pro W3"/>
              </a:rPr>
              <a:t>調べ直す必要アリ</a:t>
            </a:r>
            <a:endParaRPr lang="en-US" altLang="ja-JP" sz="2400" dirty="0" smtClean="0">
              <a:latin typeface="ヒラギノ角ゴ Pro W3"/>
              <a:ea typeface="ヒラギノ角ゴ Pro W3"/>
              <a:cs typeface="ヒラギノ角ゴ Pro W3"/>
            </a:endParaRPr>
          </a:p>
          <a:p>
            <a:r>
              <a:rPr kumimoji="1" lang="ja-JP" altLang="en-US" sz="2800" dirty="0" smtClean="0">
                <a:latin typeface="ヒラギノ角ゴ Pro W3"/>
                <a:ea typeface="ヒラギノ角ゴ Pro W3"/>
                <a:cs typeface="ヒラギノ角ゴ Pro W3"/>
              </a:rPr>
              <a:t>認証局の信頼性を保証するのは誰</a:t>
            </a:r>
            <a:r>
              <a:rPr kumimoji="1" lang="en-US" altLang="ja-JP" sz="2800" dirty="0" smtClean="0">
                <a:latin typeface="ヒラギノ角ゴ Pro W3"/>
                <a:ea typeface="ヒラギノ角ゴ Pro W3"/>
                <a:cs typeface="ヒラギノ角ゴ Pro W3"/>
              </a:rPr>
              <a:t>?</a:t>
            </a:r>
          </a:p>
          <a:p>
            <a:r>
              <a:rPr lang="en-US" altLang="ja-JP" sz="2800" dirty="0" smtClean="0">
                <a:latin typeface="ヒラギノ角ゴ Pro W3"/>
                <a:ea typeface="ヒラギノ角ゴ Pro W3"/>
                <a:cs typeface="ヒラギノ角ゴ Pro W3"/>
              </a:rPr>
              <a:t>URL </a:t>
            </a:r>
            <a:r>
              <a:rPr lang="ja-JP" altLang="en-US" sz="2800" dirty="0" smtClean="0">
                <a:latin typeface="ヒラギノ角ゴ Pro W3"/>
                <a:ea typeface="ヒラギノ角ゴ Pro W3"/>
                <a:cs typeface="ヒラギノ角ゴ Pro W3"/>
              </a:rPr>
              <a:t>だけでなく</a:t>
            </a:r>
            <a:r>
              <a:rPr lang="en-US" altLang="ja-JP" sz="2800" dirty="0" smtClean="0">
                <a:latin typeface="ヒラギノ角ゴ Pro W3"/>
                <a:ea typeface="ヒラギノ角ゴ Pro W3"/>
                <a:cs typeface="ヒラギノ角ゴ Pro W3"/>
              </a:rPr>
              <a:t>, URI / URN </a:t>
            </a:r>
            <a:r>
              <a:rPr lang="ja-JP" altLang="en-US" sz="2800" dirty="0" smtClean="0">
                <a:latin typeface="ヒラギノ角ゴ Pro W3"/>
                <a:ea typeface="ヒラギノ角ゴ Pro W3"/>
                <a:cs typeface="ヒラギノ角ゴ Pro W3"/>
              </a:rPr>
              <a:t>についても調べてみる</a:t>
            </a:r>
            <a:endParaRPr lang="en-US" altLang="ja-JP" sz="2800" dirty="0" smtClean="0">
              <a:latin typeface="ヒラギノ角ゴ Pro W3"/>
              <a:ea typeface="ヒラギノ角ゴ Pro W3"/>
              <a:cs typeface="ヒラギノ角ゴ Pro W3"/>
            </a:endParaRPr>
          </a:p>
        </p:txBody>
      </p:sp>
    </p:spTree>
    <p:extLst>
      <p:ext uri="{BB962C8B-B14F-4D97-AF65-F5344CB8AC3E}">
        <p14:creationId xmlns:p14="http://schemas.microsoft.com/office/powerpoint/2010/main" val="3297635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dirty="0" smtClean="0">
                <a:latin typeface="ヒラギノ角ゴ Pro W3"/>
                <a:ea typeface="ヒラギノ角ゴ Pro W3"/>
                <a:cs typeface="ヒラギノ角ゴ Pro W3"/>
              </a:rPr>
              <a:t>WWW</a:t>
            </a:r>
            <a:r>
              <a:rPr lang="ja-JP" altLang="en-US" sz="3200" dirty="0" smtClean="0">
                <a:latin typeface="ヒラギノ角ゴ Pro W3"/>
                <a:ea typeface="ヒラギノ角ゴ Pro W3"/>
                <a:cs typeface="ヒラギノ角ゴ Pro W3"/>
              </a:rPr>
              <a:t>の歴史</a:t>
            </a:r>
            <a:r>
              <a:rPr lang="en-US" altLang="ja-JP" sz="3200" dirty="0" smtClean="0">
                <a:latin typeface="ヒラギノ角ゴ Pro W3"/>
                <a:ea typeface="ヒラギノ角ゴ Pro W3"/>
                <a:cs typeface="ヒラギノ角ゴ Pro W3"/>
              </a:rPr>
              <a:t>① </a:t>
            </a:r>
            <a:r>
              <a:rPr lang="ja-JP" altLang="en-US" sz="3200" dirty="0" smtClean="0">
                <a:latin typeface="ヒラギノ角ゴ Pro W3"/>
                <a:ea typeface="ヒラギノ角ゴ Pro W3"/>
                <a:cs typeface="ヒラギノ角ゴ Pro W3"/>
              </a:rPr>
              <a:t>ハイパーテキストの歩み</a:t>
            </a:r>
            <a:endParaRPr kumimoji="1" lang="ja-JP" altLang="en-US" sz="3200" dirty="0">
              <a:latin typeface="ヒラギノ角ゴ Pro W3"/>
              <a:ea typeface="ヒラギノ角ゴ Pro W3"/>
              <a:cs typeface="ヒラギノ角ゴ Pro W3"/>
            </a:endParaRPr>
          </a:p>
        </p:txBody>
      </p:sp>
      <p:sp>
        <p:nvSpPr>
          <p:cNvPr id="3" name="コンテンツ プレースホルダ 2"/>
          <p:cNvSpPr>
            <a:spLocks noGrp="1"/>
          </p:cNvSpPr>
          <p:nvPr>
            <p:ph idx="1"/>
          </p:nvPr>
        </p:nvSpPr>
        <p:spPr>
          <a:xfrm>
            <a:off x="251520" y="1106488"/>
            <a:ext cx="8640960" cy="4338736"/>
          </a:xfrm>
        </p:spPr>
        <p:txBody>
          <a:bodyPr>
            <a:normAutofit/>
          </a:bodyPr>
          <a:lstStyle/>
          <a:p>
            <a:r>
              <a:rPr lang="ja-JP" altLang="en-US" sz="2600" dirty="0">
                <a:latin typeface="ヒラギノ角ゴ Pro W3"/>
                <a:ea typeface="ヒラギノ角ゴ Pro W3"/>
                <a:cs typeface="ヒラギノ角ゴ Pro W3"/>
              </a:rPr>
              <a:t>ヴァネヴァー・</a:t>
            </a:r>
            <a:r>
              <a:rPr lang="ja-JP" altLang="en-US" sz="2600" dirty="0" smtClean="0">
                <a:latin typeface="ヒラギノ角ゴ Pro W3"/>
                <a:ea typeface="ヒラギノ角ゴ Pro W3"/>
                <a:cs typeface="ヒラギノ角ゴ Pro W3"/>
              </a:rPr>
              <a:t>ブッシュ：「</a:t>
            </a:r>
            <a:r>
              <a:rPr lang="en-US" altLang="ja-JP" sz="2600" dirty="0" err="1" smtClean="0">
                <a:latin typeface="ヒラギノ角ゴ Pro W3"/>
                <a:ea typeface="ヒラギノ角ゴ Pro W3"/>
                <a:cs typeface="ヒラギノ角ゴ Pro W3"/>
              </a:rPr>
              <a:t>Memex</a:t>
            </a:r>
            <a:r>
              <a:rPr lang="ja-JP" altLang="en-US" sz="2600" dirty="0" smtClean="0">
                <a:latin typeface="ヒラギノ角ゴ Pro W3"/>
                <a:ea typeface="ヒラギノ角ゴ Pro W3"/>
                <a:cs typeface="ヒラギノ角ゴ Pro W3"/>
              </a:rPr>
              <a:t>」の概念</a:t>
            </a:r>
            <a:r>
              <a:rPr lang="en-US" altLang="ja-JP" sz="2600" dirty="0" smtClean="0">
                <a:latin typeface="ヒラギノ角ゴ Pro W3"/>
                <a:ea typeface="ヒラギノ角ゴ Pro W3"/>
                <a:cs typeface="ヒラギノ角ゴ Pro W3"/>
              </a:rPr>
              <a:t> (</a:t>
            </a:r>
            <a:r>
              <a:rPr lang="en-US" altLang="ja-JP" sz="2600" dirty="0">
                <a:latin typeface="ヒラギノ角ゴ Pro W3"/>
                <a:ea typeface="ヒラギノ角ゴ Pro W3"/>
                <a:cs typeface="ヒラギノ角ゴ Pro W3"/>
              </a:rPr>
              <a:t>1945)</a:t>
            </a:r>
          </a:p>
          <a:p>
            <a:pPr lvl="1"/>
            <a:r>
              <a:rPr lang="ja-JP" altLang="en-US" sz="2400" dirty="0">
                <a:latin typeface="ヒラギノ角ゴ Pro W3"/>
                <a:ea typeface="ヒラギノ角ゴ Pro W3"/>
                <a:cs typeface="ヒラギノ角ゴ Pro W3"/>
              </a:rPr>
              <a:t>従来の図書館的な情報の検索システム</a:t>
            </a:r>
            <a:r>
              <a:rPr lang="en-US" altLang="ja-JP" sz="2400" dirty="0">
                <a:latin typeface="ヒラギノ角ゴ Pro W3"/>
                <a:ea typeface="ヒラギノ角ゴ Pro W3"/>
                <a:cs typeface="ヒラギノ角ゴ Pro W3"/>
              </a:rPr>
              <a:t>(</a:t>
            </a:r>
            <a:r>
              <a:rPr lang="ja-JP" altLang="en-US" sz="2400" dirty="0">
                <a:latin typeface="ヒラギノ角ゴ Pro W3"/>
                <a:ea typeface="ヒラギノ角ゴ Pro W3"/>
                <a:cs typeface="ヒラギノ角ゴ Pro W3"/>
              </a:rPr>
              <a:t>目録</a:t>
            </a:r>
            <a:r>
              <a:rPr lang="en-US" altLang="ja-JP" sz="2400" dirty="0">
                <a:latin typeface="ヒラギノ角ゴ Pro W3"/>
                <a:ea typeface="ヒラギノ角ゴ Pro W3"/>
                <a:cs typeface="ヒラギノ角ゴ Pro W3"/>
              </a:rPr>
              <a:t>)</a:t>
            </a:r>
            <a:r>
              <a:rPr lang="ja-JP" altLang="en-US" sz="2400" dirty="0">
                <a:latin typeface="ヒラギノ角ゴ Pro W3"/>
                <a:ea typeface="ヒラギノ角ゴ Pro W3"/>
                <a:cs typeface="ヒラギノ角ゴ Pro W3"/>
              </a:rPr>
              <a:t>では</a:t>
            </a:r>
            <a:r>
              <a:rPr lang="ja-JP" altLang="en-US" sz="2400" dirty="0" smtClean="0">
                <a:latin typeface="ヒラギノ角ゴ Pro W3"/>
                <a:ea typeface="ヒラギノ角ゴ Pro W3"/>
                <a:cs typeface="ヒラギノ角ゴ Pro W3"/>
              </a:rPr>
              <a:t>、現代の</a:t>
            </a:r>
            <a:r>
              <a:rPr lang="ja-JP" altLang="en-US" sz="2400" dirty="0">
                <a:latin typeface="ヒラギノ角ゴ Pro W3"/>
                <a:ea typeface="ヒラギノ角ゴ Pro W3"/>
                <a:cs typeface="ヒラギノ角ゴ Pro W3"/>
              </a:rPr>
              <a:t>情報量の爆発的増加に追いつかなくなってしまうという危機を</a:t>
            </a:r>
            <a:r>
              <a:rPr lang="ja-JP" altLang="en-US" sz="2400" dirty="0" smtClean="0">
                <a:latin typeface="ヒラギノ角ゴ Pro W3"/>
                <a:ea typeface="ヒラギノ角ゴ Pro W3"/>
                <a:cs typeface="ヒラギノ角ゴ Pro W3"/>
              </a:rPr>
              <a:t>予測</a:t>
            </a:r>
            <a:endParaRPr lang="en-US" altLang="ja-JP" sz="2400" dirty="0" smtClean="0">
              <a:latin typeface="ヒラギノ角ゴ Pro W3"/>
              <a:ea typeface="ヒラギノ角ゴ Pro W3"/>
              <a:cs typeface="ヒラギノ角ゴ Pro W3"/>
            </a:endParaRPr>
          </a:p>
          <a:p>
            <a:pPr lvl="1"/>
            <a:r>
              <a:rPr lang="ja-JP" altLang="en-US" sz="2400" dirty="0" smtClean="0">
                <a:latin typeface="ヒラギノ角ゴ Pro W3"/>
                <a:ea typeface="ヒラギノ角ゴ Pro W3"/>
                <a:cs typeface="ヒラギノ角ゴ Pro W3"/>
              </a:rPr>
              <a:t>上記の問題に対処するべく考えられた架空</a:t>
            </a:r>
            <a:r>
              <a:rPr lang="ja-JP" altLang="en-US" sz="2400" dirty="0">
                <a:latin typeface="ヒラギノ角ゴ Pro W3"/>
                <a:ea typeface="ヒラギノ角ゴ Pro W3"/>
                <a:cs typeface="ヒラギノ角ゴ Pro W3"/>
              </a:rPr>
              <a:t>の</a:t>
            </a:r>
            <a:r>
              <a:rPr lang="ja-JP" altLang="en-US" sz="2400" dirty="0" smtClean="0">
                <a:latin typeface="ヒラギノ角ゴ Pro W3"/>
                <a:ea typeface="ヒラギノ角ゴ Pro W3"/>
                <a:cs typeface="ヒラギノ角ゴ Pro W3"/>
              </a:rPr>
              <a:t>装置が「</a:t>
            </a:r>
            <a:r>
              <a:rPr lang="en-US" altLang="ja-JP" sz="2400" dirty="0" err="1">
                <a:latin typeface="ヒラギノ角ゴ Pro W3"/>
                <a:ea typeface="ヒラギノ角ゴ Pro W3"/>
                <a:cs typeface="ヒラギノ角ゴ Pro W3"/>
              </a:rPr>
              <a:t>Memex</a:t>
            </a:r>
            <a:r>
              <a:rPr lang="en-US" altLang="ja-JP" sz="2400" dirty="0">
                <a:latin typeface="ヒラギノ角ゴ Pro W3"/>
                <a:ea typeface="ヒラギノ角ゴ Pro W3"/>
                <a:cs typeface="ヒラギノ角ゴ Pro W3"/>
              </a:rPr>
              <a:t> (Memory Extender</a:t>
            </a:r>
            <a:r>
              <a:rPr lang="ja-JP" altLang="en-US" sz="2400" dirty="0">
                <a:latin typeface="ヒラギノ角ゴ Pro W3"/>
                <a:ea typeface="ヒラギノ角ゴ Pro W3"/>
                <a:cs typeface="ヒラギノ角ゴ Pro W3"/>
              </a:rPr>
              <a:t>の略</a:t>
            </a:r>
            <a:r>
              <a:rPr lang="en-US" altLang="ja-JP" sz="2400" dirty="0">
                <a:latin typeface="ヒラギノ角ゴ Pro W3"/>
                <a:ea typeface="ヒラギノ角ゴ Pro W3"/>
                <a:cs typeface="ヒラギノ角ゴ Pro W3"/>
              </a:rPr>
              <a:t>)</a:t>
            </a:r>
            <a:r>
              <a:rPr lang="ja-JP" altLang="en-US" sz="2400" dirty="0" smtClean="0">
                <a:latin typeface="ヒラギノ角ゴ Pro W3"/>
                <a:ea typeface="ヒラギノ角ゴ Pro W3"/>
                <a:cs typeface="ヒラギノ角ゴ Pro W3"/>
              </a:rPr>
              <a:t>」</a:t>
            </a:r>
            <a:endParaRPr lang="en-US" altLang="ja-JP" sz="2400" dirty="0" smtClean="0">
              <a:latin typeface="ヒラギノ角ゴ Pro W3"/>
              <a:ea typeface="ヒラギノ角ゴ Pro W3"/>
              <a:cs typeface="ヒラギノ角ゴ Pro W3"/>
            </a:endParaRPr>
          </a:p>
          <a:p>
            <a:pPr lvl="1"/>
            <a:r>
              <a:rPr lang="ja-JP" altLang="en-US" sz="2400" dirty="0">
                <a:latin typeface="ヒラギノ角ゴ Pro W3"/>
                <a:ea typeface="ヒラギノ角ゴ Pro W3"/>
                <a:cs typeface="ヒラギノ角ゴ Pro W3"/>
              </a:rPr>
              <a:t>図書館と電気的に接続されて</a:t>
            </a:r>
            <a:r>
              <a:rPr lang="ja-JP" altLang="en-US" sz="2400" dirty="0" smtClean="0">
                <a:latin typeface="ヒラギノ角ゴ Pro W3"/>
                <a:ea typeface="ヒラギノ角ゴ Pro W3"/>
                <a:cs typeface="ヒラギノ角ゴ Pro W3"/>
              </a:rPr>
              <a:t>いて</a:t>
            </a:r>
            <a:r>
              <a:rPr lang="en-US" altLang="ja-JP" sz="2400" dirty="0" smtClean="0">
                <a:latin typeface="ヒラギノ角ゴ Pro W3"/>
                <a:ea typeface="ヒラギノ角ゴ Pro W3"/>
                <a:cs typeface="ヒラギノ角ゴ Pro W3"/>
              </a:rPr>
              <a:t>, </a:t>
            </a:r>
            <a:r>
              <a:rPr lang="ja-JP" altLang="en-US" sz="2400" dirty="0" smtClean="0">
                <a:latin typeface="ヒラギノ角ゴ Pro W3"/>
                <a:ea typeface="ヒラギノ角ゴ Pro W3"/>
                <a:cs typeface="ヒラギノ角ゴ Pro W3"/>
              </a:rPr>
              <a:t>所蔵</a:t>
            </a:r>
            <a:r>
              <a:rPr lang="ja-JP" altLang="en-US" sz="2400" dirty="0">
                <a:latin typeface="ヒラギノ角ゴ Pro W3"/>
                <a:ea typeface="ヒラギノ角ゴ Pro W3"/>
                <a:cs typeface="ヒラギノ角ゴ Pro W3"/>
              </a:rPr>
              <a:t>する本やフィルムを</a:t>
            </a:r>
            <a:r>
              <a:rPr lang="ja-JP" altLang="en-US" sz="2400" dirty="0" smtClean="0">
                <a:latin typeface="ヒラギノ角ゴ Pro W3"/>
                <a:ea typeface="ヒラギノ角ゴ Pro W3"/>
                <a:cs typeface="ヒラギノ角ゴ Pro W3"/>
              </a:rPr>
              <a:t>表示し</a:t>
            </a:r>
            <a:r>
              <a:rPr lang="en-US" altLang="ja-JP" sz="2400" dirty="0" smtClean="0">
                <a:latin typeface="ヒラギノ角ゴ Pro W3"/>
                <a:ea typeface="ヒラギノ角ゴ Pro W3"/>
                <a:cs typeface="ヒラギノ角ゴ Pro W3"/>
              </a:rPr>
              <a:t>, </a:t>
            </a:r>
            <a:r>
              <a:rPr lang="ja-JP" altLang="en-US" sz="2400" dirty="0" smtClean="0">
                <a:latin typeface="ヒラギノ角ゴ Pro W3"/>
                <a:ea typeface="ヒラギノ角ゴ Pro W3"/>
                <a:cs typeface="ヒラギノ角ゴ Pro W3"/>
              </a:rPr>
              <a:t>さらに</a:t>
            </a:r>
            <a:r>
              <a:rPr lang="ja-JP" altLang="en-US" sz="2400" dirty="0">
                <a:latin typeface="ヒラギノ角ゴ Pro W3"/>
                <a:ea typeface="ヒラギノ角ゴ Pro W3"/>
                <a:cs typeface="ヒラギノ角ゴ Pro W3"/>
              </a:rPr>
              <a:t>その資料同士が相互にリンクして</a:t>
            </a:r>
            <a:r>
              <a:rPr lang="ja-JP" altLang="en-US" sz="2400" dirty="0" smtClean="0">
                <a:latin typeface="ヒラギノ角ゴ Pro W3"/>
                <a:ea typeface="ヒラギノ角ゴ Pro W3"/>
                <a:cs typeface="ヒラギノ角ゴ Pro W3"/>
              </a:rPr>
              <a:t>いて</a:t>
            </a:r>
            <a:r>
              <a:rPr lang="en-US" altLang="ja-JP" sz="2400" dirty="0" smtClean="0">
                <a:latin typeface="ヒラギノ角ゴ Pro W3"/>
                <a:ea typeface="ヒラギノ角ゴ Pro W3"/>
                <a:cs typeface="ヒラギノ角ゴ Pro W3"/>
              </a:rPr>
              <a:t>, </a:t>
            </a:r>
            <a:r>
              <a:rPr lang="ja-JP" altLang="en-US" sz="2400" dirty="0" smtClean="0">
                <a:latin typeface="ヒラギノ角ゴ Pro W3"/>
                <a:ea typeface="ヒラギノ角ゴ Pro W3"/>
                <a:cs typeface="ヒラギノ角ゴ Pro W3"/>
              </a:rPr>
              <a:t>自動的</a:t>
            </a:r>
            <a:r>
              <a:rPr lang="ja-JP" altLang="en-US" sz="2400" dirty="0">
                <a:latin typeface="ヒラギノ角ゴ Pro W3"/>
                <a:ea typeface="ヒラギノ角ゴ Pro W3"/>
                <a:cs typeface="ヒラギノ角ゴ Pro W3"/>
              </a:rPr>
              <a:t>に相互参照を辿って他の作品を表示するというデバイス</a:t>
            </a:r>
            <a:endParaRPr lang="en-US" altLang="ja-JP" sz="2400" dirty="0" smtClean="0">
              <a:latin typeface="ヒラギノ角ゴ Pro W3"/>
              <a:ea typeface="ヒラギノ角ゴ Pro W3"/>
              <a:cs typeface="ヒラギノ角ゴ Pro W3"/>
            </a:endParaRPr>
          </a:p>
        </p:txBody>
      </p:sp>
      <p:pic>
        <p:nvPicPr>
          <p:cNvPr id="4" name="図 3" descr="mem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4756676"/>
            <a:ext cx="2880320" cy="21013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dirty="0" smtClean="0">
                <a:latin typeface="ヒラギノ角ゴ Pro W3"/>
                <a:ea typeface="ヒラギノ角ゴ Pro W3"/>
                <a:cs typeface="ヒラギノ角ゴ Pro W3"/>
              </a:rPr>
              <a:t>WWW</a:t>
            </a:r>
            <a:r>
              <a:rPr lang="ja-JP" altLang="en-US" sz="3200" dirty="0" smtClean="0">
                <a:latin typeface="ヒラギノ角ゴ Pro W3"/>
                <a:ea typeface="ヒラギノ角ゴ Pro W3"/>
                <a:cs typeface="ヒラギノ角ゴ Pro W3"/>
              </a:rPr>
              <a:t>の歴史</a:t>
            </a:r>
            <a:r>
              <a:rPr lang="en-US" altLang="ja-JP" sz="3200" dirty="0" smtClean="0">
                <a:latin typeface="ヒラギノ角ゴ Pro W3"/>
                <a:ea typeface="ヒラギノ角ゴ Pro W3"/>
                <a:cs typeface="ヒラギノ角ゴ Pro W3"/>
              </a:rPr>
              <a:t>①</a:t>
            </a:r>
            <a:r>
              <a:rPr lang="en-US" altLang="ja-JP" sz="3200" dirty="0">
                <a:latin typeface="ヒラギノ角ゴ Pro W3"/>
                <a:ea typeface="ヒラギノ角ゴ Pro W3"/>
                <a:cs typeface="ヒラギノ角ゴ Pro W3"/>
              </a:rPr>
              <a:t> </a:t>
            </a:r>
            <a:r>
              <a:rPr lang="ja-JP" altLang="en-US" sz="3200" dirty="0" smtClean="0">
                <a:latin typeface="ヒラギノ角ゴ Pro W3"/>
                <a:ea typeface="ヒラギノ角ゴ Pro W3"/>
                <a:cs typeface="ヒラギノ角ゴ Pro W3"/>
              </a:rPr>
              <a:t>ハイパーテキストの歩み</a:t>
            </a:r>
            <a:endParaRPr kumimoji="1" lang="ja-JP" altLang="en-US" sz="3200" dirty="0">
              <a:latin typeface="ヒラギノ角ゴ Pro W3"/>
              <a:ea typeface="ヒラギノ角ゴ Pro W3"/>
              <a:cs typeface="ヒラギノ角ゴ Pro W3"/>
            </a:endParaRPr>
          </a:p>
        </p:txBody>
      </p:sp>
      <p:sp>
        <p:nvSpPr>
          <p:cNvPr id="3" name="コンテンツ プレースホルダ 2"/>
          <p:cNvSpPr>
            <a:spLocks noGrp="1"/>
          </p:cNvSpPr>
          <p:nvPr>
            <p:ph idx="1"/>
          </p:nvPr>
        </p:nvSpPr>
        <p:spPr>
          <a:xfrm>
            <a:off x="323528" y="908720"/>
            <a:ext cx="8568952" cy="4338736"/>
          </a:xfrm>
        </p:spPr>
        <p:txBody>
          <a:bodyPr>
            <a:normAutofit lnSpcReduction="10000"/>
          </a:bodyPr>
          <a:lstStyle/>
          <a:p>
            <a:r>
              <a:rPr lang="ja-JP" altLang="en-US" sz="2400" dirty="0">
                <a:latin typeface="ヒラギノ角ゴ Pro W3"/>
                <a:ea typeface="ヒラギノ角ゴ Pro W3"/>
                <a:cs typeface="ヒラギノ角ゴ Pro W3"/>
              </a:rPr>
              <a:t>テッド・</a:t>
            </a:r>
            <a:r>
              <a:rPr lang="ja-JP" altLang="en-US" sz="2400" dirty="0" smtClean="0">
                <a:latin typeface="ヒラギノ角ゴ Pro W3"/>
                <a:ea typeface="ヒラギノ角ゴ Pro W3"/>
                <a:cs typeface="ヒラギノ角ゴ Pro W3"/>
              </a:rPr>
              <a:t>ネルソン：</a:t>
            </a:r>
            <a:r>
              <a:rPr lang="en-US" altLang="ja-JP" sz="2400" dirty="0" smtClean="0">
                <a:latin typeface="ヒラギノ角ゴ Pro W3"/>
                <a:ea typeface="ヒラギノ角ゴ Pro W3"/>
                <a:cs typeface="ヒラギノ角ゴ Pro W3"/>
              </a:rPr>
              <a:t>Project </a:t>
            </a:r>
            <a:r>
              <a:rPr lang="en-US" altLang="ja-JP" sz="2400" dirty="0" err="1" smtClean="0">
                <a:latin typeface="ヒラギノ角ゴ Pro W3"/>
                <a:ea typeface="ヒラギノ角ゴ Pro W3"/>
                <a:cs typeface="ヒラギノ角ゴ Pro W3"/>
              </a:rPr>
              <a:t>Xanadu</a:t>
            </a:r>
            <a:r>
              <a:rPr lang="ja-JP" altLang="en-US" sz="2400" dirty="0" smtClean="0">
                <a:latin typeface="ヒラギノ角ゴ Pro W3"/>
                <a:ea typeface="ヒラギノ角ゴ Pro W3"/>
                <a:cs typeface="ヒラギノ角ゴ Pro W3"/>
              </a:rPr>
              <a:t>の立ち上げ</a:t>
            </a:r>
            <a:r>
              <a:rPr lang="en-US" altLang="ja-JP" sz="2400" dirty="0" smtClean="0">
                <a:latin typeface="ヒラギノ角ゴ Pro W3"/>
                <a:ea typeface="ヒラギノ角ゴ Pro W3"/>
                <a:cs typeface="ヒラギノ角ゴ Pro W3"/>
              </a:rPr>
              <a:t> (</a:t>
            </a:r>
            <a:r>
              <a:rPr lang="en-US" altLang="ja-JP" sz="2400" dirty="0">
                <a:latin typeface="ヒラギノ角ゴ Pro W3"/>
                <a:ea typeface="ヒラギノ角ゴ Pro W3"/>
                <a:cs typeface="ヒラギノ角ゴ Pro W3"/>
              </a:rPr>
              <a:t>1960)</a:t>
            </a:r>
          </a:p>
          <a:p>
            <a:pPr lvl="1"/>
            <a:r>
              <a:rPr lang="ja-JP" altLang="en-US" sz="2000" dirty="0">
                <a:latin typeface="ヒラギノ角ゴ Pro W3"/>
                <a:ea typeface="ヒラギノ角ゴ Pro W3"/>
                <a:cs typeface="ヒラギノ角ゴ Pro W3"/>
              </a:rPr>
              <a:t>コンピュータネットワーク上にハイパーテキストをベースにしたシステムを構築しようと</a:t>
            </a:r>
            <a:r>
              <a:rPr lang="ja-JP" altLang="en-US" sz="2000" dirty="0" smtClean="0">
                <a:latin typeface="ヒラギノ角ゴ Pro W3"/>
                <a:ea typeface="ヒラギノ角ゴ Pro W3"/>
                <a:cs typeface="ヒラギノ角ゴ Pro W3"/>
              </a:rPr>
              <a:t>計画</a:t>
            </a:r>
            <a:endParaRPr lang="en-US" altLang="ja-JP" sz="2000" dirty="0" smtClean="0">
              <a:latin typeface="ヒラギノ角ゴ Pro W3"/>
              <a:ea typeface="ヒラギノ角ゴ Pro W3"/>
              <a:cs typeface="ヒラギノ角ゴ Pro W3"/>
            </a:endParaRPr>
          </a:p>
          <a:p>
            <a:pPr lvl="1"/>
            <a:r>
              <a:rPr lang="ja-JP" altLang="en-US" sz="2000" dirty="0">
                <a:latin typeface="ヒラギノ角ゴ Pro W3"/>
                <a:ea typeface="ヒラギノ角ゴ Pro W3"/>
                <a:cs typeface="ヒラギノ角ゴ Pro W3"/>
              </a:rPr>
              <a:t>「ハイパーテキスト」という</a:t>
            </a:r>
            <a:r>
              <a:rPr lang="ja-JP" altLang="en-US" sz="2000" dirty="0" smtClean="0">
                <a:latin typeface="ヒラギノ角ゴ Pro W3"/>
                <a:ea typeface="ヒラギノ角ゴ Pro W3"/>
                <a:cs typeface="ヒラギノ角ゴ Pro W3"/>
              </a:rPr>
              <a:t>用語は</a:t>
            </a:r>
            <a:r>
              <a:rPr lang="en-US" altLang="ja-JP" sz="2000" dirty="0" smtClean="0">
                <a:latin typeface="ヒラギノ角ゴ Pro W3"/>
                <a:ea typeface="ヒラギノ角ゴ Pro W3"/>
                <a:cs typeface="ヒラギノ角ゴ Pro W3"/>
              </a:rPr>
              <a:t>, 1965</a:t>
            </a:r>
            <a:r>
              <a:rPr lang="ja-JP" altLang="en-US" sz="2000" dirty="0">
                <a:latin typeface="ヒラギノ角ゴ Pro W3"/>
                <a:ea typeface="ヒラギノ角ゴ Pro W3"/>
                <a:cs typeface="ヒラギノ角ゴ Pro W3"/>
              </a:rPr>
              <a:t>年にネルソンが初めて</a:t>
            </a:r>
            <a:r>
              <a:rPr lang="ja-JP" altLang="en-US" sz="2000" dirty="0" smtClean="0">
                <a:latin typeface="ヒラギノ角ゴ Pro W3"/>
                <a:ea typeface="ヒラギノ角ゴ Pro W3"/>
                <a:cs typeface="ヒラギノ角ゴ Pro W3"/>
              </a:rPr>
              <a:t>使用</a:t>
            </a:r>
            <a:endParaRPr lang="en-US" altLang="ja-JP" sz="2000" dirty="0" smtClean="0">
              <a:latin typeface="ヒラギノ角ゴ Pro W3"/>
              <a:ea typeface="ヒラギノ角ゴ Pro W3"/>
              <a:cs typeface="ヒラギノ角ゴ Pro W3"/>
            </a:endParaRPr>
          </a:p>
          <a:p>
            <a:r>
              <a:rPr lang="ja-JP" altLang="en-US" sz="2400" dirty="0">
                <a:latin typeface="ヒラギノ角ゴ Pro W3"/>
                <a:ea typeface="ヒラギノ角ゴ Pro W3"/>
                <a:cs typeface="ヒラギノ角ゴ Pro W3"/>
              </a:rPr>
              <a:t>ダグラス・エンゲルバート </a:t>
            </a:r>
            <a:r>
              <a:rPr lang="ja-JP" altLang="en-US" sz="2400" dirty="0" smtClean="0">
                <a:latin typeface="ヒラギノ角ゴ Pro W3"/>
                <a:ea typeface="ヒラギノ角ゴ Pro W3"/>
                <a:cs typeface="ヒラギノ角ゴ Pro W3"/>
              </a:rPr>
              <a:t>：</a:t>
            </a:r>
            <a:r>
              <a:rPr lang="en-US" altLang="ja-JP" sz="2400" dirty="0" smtClean="0">
                <a:latin typeface="ヒラギノ角ゴ Pro W3"/>
                <a:ea typeface="ヒラギノ角ゴ Pro W3"/>
                <a:cs typeface="ヒラギノ角ゴ Pro W3"/>
              </a:rPr>
              <a:t>NLS</a:t>
            </a:r>
            <a:r>
              <a:rPr lang="ja-JP" altLang="en-US" sz="2400" dirty="0" smtClean="0">
                <a:latin typeface="ヒラギノ角ゴ Pro W3"/>
                <a:ea typeface="ヒラギノ角ゴ Pro W3"/>
                <a:cs typeface="ヒラギノ角ゴ Pro W3"/>
              </a:rPr>
              <a:t>システムの開発</a:t>
            </a:r>
            <a:r>
              <a:rPr lang="en-US" altLang="ja-JP" sz="2400" dirty="0" smtClean="0">
                <a:latin typeface="ヒラギノ角ゴ Pro W3"/>
                <a:ea typeface="ヒラギノ角ゴ Pro W3"/>
                <a:cs typeface="ヒラギノ角ゴ Pro W3"/>
              </a:rPr>
              <a:t> (</a:t>
            </a:r>
            <a:r>
              <a:rPr lang="en-US" altLang="ja-JP" sz="2400" dirty="0">
                <a:latin typeface="ヒラギノ角ゴ Pro W3"/>
                <a:ea typeface="ヒラギノ角ゴ Pro W3"/>
                <a:cs typeface="ヒラギノ角ゴ Pro W3"/>
              </a:rPr>
              <a:t>1965</a:t>
            </a:r>
            <a:r>
              <a:rPr lang="en-US" altLang="ja-JP" sz="2400" dirty="0" smtClean="0">
                <a:latin typeface="ヒラギノ角ゴ Pro W3"/>
                <a:ea typeface="ヒラギノ角ゴ Pro W3"/>
                <a:cs typeface="ヒラギノ角ゴ Pro W3"/>
              </a:rPr>
              <a:t>)</a:t>
            </a:r>
          </a:p>
          <a:p>
            <a:pPr lvl="1"/>
            <a:r>
              <a:rPr lang="ja-JP" altLang="en-US" sz="2000" dirty="0">
                <a:latin typeface="ヒラギノ角ゴ Pro W3"/>
                <a:ea typeface="ヒラギノ角ゴ Pro W3"/>
                <a:cs typeface="ヒラギノ角ゴ Pro W3"/>
              </a:rPr>
              <a:t>世界で</a:t>
            </a:r>
            <a:r>
              <a:rPr lang="ja-JP" altLang="en-US" sz="2000" dirty="0" smtClean="0">
                <a:latin typeface="ヒラギノ角ゴ Pro W3"/>
                <a:ea typeface="ヒラギノ角ゴ Pro W3"/>
                <a:cs typeface="ヒラギノ角ゴ Pro W3"/>
              </a:rPr>
              <a:t>初めて</a:t>
            </a:r>
            <a:r>
              <a:rPr lang="en-US" altLang="ja-JP" sz="2000" dirty="0" smtClean="0">
                <a:latin typeface="ヒラギノ角ゴ Pro W3"/>
                <a:ea typeface="ヒラギノ角ゴ Pro W3"/>
                <a:cs typeface="ヒラギノ角ゴ Pro W3"/>
              </a:rPr>
              <a:t>GUI</a:t>
            </a:r>
            <a:r>
              <a:rPr lang="ja-JP" altLang="en-US" sz="2000" dirty="0" smtClean="0">
                <a:latin typeface="ヒラギノ角ゴ Pro W3"/>
                <a:ea typeface="ヒラギノ角ゴ Pro W3"/>
                <a:cs typeface="ヒラギノ角ゴ Pro W3"/>
              </a:rPr>
              <a:t>を備え</a:t>
            </a:r>
            <a:r>
              <a:rPr lang="en-US" altLang="ja-JP" sz="2000" dirty="0" smtClean="0">
                <a:latin typeface="ヒラギノ角ゴ Pro W3"/>
                <a:ea typeface="ヒラギノ角ゴ Pro W3"/>
                <a:cs typeface="ヒラギノ角ゴ Pro W3"/>
              </a:rPr>
              <a:t>,</a:t>
            </a:r>
            <a:r>
              <a:rPr lang="en-US" altLang="ja-JP" sz="2000" dirty="0">
                <a:latin typeface="ヒラギノ角ゴ Pro W3"/>
                <a:ea typeface="ヒラギノ角ゴ Pro W3"/>
                <a:cs typeface="ヒラギノ角ゴ Pro W3"/>
              </a:rPr>
              <a:t> </a:t>
            </a:r>
            <a:r>
              <a:rPr lang="ja-JP" altLang="en-US" sz="2000" dirty="0" smtClean="0">
                <a:latin typeface="ヒラギノ角ゴ Pro W3"/>
                <a:ea typeface="ヒラギノ角ゴ Pro W3"/>
                <a:cs typeface="ヒラギノ角ゴ Pro W3"/>
              </a:rPr>
              <a:t>ハイパーテキストリンクをコンピュータ上</a:t>
            </a:r>
            <a:r>
              <a:rPr lang="ja-JP" altLang="en-US" sz="2000" dirty="0">
                <a:latin typeface="ヒラギノ角ゴ Pro W3"/>
                <a:ea typeface="ヒラギノ角ゴ Pro W3"/>
                <a:cs typeface="ヒラギノ角ゴ Pro W3"/>
              </a:rPr>
              <a:t>で</a:t>
            </a:r>
            <a:r>
              <a:rPr lang="ja-JP" altLang="en-US" sz="2000" dirty="0" smtClean="0">
                <a:latin typeface="ヒラギノ角ゴ Pro W3"/>
                <a:ea typeface="ヒラギノ角ゴ Pro W3"/>
                <a:cs typeface="ヒラギノ角ゴ Pro W3"/>
              </a:rPr>
              <a:t>実現したシステム</a:t>
            </a:r>
            <a:endParaRPr lang="en-US" altLang="ja-JP" sz="2000" dirty="0" smtClean="0">
              <a:latin typeface="ヒラギノ角ゴ Pro W3"/>
              <a:ea typeface="ヒラギノ角ゴ Pro W3"/>
              <a:cs typeface="ヒラギノ角ゴ Pro W3"/>
            </a:endParaRPr>
          </a:p>
          <a:p>
            <a:pPr lvl="1"/>
            <a:r>
              <a:rPr lang="ja-JP" altLang="en-US" sz="2000" dirty="0" smtClean="0">
                <a:latin typeface="ヒラギノ角ゴ Pro W3"/>
                <a:ea typeface="ヒラギノ角ゴ Pro W3"/>
                <a:cs typeface="ヒラギノ角ゴ Pro W3"/>
              </a:rPr>
              <a:t>マウス</a:t>
            </a:r>
            <a:r>
              <a:rPr lang="en-US" altLang="ja-JP" sz="2000" dirty="0" smtClean="0">
                <a:latin typeface="ヒラギノ角ゴ Pro W3"/>
                <a:ea typeface="ヒラギノ角ゴ Pro W3"/>
                <a:cs typeface="ヒラギノ角ゴ Pro W3"/>
              </a:rPr>
              <a:t>, </a:t>
            </a:r>
            <a:r>
              <a:rPr lang="ja-JP" altLang="en-US" sz="2000" dirty="0" smtClean="0">
                <a:latin typeface="ヒラギノ角ゴ Pro W3"/>
                <a:ea typeface="ヒラギノ角ゴ Pro W3"/>
                <a:cs typeface="ヒラギノ角ゴ Pro W3"/>
              </a:rPr>
              <a:t>ラスタースキャン型ディスプレイ</a:t>
            </a:r>
            <a:r>
              <a:rPr lang="en-US" altLang="ja-JP" sz="2000" dirty="0" smtClean="0">
                <a:latin typeface="ヒラギノ角ゴ Pro W3"/>
                <a:ea typeface="ヒラギノ角ゴ Pro W3"/>
                <a:cs typeface="ヒラギノ角ゴ Pro W3"/>
              </a:rPr>
              <a:t>, </a:t>
            </a:r>
            <a:r>
              <a:rPr lang="ja-JP" altLang="en-US" sz="2000" dirty="0" smtClean="0">
                <a:latin typeface="ヒラギノ角ゴ Pro W3"/>
                <a:ea typeface="ヒラギノ角ゴ Pro W3"/>
                <a:cs typeface="ヒラギノ角ゴ Pro W3"/>
              </a:rPr>
              <a:t>プレゼンテーションソフトウェア</a:t>
            </a:r>
            <a:r>
              <a:rPr lang="ja-JP" altLang="en-US" sz="2000" dirty="0">
                <a:latin typeface="ヒラギノ角ゴ Pro W3"/>
                <a:ea typeface="ヒラギノ角ゴ Pro W3"/>
                <a:cs typeface="ヒラギノ角ゴ Pro W3"/>
              </a:rPr>
              <a:t>などを</a:t>
            </a:r>
            <a:r>
              <a:rPr lang="ja-JP" altLang="en-US" sz="2000" dirty="0" smtClean="0">
                <a:latin typeface="ヒラギノ角ゴ Pro W3"/>
                <a:ea typeface="ヒラギノ角ゴ Pro W3"/>
                <a:cs typeface="ヒラギノ角ゴ Pro W3"/>
              </a:rPr>
              <a:t>実用化</a:t>
            </a:r>
            <a:endParaRPr lang="en-US" altLang="ja-JP" sz="2000" dirty="0" smtClean="0">
              <a:latin typeface="ヒラギノ角ゴ Pro W3"/>
              <a:ea typeface="ヒラギノ角ゴ Pro W3"/>
              <a:cs typeface="ヒラギノ角ゴ Pro W3"/>
            </a:endParaRPr>
          </a:p>
          <a:p>
            <a:r>
              <a:rPr lang="ja-JP" altLang="en-US" sz="2400" dirty="0" smtClean="0">
                <a:latin typeface="ヒラギノ角ゴ Pro W3"/>
                <a:ea typeface="ヒラギノ角ゴ Pro W3"/>
                <a:cs typeface="ヒラギノ角ゴ Pro W3"/>
              </a:rPr>
              <a:t>ビル</a:t>
            </a:r>
            <a:r>
              <a:rPr lang="ja-JP" altLang="en-US" sz="2400" dirty="0">
                <a:latin typeface="ヒラギノ角ゴ Pro W3"/>
                <a:ea typeface="ヒラギノ角ゴ Pro W3"/>
                <a:cs typeface="ヒラギノ角ゴ Pro W3"/>
              </a:rPr>
              <a:t>・</a:t>
            </a:r>
            <a:r>
              <a:rPr lang="ja-JP" altLang="en-US" sz="2400" dirty="0" smtClean="0">
                <a:latin typeface="ヒラギノ角ゴ Pro W3"/>
                <a:ea typeface="ヒラギノ角ゴ Pro W3"/>
                <a:cs typeface="ヒラギノ角ゴ Pro W3"/>
              </a:rPr>
              <a:t>アトキンソン：</a:t>
            </a:r>
            <a:r>
              <a:rPr lang="en-US" altLang="ja-JP" sz="2400" dirty="0" smtClean="0">
                <a:latin typeface="ヒラギノ角ゴ Pro W3"/>
                <a:ea typeface="ヒラギノ角ゴ Pro W3"/>
                <a:cs typeface="ヒラギノ角ゴ Pro W3"/>
              </a:rPr>
              <a:t>Hyper Card</a:t>
            </a:r>
            <a:r>
              <a:rPr lang="ja-JP" altLang="en-US" sz="2400" dirty="0" smtClean="0">
                <a:latin typeface="ヒラギノ角ゴ Pro W3"/>
                <a:ea typeface="ヒラギノ角ゴ Pro W3"/>
                <a:cs typeface="ヒラギノ角ゴ Pro W3"/>
              </a:rPr>
              <a:t>の開発</a:t>
            </a:r>
            <a:r>
              <a:rPr lang="en-US" altLang="ja-JP" sz="2400" dirty="0" smtClean="0">
                <a:latin typeface="ヒラギノ角ゴ Pro W3"/>
                <a:ea typeface="ヒラギノ角ゴ Pro W3"/>
                <a:cs typeface="ヒラギノ角ゴ Pro W3"/>
              </a:rPr>
              <a:t> (</a:t>
            </a:r>
            <a:r>
              <a:rPr lang="en-US" altLang="ja-JP" sz="2400" dirty="0">
                <a:latin typeface="ヒラギノ角ゴ Pro W3"/>
                <a:ea typeface="ヒラギノ角ゴ Pro W3"/>
                <a:cs typeface="ヒラギノ角ゴ Pro W3"/>
              </a:rPr>
              <a:t>1987</a:t>
            </a:r>
            <a:r>
              <a:rPr lang="en-US" altLang="ja-JP" sz="2400" dirty="0" smtClean="0">
                <a:latin typeface="ヒラギノ角ゴ Pro W3"/>
                <a:ea typeface="ヒラギノ角ゴ Pro W3"/>
                <a:cs typeface="ヒラギノ角ゴ Pro W3"/>
              </a:rPr>
              <a:t>)</a:t>
            </a:r>
          </a:p>
          <a:p>
            <a:pPr lvl="1"/>
            <a:r>
              <a:rPr lang="ja-JP" altLang="en-US" sz="2000" dirty="0">
                <a:latin typeface="ヒラギノ角ゴ Pro W3"/>
                <a:ea typeface="ヒラギノ角ゴ Pro W3"/>
                <a:cs typeface="ヒラギノ角ゴ Pro W3"/>
              </a:rPr>
              <a:t>カードとカードをリンクするボタンを配置することでハイパーリンクを作成することが可能</a:t>
            </a:r>
            <a:endParaRPr lang="en-US" altLang="ja-JP" sz="2000" dirty="0">
              <a:latin typeface="ヒラギノ角ゴ Pro W3"/>
              <a:ea typeface="ヒラギノ角ゴ Pro W3"/>
              <a:cs typeface="ヒラギノ角ゴ Pro W3"/>
            </a:endParaRPr>
          </a:p>
          <a:p>
            <a:endParaRPr lang="en-US" altLang="ja-JP" sz="2400" dirty="0" smtClean="0">
              <a:latin typeface="ヒラギノ角ゴ Pro W3"/>
              <a:ea typeface="ヒラギノ角ゴ Pro W3"/>
              <a:cs typeface="ヒラギノ角ゴ Pro W3"/>
            </a:endParaRPr>
          </a:p>
          <a:p>
            <a:endParaRPr lang="en-US" altLang="ja-JP" sz="2400" dirty="0" smtClean="0">
              <a:latin typeface="ヒラギノ角ゴ Pro W3"/>
              <a:ea typeface="ヒラギノ角ゴ Pro W3"/>
              <a:cs typeface="ヒラギノ角ゴ Pro W3"/>
            </a:endParaRPr>
          </a:p>
        </p:txBody>
      </p:sp>
      <p:pic>
        <p:nvPicPr>
          <p:cNvPr id="5" name="図 4" descr="hypercar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932526"/>
            <a:ext cx="2724726" cy="1925473"/>
          </a:xfrm>
          <a:prstGeom prst="rect">
            <a:avLst/>
          </a:prstGeom>
        </p:spPr>
      </p:pic>
    </p:spTree>
    <p:extLst>
      <p:ext uri="{BB962C8B-B14F-4D97-AF65-F5344CB8AC3E}">
        <p14:creationId xmlns:p14="http://schemas.microsoft.com/office/powerpoint/2010/main" val="5481638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61958"/>
            <a:ext cx="8568952" cy="695325"/>
          </a:xfrm>
        </p:spPr>
        <p:txBody>
          <a:bodyPr>
            <a:normAutofit/>
          </a:bodyPr>
          <a:lstStyle/>
          <a:p>
            <a:r>
              <a:rPr lang="en-US" altLang="ja-JP" sz="2800" dirty="0" smtClean="0">
                <a:latin typeface="ヒラギノ角ゴ Pro W3"/>
                <a:ea typeface="ヒラギノ角ゴ Pro W3"/>
                <a:cs typeface="ヒラギノ角ゴ Pro W3"/>
              </a:rPr>
              <a:t>WWW</a:t>
            </a:r>
            <a:r>
              <a:rPr lang="ja-JP" altLang="en-US" sz="2800" dirty="0" smtClean="0">
                <a:latin typeface="ヒラギノ角ゴ Pro W3"/>
                <a:ea typeface="ヒラギノ角ゴ Pro W3"/>
                <a:cs typeface="ヒラギノ角ゴ Pro W3"/>
              </a:rPr>
              <a:t>の歴史</a:t>
            </a:r>
            <a:r>
              <a:rPr lang="en-US" altLang="ja-JP" sz="2800" dirty="0" smtClean="0">
                <a:latin typeface="ヒラギノ角ゴ Pro W3"/>
                <a:ea typeface="ヒラギノ角ゴ Pro W3"/>
                <a:cs typeface="ヒラギノ角ゴ Pro W3"/>
              </a:rPr>
              <a:t>② </a:t>
            </a:r>
            <a:r>
              <a:rPr lang="ja-JP" altLang="en-US" sz="2800" dirty="0" smtClean="0">
                <a:latin typeface="ヒラギノ角ゴ Pro W3"/>
                <a:ea typeface="ヒラギノ角ゴ Pro W3"/>
                <a:cs typeface="ヒラギノ角ゴ Pro W3"/>
              </a:rPr>
              <a:t>ティム</a:t>
            </a:r>
            <a:r>
              <a:rPr lang="ja-JP" altLang="en-US" sz="2800" dirty="0">
                <a:latin typeface="ヒラギノ角ゴ Pro W3"/>
                <a:ea typeface="ヒラギノ角ゴ Pro W3"/>
                <a:cs typeface="ヒラギノ角ゴ Pro W3"/>
              </a:rPr>
              <a:t>・バーナーズ＝</a:t>
            </a:r>
            <a:r>
              <a:rPr lang="ja-JP" altLang="en-US" sz="2800" dirty="0" smtClean="0">
                <a:latin typeface="ヒラギノ角ゴ Pro W3"/>
                <a:ea typeface="ヒラギノ角ゴ Pro W3"/>
                <a:cs typeface="ヒラギノ角ゴ Pro W3"/>
              </a:rPr>
              <a:t>リーの功績</a:t>
            </a:r>
            <a:endParaRPr kumimoji="1" lang="ja-JP" altLang="en-US" sz="2800" dirty="0">
              <a:latin typeface="ヒラギノ角ゴ Pro W3"/>
              <a:ea typeface="ヒラギノ角ゴ Pro W3"/>
              <a:cs typeface="ヒラギノ角ゴ Pro W3"/>
            </a:endParaRPr>
          </a:p>
        </p:txBody>
      </p:sp>
      <p:sp>
        <p:nvSpPr>
          <p:cNvPr id="4" name="テキスト ボックス 3"/>
          <p:cNvSpPr txBox="1"/>
          <p:nvPr/>
        </p:nvSpPr>
        <p:spPr>
          <a:xfrm>
            <a:off x="0" y="908720"/>
            <a:ext cx="9036496" cy="5293756"/>
          </a:xfrm>
          <a:prstGeom prst="rect">
            <a:avLst/>
          </a:prstGeom>
          <a:noFill/>
        </p:spPr>
        <p:txBody>
          <a:bodyPr wrap="square" rtlCol="0">
            <a:spAutoFit/>
          </a:bodyPr>
          <a:lstStyle/>
          <a:p>
            <a:pPr marL="457200" indent="-457200">
              <a:buFont typeface="Arial"/>
              <a:buChar char="•"/>
            </a:pPr>
            <a:r>
              <a:rPr lang="en-US" altLang="ja-JP" sz="2800" dirty="0">
                <a:latin typeface="ヒラギノ角ゴ Pro W3"/>
                <a:ea typeface="ヒラギノ角ゴ Pro W3"/>
                <a:cs typeface="ヒラギノ角ゴ Pro W3"/>
              </a:rPr>
              <a:t>ENQUIRE </a:t>
            </a:r>
            <a:r>
              <a:rPr lang="ja-JP" altLang="en-US" sz="2800" dirty="0">
                <a:latin typeface="ヒラギノ角ゴ Pro W3"/>
                <a:ea typeface="ヒラギノ角ゴ Pro W3"/>
                <a:cs typeface="ヒラギノ角ゴ Pro W3"/>
              </a:rPr>
              <a:t>プロジェクト</a:t>
            </a:r>
            <a:r>
              <a:rPr lang="en-US" altLang="ja-JP" sz="2800" dirty="0">
                <a:latin typeface="ヒラギノ角ゴ Pro W3"/>
                <a:ea typeface="ヒラギノ角ゴ Pro W3"/>
                <a:cs typeface="ヒラギノ角ゴ Pro W3"/>
              </a:rPr>
              <a:t>(1980)</a:t>
            </a:r>
          </a:p>
          <a:p>
            <a:pPr marL="800100" lvl="1" indent="-342900">
              <a:buFont typeface="Arial"/>
              <a:buChar char="•"/>
            </a:pPr>
            <a:r>
              <a:rPr lang="ja-JP" altLang="en-US" sz="2400" dirty="0">
                <a:latin typeface="ヒラギノ角ゴ Pro W3"/>
                <a:ea typeface="ヒラギノ角ゴ Pro W3"/>
                <a:cs typeface="ヒラギノ角ゴ Pro W3"/>
              </a:rPr>
              <a:t>スイスの欧州原子核研究機構</a:t>
            </a:r>
            <a:r>
              <a:rPr lang="en-US" altLang="ja-JP" sz="2400" dirty="0">
                <a:latin typeface="ヒラギノ角ゴ Pro W3"/>
                <a:ea typeface="ヒラギノ角ゴ Pro W3"/>
                <a:cs typeface="ヒラギノ角ゴ Pro W3"/>
              </a:rPr>
              <a:t>(CERN)</a:t>
            </a:r>
            <a:r>
              <a:rPr lang="ja-JP" altLang="en-US" sz="2400" dirty="0">
                <a:latin typeface="ヒラギノ角ゴ Pro W3"/>
                <a:ea typeface="ヒラギノ角ゴ Pro W3"/>
                <a:cs typeface="ヒラギノ角ゴ Pro W3"/>
              </a:rPr>
              <a:t>において多くの研究者に効率良く情報を行き渡らせることが重要な課題</a:t>
            </a:r>
          </a:p>
          <a:p>
            <a:pPr marL="800100" lvl="1" indent="-342900">
              <a:buFont typeface="Arial"/>
              <a:buChar char="•"/>
            </a:pPr>
            <a:r>
              <a:rPr lang="en-US" altLang="ja-JP" sz="2400" dirty="0">
                <a:latin typeface="ヒラギノ角ゴ Pro W3"/>
                <a:ea typeface="ヒラギノ角ゴ Pro W3"/>
                <a:cs typeface="ヒラギノ角ゴ Pro W3"/>
              </a:rPr>
              <a:t>WWW </a:t>
            </a:r>
            <a:r>
              <a:rPr lang="ja-JP" altLang="en-US" sz="2400" dirty="0">
                <a:latin typeface="ヒラギノ角ゴ Pro W3"/>
                <a:ea typeface="ヒラギノ角ゴ Pro W3"/>
                <a:cs typeface="ヒラギノ角ゴ Pro W3"/>
              </a:rPr>
              <a:t>の根本的なアイディアを多く含んでいた</a:t>
            </a:r>
          </a:p>
          <a:p>
            <a:pPr marL="800100" lvl="1" indent="-342900">
              <a:buFont typeface="Arial"/>
              <a:buChar char="•"/>
            </a:pPr>
            <a:r>
              <a:rPr lang="ja-JP" altLang="en-US" sz="2400" dirty="0">
                <a:latin typeface="ヒラギノ角ゴ Pro W3"/>
                <a:ea typeface="ヒラギノ角ゴ Pro W3"/>
                <a:cs typeface="ヒラギノ角ゴ Pro W3"/>
              </a:rPr>
              <a:t>広く公開は</a:t>
            </a:r>
            <a:r>
              <a:rPr lang="ja-JP" altLang="en-US" sz="2400" dirty="0" smtClean="0">
                <a:latin typeface="ヒラギノ角ゴ Pro W3"/>
                <a:ea typeface="ヒラギノ角ゴ Pro W3"/>
                <a:cs typeface="ヒラギノ角ゴ Pro W3"/>
              </a:rPr>
              <a:t>されなかった</a:t>
            </a:r>
            <a:endParaRPr lang="en-US" altLang="ja-JP" sz="2400" dirty="0" smtClean="0">
              <a:latin typeface="ヒラギノ角ゴ Pro W3"/>
              <a:ea typeface="ヒラギノ角ゴ Pro W3"/>
              <a:cs typeface="ヒラギノ角ゴ Pro W3"/>
            </a:endParaRPr>
          </a:p>
          <a:p>
            <a:pPr marL="800100" lvl="1" indent="-342900">
              <a:buFont typeface="Arial"/>
              <a:buChar char="•"/>
            </a:pPr>
            <a:endParaRPr lang="ja-JP" altLang="en-US" sz="2400" dirty="0">
              <a:latin typeface="ヒラギノ角ゴ Pro W3"/>
              <a:ea typeface="ヒラギノ角ゴ Pro W3"/>
              <a:cs typeface="ヒラギノ角ゴ Pro W3"/>
            </a:endParaRPr>
          </a:p>
          <a:p>
            <a:pPr marL="457200" indent="-457200">
              <a:buFont typeface="Arial"/>
              <a:buChar char="•"/>
            </a:pPr>
            <a:r>
              <a:rPr lang="en-US" altLang="ja-JP" sz="2800" dirty="0">
                <a:latin typeface="ヒラギノ角ゴ Pro W3"/>
                <a:ea typeface="ヒラギノ角ゴ Pro W3"/>
                <a:cs typeface="ヒラギノ角ゴ Pro W3"/>
              </a:rPr>
              <a:t>World Wide Web</a:t>
            </a:r>
            <a:r>
              <a:rPr lang="ja-JP" altLang="en-US" sz="2800" dirty="0">
                <a:latin typeface="ヒラギノ角ゴ Pro W3"/>
                <a:ea typeface="ヒラギノ角ゴ Pro W3"/>
                <a:cs typeface="ヒラギノ角ゴ Pro W3"/>
              </a:rPr>
              <a:t>の開発 </a:t>
            </a:r>
            <a:r>
              <a:rPr lang="en-US" altLang="ja-JP" sz="2800" dirty="0">
                <a:latin typeface="ヒラギノ角ゴ Pro W3"/>
                <a:ea typeface="ヒラギノ角ゴ Pro W3"/>
                <a:cs typeface="ヒラギノ角ゴ Pro W3"/>
              </a:rPr>
              <a:t>(1990)</a:t>
            </a:r>
          </a:p>
          <a:p>
            <a:pPr marL="914400" lvl="1" indent="-457200">
              <a:buFont typeface="Arial"/>
              <a:buChar char="•"/>
            </a:pPr>
            <a:r>
              <a:rPr lang="ja-JP" altLang="en-US" sz="2400" dirty="0">
                <a:latin typeface="ヒラギノ角ゴ Pro W3"/>
                <a:ea typeface="ヒラギノ角ゴ Pro W3"/>
                <a:cs typeface="ヒラギノ角ゴ Pro W3"/>
              </a:rPr>
              <a:t>世界初</a:t>
            </a:r>
            <a:r>
              <a:rPr lang="ja-JP" altLang="en-US" sz="2400" dirty="0" smtClean="0">
                <a:latin typeface="ヒラギノ角ゴ Pro W3"/>
                <a:ea typeface="ヒラギノ角ゴ Pro W3"/>
                <a:cs typeface="ヒラギノ角ゴ Pro W3"/>
              </a:rPr>
              <a:t>の</a:t>
            </a:r>
            <a:r>
              <a:rPr lang="en-US" altLang="ja-JP" sz="2400" dirty="0" smtClean="0">
                <a:latin typeface="ヒラギノ角ゴ Pro W3"/>
                <a:ea typeface="ヒラギノ角ゴ Pro W3"/>
                <a:cs typeface="ヒラギノ角ゴ Pro W3"/>
              </a:rPr>
              <a:t> Web </a:t>
            </a:r>
            <a:r>
              <a:rPr lang="ja-JP" altLang="en-US" sz="2400" dirty="0" smtClean="0">
                <a:latin typeface="ヒラギノ角ゴ Pro W3"/>
                <a:ea typeface="ヒラギノ角ゴ Pro W3"/>
                <a:cs typeface="ヒラギノ角ゴ Pro W3"/>
              </a:rPr>
              <a:t>サーバ </a:t>
            </a:r>
            <a:r>
              <a:rPr lang="en-US" altLang="ja-JP" sz="2400" dirty="0" err="1">
                <a:latin typeface="ヒラギノ角ゴ Pro W3"/>
                <a:ea typeface="ヒラギノ角ゴ Pro W3"/>
                <a:cs typeface="ヒラギノ角ゴ Pro W3"/>
              </a:rPr>
              <a:t>httpd</a:t>
            </a:r>
            <a:r>
              <a:rPr lang="en-US" altLang="ja-JP" sz="2400" dirty="0">
                <a:latin typeface="ヒラギノ角ゴ Pro W3"/>
                <a:ea typeface="ヒラギノ角ゴ Pro W3"/>
                <a:cs typeface="ヒラギノ角ゴ Pro W3"/>
              </a:rPr>
              <a:t> </a:t>
            </a:r>
            <a:r>
              <a:rPr lang="ja-JP" altLang="en-US" sz="2400" dirty="0">
                <a:latin typeface="ヒラギノ角ゴ Pro W3"/>
                <a:ea typeface="ヒラギノ角ゴ Pro W3"/>
                <a:cs typeface="ヒラギノ角ゴ Pro W3"/>
              </a:rPr>
              <a:t>と</a:t>
            </a:r>
            <a:r>
              <a:rPr lang="en-US" altLang="ja-JP" sz="2400" dirty="0">
                <a:latin typeface="ヒラギノ角ゴ Pro W3"/>
                <a:ea typeface="ヒラギノ角ゴ Pro W3"/>
                <a:cs typeface="ヒラギノ角ゴ Pro W3"/>
              </a:rPr>
              <a:t>, </a:t>
            </a:r>
            <a:r>
              <a:rPr lang="ja-JP" altLang="en-US" sz="2400" dirty="0">
                <a:latin typeface="ヒラギノ角ゴ Pro W3"/>
                <a:ea typeface="ヒラギノ角ゴ Pro W3"/>
                <a:cs typeface="ヒラギノ角ゴ Pro W3"/>
              </a:rPr>
              <a:t>世界初の</a:t>
            </a:r>
            <a:r>
              <a:rPr lang="en-US" altLang="ja-JP" sz="2400" dirty="0">
                <a:latin typeface="ヒラギノ角ゴ Pro W3"/>
                <a:ea typeface="ヒラギノ角ゴ Pro W3"/>
                <a:cs typeface="ヒラギノ角ゴ Pro W3"/>
              </a:rPr>
              <a:t>Web</a:t>
            </a:r>
            <a:r>
              <a:rPr lang="ja-JP" altLang="en-US" sz="2400" dirty="0">
                <a:latin typeface="ヒラギノ角ゴ Pro W3"/>
                <a:ea typeface="ヒラギノ角ゴ Pro W3"/>
                <a:cs typeface="ヒラギノ角ゴ Pro W3"/>
              </a:rPr>
              <a:t>ブラウザ </a:t>
            </a:r>
            <a:r>
              <a:rPr lang="en-US" altLang="ja-JP" sz="2400" dirty="0" smtClean="0">
                <a:latin typeface="ヒラギノ角ゴ Pro W3"/>
                <a:ea typeface="ヒラギノ角ゴ Pro W3"/>
                <a:cs typeface="ヒラギノ角ゴ Pro W3"/>
              </a:rPr>
              <a:t>WWW </a:t>
            </a:r>
            <a:r>
              <a:rPr lang="ja-JP" altLang="en-US" sz="2400" dirty="0" smtClean="0">
                <a:latin typeface="ヒラギノ角ゴ Pro W3"/>
                <a:ea typeface="ヒラギノ角ゴ Pro W3"/>
                <a:cs typeface="ヒラギノ角ゴ Pro W3"/>
              </a:rPr>
              <a:t>クライアントを</a:t>
            </a:r>
            <a:r>
              <a:rPr lang="ja-JP" altLang="en-US" sz="2400" dirty="0">
                <a:latin typeface="ヒラギノ角ゴ Pro W3"/>
                <a:ea typeface="ヒラギノ角ゴ Pro W3"/>
                <a:cs typeface="ヒラギノ角ゴ Pro W3"/>
              </a:rPr>
              <a:t>開発・発表</a:t>
            </a:r>
          </a:p>
          <a:p>
            <a:pPr marL="914400" lvl="1" indent="-457200">
              <a:buFont typeface="Arial"/>
              <a:buChar char="•"/>
            </a:pPr>
            <a:r>
              <a:rPr lang="en-US" altLang="ja-JP" sz="2400" dirty="0" smtClean="0">
                <a:latin typeface="ヒラギノ角ゴ Pro W3"/>
                <a:ea typeface="ヒラギノ角ゴ Pro W3"/>
                <a:cs typeface="ヒラギノ角ゴ Pro W3"/>
              </a:rPr>
              <a:t>World Wide Web </a:t>
            </a:r>
            <a:r>
              <a:rPr lang="ja-JP" altLang="en-US" sz="2400" dirty="0" smtClean="0">
                <a:latin typeface="ヒラギノ角ゴ Pro W3"/>
                <a:ea typeface="ヒラギノ角ゴ Pro W3"/>
                <a:cs typeface="ヒラギノ角ゴ Pro W3"/>
              </a:rPr>
              <a:t>は</a:t>
            </a:r>
            <a:r>
              <a:rPr lang="en-US" altLang="ja-JP" sz="2400" dirty="0">
                <a:latin typeface="ヒラギノ角ゴ Pro W3"/>
                <a:ea typeface="ヒラギノ角ゴ Pro W3"/>
                <a:cs typeface="ヒラギノ角ゴ Pro W3"/>
              </a:rPr>
              <a:t>, http, URL, HTML</a:t>
            </a:r>
            <a:r>
              <a:rPr lang="ja-JP" altLang="en-US" sz="2400" dirty="0">
                <a:latin typeface="ヒラギノ角ゴ Pro W3"/>
                <a:ea typeface="ヒラギノ角ゴ Pro W3"/>
                <a:cs typeface="ヒラギノ角ゴ Pro W3"/>
              </a:rPr>
              <a:t>など現在の</a:t>
            </a:r>
            <a:r>
              <a:rPr lang="en-US" altLang="ja-JP" sz="2400" dirty="0">
                <a:latin typeface="ヒラギノ角ゴ Pro W3"/>
                <a:ea typeface="ヒラギノ角ゴ Pro W3"/>
                <a:cs typeface="ヒラギノ角ゴ Pro W3"/>
              </a:rPr>
              <a:t>WWW</a:t>
            </a:r>
            <a:r>
              <a:rPr lang="ja-JP" altLang="en-US" sz="2400" dirty="0">
                <a:latin typeface="ヒラギノ角ゴ Pro W3"/>
                <a:ea typeface="ヒラギノ角ゴ Pro W3"/>
                <a:cs typeface="ヒラギノ角ゴ Pro W3"/>
              </a:rPr>
              <a:t>の基幹となる仕組みを全て備えた</a:t>
            </a:r>
          </a:p>
          <a:p>
            <a:pPr marL="914400" lvl="1" indent="-457200">
              <a:buFont typeface="Arial"/>
              <a:buChar char="•"/>
            </a:pPr>
            <a:r>
              <a:rPr lang="en-US" altLang="ja-JP" sz="2400" dirty="0">
                <a:latin typeface="ヒラギノ角ゴ Pro W3"/>
                <a:ea typeface="ヒラギノ角ゴ Pro W3"/>
                <a:cs typeface="ヒラギノ角ゴ Pro W3"/>
              </a:rPr>
              <a:t>1993</a:t>
            </a:r>
            <a:r>
              <a:rPr lang="ja-JP" altLang="en-US" sz="2400" dirty="0">
                <a:latin typeface="ヒラギノ角ゴ Pro W3"/>
                <a:ea typeface="ヒラギノ角ゴ Pro W3"/>
                <a:cs typeface="ヒラギノ角ゴ Pro W3"/>
              </a:rPr>
              <a:t>年に</a:t>
            </a:r>
            <a:r>
              <a:rPr lang="en-US" altLang="ja-JP" sz="2400" dirty="0">
                <a:latin typeface="ヒラギノ角ゴ Pro W3"/>
                <a:ea typeface="ヒラギノ角ゴ Pro W3"/>
                <a:cs typeface="ヒラギノ角ゴ Pro W3"/>
              </a:rPr>
              <a:t>, CERN </a:t>
            </a:r>
            <a:r>
              <a:rPr lang="ja-JP" altLang="en-US" sz="2400" dirty="0">
                <a:latin typeface="ヒラギノ角ゴ Pro W3"/>
                <a:ea typeface="ヒラギノ角ゴ Pro W3"/>
                <a:cs typeface="ヒラギノ角ゴ Pro W3"/>
              </a:rPr>
              <a:t>は </a:t>
            </a:r>
            <a:r>
              <a:rPr lang="en-US" altLang="ja-JP" sz="2400" dirty="0" err="1">
                <a:latin typeface="ヒラギノ角ゴ Pro W3"/>
                <a:ea typeface="ヒラギノ角ゴ Pro W3"/>
                <a:cs typeface="ヒラギノ角ゴ Pro W3"/>
              </a:rPr>
              <a:t>WorldWideWeb</a:t>
            </a:r>
            <a:r>
              <a:rPr lang="en-US" altLang="ja-JP" sz="2400" dirty="0">
                <a:latin typeface="ヒラギノ角ゴ Pro W3"/>
                <a:ea typeface="ヒラギノ角ゴ Pro W3"/>
                <a:cs typeface="ヒラギノ角ゴ Pro W3"/>
              </a:rPr>
              <a:t> </a:t>
            </a:r>
            <a:r>
              <a:rPr lang="ja-JP" altLang="en-US" sz="2400" dirty="0">
                <a:latin typeface="ヒラギノ角ゴ Pro W3"/>
                <a:ea typeface="ヒラギノ角ゴ Pro W3"/>
                <a:cs typeface="ヒラギノ角ゴ Pro W3"/>
              </a:rPr>
              <a:t>を無料で誰にでも開放することを発表</a:t>
            </a:r>
          </a:p>
          <a:p>
            <a:endParaRPr kumimoji="1" lang="ja-JP" altLang="en-US" dirty="0"/>
          </a:p>
        </p:txBody>
      </p:sp>
    </p:spTree>
    <p:extLst>
      <p:ext uri="{BB962C8B-B14F-4D97-AF65-F5344CB8AC3E}">
        <p14:creationId xmlns:p14="http://schemas.microsoft.com/office/powerpoint/2010/main" val="19456419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7773988" cy="695325"/>
          </a:xfrm>
        </p:spPr>
        <p:txBody>
          <a:bodyPr>
            <a:normAutofit/>
          </a:bodyPr>
          <a:lstStyle/>
          <a:p>
            <a:r>
              <a:rPr lang="en-US" altLang="ja-JP" dirty="0" smtClean="0">
                <a:latin typeface="ヒラギノ角ゴ Pro W3"/>
                <a:ea typeface="ヒラギノ角ゴ Pro W3"/>
                <a:cs typeface="ヒラギノ角ゴ Pro W3"/>
              </a:rPr>
              <a:t>WWW</a:t>
            </a:r>
            <a:r>
              <a:rPr lang="ja-JP" altLang="en-US" dirty="0" smtClean="0">
                <a:latin typeface="ヒラギノ角ゴ Pro W3"/>
                <a:ea typeface="ヒラギノ角ゴ Pro W3"/>
                <a:cs typeface="ヒラギノ角ゴ Pro W3"/>
              </a:rPr>
              <a:t>の歴史</a:t>
            </a:r>
            <a:r>
              <a:rPr lang="en-US" altLang="ja-JP" dirty="0" smtClean="0">
                <a:latin typeface="ヒラギノ角ゴ Pro W3"/>
                <a:ea typeface="ヒラギノ角ゴ Pro W3"/>
                <a:cs typeface="ヒラギノ角ゴ Pro W3"/>
              </a:rPr>
              <a:t>③ </a:t>
            </a:r>
            <a:r>
              <a:rPr lang="ja-JP" altLang="en-US" dirty="0" smtClean="0">
                <a:latin typeface="ヒラギノ角ゴ Pro W3"/>
                <a:ea typeface="ヒラギノ角ゴ Pro W3"/>
                <a:cs typeface="ヒラギノ角ゴ Pro W3"/>
              </a:rPr>
              <a:t>普及と規格化</a:t>
            </a:r>
            <a:endParaRPr kumimoji="1" lang="ja-JP" altLang="en-US" dirty="0">
              <a:latin typeface="ヒラギノ角ゴ Pro W3"/>
              <a:ea typeface="ヒラギノ角ゴ Pro W3"/>
              <a:cs typeface="ヒラギノ角ゴ Pro W3"/>
            </a:endParaRPr>
          </a:p>
        </p:txBody>
      </p:sp>
      <p:sp>
        <p:nvSpPr>
          <p:cNvPr id="4" name="コンテンツ プレースホルダー 3"/>
          <p:cNvSpPr>
            <a:spLocks noGrp="1"/>
          </p:cNvSpPr>
          <p:nvPr>
            <p:ph idx="1"/>
          </p:nvPr>
        </p:nvSpPr>
        <p:spPr>
          <a:xfrm>
            <a:off x="683568" y="980728"/>
            <a:ext cx="7772400" cy="5059362"/>
          </a:xfrm>
        </p:spPr>
        <p:txBody>
          <a:bodyPr/>
          <a:lstStyle/>
          <a:p>
            <a:r>
              <a:rPr kumimoji="1" lang="ja-JP" altLang="en-US" dirty="0" smtClean="0">
                <a:latin typeface="ヒラギノ角ゴ Pro W3"/>
                <a:ea typeface="ヒラギノ角ゴ Pro W3"/>
                <a:cs typeface="ヒラギノ角ゴ Pro W3"/>
              </a:rPr>
              <a:t>ブラウザ戦争の勃発</a:t>
            </a:r>
            <a:r>
              <a:rPr lang="en-US" altLang="ja-JP" dirty="0" smtClean="0">
                <a:latin typeface="ヒラギノ角ゴ Pro W3"/>
                <a:ea typeface="ヒラギノ角ゴ Pro W3"/>
                <a:cs typeface="ヒラギノ角ゴ Pro W3"/>
              </a:rPr>
              <a:t>(1994〜)</a:t>
            </a:r>
          </a:p>
          <a:p>
            <a:pPr lvl="1"/>
            <a:r>
              <a:rPr kumimoji="1" lang="ja-JP" altLang="en-US" dirty="0" smtClean="0">
                <a:latin typeface="ヒラギノ角ゴ Pro W3"/>
                <a:ea typeface="ヒラギノ角ゴ Pro W3"/>
                <a:cs typeface="ヒラギノ角ゴ Pro W3"/>
              </a:rPr>
              <a:t>様々な</a:t>
            </a:r>
            <a:r>
              <a:rPr kumimoji="1" lang="en-US" altLang="ja-JP" dirty="0" smtClean="0">
                <a:latin typeface="ヒラギノ角ゴ Pro W3"/>
                <a:ea typeface="ヒラギノ角ゴ Pro W3"/>
                <a:cs typeface="ヒラギノ角ゴ Pro W3"/>
              </a:rPr>
              <a:t> Web </a:t>
            </a:r>
            <a:r>
              <a:rPr kumimoji="1" lang="ja-JP" altLang="en-US" dirty="0" smtClean="0">
                <a:latin typeface="ヒラギノ角ゴ Pro W3"/>
                <a:ea typeface="ヒラギノ角ゴ Pro W3"/>
                <a:cs typeface="ヒラギノ角ゴ Pro W3"/>
              </a:rPr>
              <a:t>ブラウザの開発</a:t>
            </a:r>
            <a:endParaRPr kumimoji="1" lang="en-US" altLang="ja-JP" dirty="0" smtClean="0">
              <a:latin typeface="ヒラギノ角ゴ Pro W3"/>
              <a:ea typeface="ヒラギノ角ゴ Pro W3"/>
              <a:cs typeface="ヒラギノ角ゴ Pro W3"/>
            </a:endParaRPr>
          </a:p>
          <a:p>
            <a:pPr lvl="2"/>
            <a:r>
              <a:rPr lang="en-US" altLang="ja-JP" dirty="0">
                <a:latin typeface="ヒラギノ角ゴ Pro W3"/>
                <a:ea typeface="ヒラギノ角ゴ Pro W3"/>
                <a:cs typeface="ヒラギノ角ゴ Pro W3"/>
              </a:rPr>
              <a:t>NCSA </a:t>
            </a:r>
            <a:r>
              <a:rPr lang="en-US" altLang="ja-JP" dirty="0" smtClean="0">
                <a:latin typeface="ヒラギノ角ゴ Pro W3"/>
                <a:ea typeface="ヒラギノ角ゴ Pro W3"/>
                <a:cs typeface="ヒラギノ角ゴ Pro W3"/>
              </a:rPr>
              <a:t>Mosaic (1993〜)</a:t>
            </a:r>
          </a:p>
          <a:p>
            <a:pPr lvl="3"/>
            <a:r>
              <a:rPr lang="ja-JP" altLang="en-US" dirty="0" smtClean="0">
                <a:latin typeface="ヒラギノ角ゴ Pro W3"/>
                <a:ea typeface="ヒラギノ角ゴ Pro W3"/>
                <a:cs typeface="ヒラギノ角ゴ Pro W3"/>
              </a:rPr>
              <a:t>画像</a:t>
            </a:r>
            <a:r>
              <a:rPr lang="ja-JP" altLang="en-US" dirty="0">
                <a:latin typeface="ヒラギノ角ゴ Pro W3"/>
                <a:ea typeface="ヒラギノ角ゴ Pro W3"/>
                <a:cs typeface="ヒラギノ角ゴ Pro W3"/>
              </a:rPr>
              <a:t>の表示できる</a:t>
            </a:r>
            <a:r>
              <a:rPr lang="en-US" altLang="ja-JP" dirty="0">
                <a:latin typeface="ヒラギノ角ゴ Pro W3"/>
                <a:ea typeface="ヒラギノ角ゴ Pro W3"/>
                <a:cs typeface="ヒラギノ角ゴ Pro W3"/>
              </a:rPr>
              <a:t>Web</a:t>
            </a:r>
            <a:r>
              <a:rPr lang="ja-JP" altLang="en-US" dirty="0" smtClean="0">
                <a:latin typeface="ヒラギノ角ゴ Pro W3"/>
                <a:ea typeface="ヒラギノ角ゴ Pro W3"/>
                <a:cs typeface="ヒラギノ角ゴ Pro W3"/>
              </a:rPr>
              <a:t>ブラウザで大人気に</a:t>
            </a:r>
            <a:endParaRPr lang="en-US" altLang="ja-JP" dirty="0" smtClean="0">
              <a:latin typeface="ヒラギノ角ゴ Pro W3"/>
              <a:ea typeface="ヒラギノ角ゴ Pro W3"/>
              <a:cs typeface="ヒラギノ角ゴ Pro W3"/>
            </a:endParaRPr>
          </a:p>
          <a:p>
            <a:pPr lvl="2"/>
            <a:r>
              <a:rPr lang="en-US" altLang="ja-JP" dirty="0">
                <a:latin typeface="ヒラギノ角ゴ Pro W3"/>
                <a:ea typeface="ヒラギノ角ゴ Pro W3"/>
                <a:cs typeface="ヒラギノ角ゴ Pro W3"/>
              </a:rPr>
              <a:t>Netscape </a:t>
            </a:r>
            <a:r>
              <a:rPr lang="en-US" altLang="ja-JP" dirty="0" smtClean="0">
                <a:latin typeface="ヒラギノ角ゴ Pro W3"/>
                <a:ea typeface="ヒラギノ角ゴ Pro W3"/>
                <a:cs typeface="ヒラギノ角ゴ Pro W3"/>
              </a:rPr>
              <a:t>(1994〜)</a:t>
            </a:r>
          </a:p>
          <a:p>
            <a:pPr lvl="2"/>
            <a:r>
              <a:rPr lang="en-US" altLang="ja-JP" dirty="0">
                <a:latin typeface="ヒラギノ角ゴ Pro W3"/>
                <a:ea typeface="ヒラギノ角ゴ Pro W3"/>
                <a:cs typeface="ヒラギノ角ゴ Pro W3"/>
              </a:rPr>
              <a:t>Internet </a:t>
            </a:r>
            <a:r>
              <a:rPr lang="en-US" altLang="ja-JP" dirty="0" smtClean="0">
                <a:latin typeface="ヒラギノ角ゴ Pro W3"/>
                <a:ea typeface="ヒラギノ角ゴ Pro W3"/>
                <a:cs typeface="ヒラギノ角ゴ Pro W3"/>
              </a:rPr>
              <a:t>Explorer (1995〜)</a:t>
            </a:r>
          </a:p>
          <a:p>
            <a:pPr lvl="1"/>
            <a:r>
              <a:rPr kumimoji="1" lang="ja-JP" altLang="en-US" dirty="0" smtClean="0">
                <a:latin typeface="ヒラギノ角ゴ Pro W3"/>
                <a:ea typeface="ヒラギノ角ゴ Pro W3"/>
                <a:cs typeface="ヒラギノ角ゴ Pro W3"/>
              </a:rPr>
              <a:t>ブラウザごとに独自の機能やタグを導入し始める</a:t>
            </a:r>
            <a:r>
              <a:rPr kumimoji="1" lang="en-US" altLang="ja-JP" dirty="0" smtClean="0">
                <a:latin typeface="ヒラギノ角ゴ Pro W3"/>
                <a:ea typeface="ヒラギノ角ゴ Pro W3"/>
                <a:cs typeface="ヒラギノ角ゴ Pro W3"/>
              </a:rPr>
              <a:t>→</a:t>
            </a:r>
            <a:r>
              <a:rPr kumimoji="1" lang="ja-JP" altLang="en-US" dirty="0" smtClean="0">
                <a:latin typeface="ヒラギノ角ゴ Pro W3"/>
                <a:ea typeface="ヒラギノ角ゴ Pro W3"/>
                <a:cs typeface="ヒラギノ角ゴ Pro W3"/>
              </a:rPr>
              <a:t>標準化の必要性</a:t>
            </a:r>
            <a:endParaRPr kumimoji="1" lang="en-US" altLang="ja-JP" dirty="0" smtClean="0">
              <a:latin typeface="ヒラギノ角ゴ Pro W3"/>
              <a:ea typeface="ヒラギノ角ゴ Pro W3"/>
              <a:cs typeface="ヒラギノ角ゴ Pro W3"/>
            </a:endParaRPr>
          </a:p>
          <a:p>
            <a:r>
              <a:rPr lang="en-US" altLang="ja-JP" dirty="0">
                <a:latin typeface="ヒラギノ角ゴ Pro W3"/>
                <a:ea typeface="ヒラギノ角ゴ Pro W3"/>
                <a:cs typeface="ヒラギノ角ゴ Pro W3"/>
              </a:rPr>
              <a:t>World Wide Web Consortium(W3C</a:t>
            </a:r>
            <a:r>
              <a:rPr lang="en-US" altLang="ja-JP" dirty="0" smtClean="0">
                <a:latin typeface="ヒラギノ角ゴ Pro W3"/>
                <a:ea typeface="ヒラギノ角ゴ Pro W3"/>
                <a:cs typeface="ヒラギノ角ゴ Pro W3"/>
              </a:rPr>
              <a:t>)</a:t>
            </a:r>
            <a:r>
              <a:rPr lang="ja-JP" altLang="en-US" dirty="0" smtClean="0">
                <a:latin typeface="ヒラギノ角ゴ Pro W3"/>
                <a:ea typeface="ヒラギノ角ゴ Pro W3"/>
                <a:cs typeface="ヒラギノ角ゴ Pro W3"/>
              </a:rPr>
              <a:t>の設立</a:t>
            </a:r>
            <a:r>
              <a:rPr lang="en-US" altLang="ja-JP" dirty="0" smtClean="0">
                <a:latin typeface="ヒラギノ角ゴ Pro W3"/>
                <a:ea typeface="ヒラギノ角ゴ Pro W3"/>
                <a:cs typeface="ヒラギノ角ゴ Pro W3"/>
              </a:rPr>
              <a:t>(1994)</a:t>
            </a:r>
          </a:p>
          <a:p>
            <a:pPr lvl="1"/>
            <a:r>
              <a:rPr kumimoji="1" lang="en-US" altLang="ja-JP" dirty="0" smtClean="0">
                <a:latin typeface="ヒラギノ角ゴ Pro W3"/>
                <a:ea typeface="ヒラギノ角ゴ Pro W3"/>
                <a:cs typeface="ヒラギノ角ゴ Pro W3"/>
              </a:rPr>
              <a:t>CSS, CGI, HTML</a:t>
            </a:r>
            <a:r>
              <a:rPr kumimoji="1" lang="ja-JP" altLang="en-US" dirty="0" smtClean="0">
                <a:latin typeface="ヒラギノ角ゴ Pro W3"/>
                <a:ea typeface="ヒラギノ角ゴ Pro W3"/>
                <a:cs typeface="ヒラギノ角ゴ Pro W3"/>
              </a:rPr>
              <a:t>などの規格を標準化</a:t>
            </a:r>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34450397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83568" y="2996952"/>
            <a:ext cx="7467600" cy="1143000"/>
          </a:xfrm>
        </p:spPr>
        <p:txBody>
          <a:bodyPr>
            <a:noAutofit/>
          </a:bodyPr>
          <a:lstStyle/>
          <a:p>
            <a:pPr algn="ctr"/>
            <a:r>
              <a:rPr lang="en-US" altLang="ja-JP" sz="8000" b="1" dirty="0" smtClean="0">
                <a:solidFill>
                  <a:schemeClr val="tx1"/>
                </a:solidFill>
                <a:latin typeface="ヒラギノ角ゴ Pro W3"/>
                <a:ea typeface="ヒラギノ角ゴ Pro W3"/>
                <a:cs typeface="ヒラギノ角ゴ Pro W3"/>
              </a:rPr>
              <a:t>WWW</a:t>
            </a:r>
            <a:r>
              <a:rPr kumimoji="1" lang="ja-JP" altLang="en-US" sz="8000" b="1" dirty="0" smtClean="0">
                <a:solidFill>
                  <a:schemeClr val="tx1"/>
                </a:solidFill>
                <a:latin typeface="ヒラギノ角ゴ Pro W3"/>
                <a:ea typeface="ヒラギノ角ゴ Pro W3"/>
                <a:cs typeface="ヒラギノ角ゴ Pro W3"/>
              </a:rPr>
              <a:t>の特徴</a:t>
            </a:r>
            <a:endParaRPr kumimoji="1" lang="ja-JP" altLang="en-US" sz="8000" b="1" dirty="0">
              <a:solidFill>
                <a:schemeClr val="tx1"/>
              </a:solidFill>
              <a:latin typeface="ヒラギノ角ゴ Pro W3"/>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tpass_v1">
  <a:themeElements>
    <a:clrScheme name="">
      <a:dk1>
        <a:srgbClr val="000000"/>
      </a:dk1>
      <a:lt1>
        <a:srgbClr val="0080FF"/>
      </a:lt1>
      <a:dk2>
        <a:srgbClr val="FFFFFF"/>
      </a:dk2>
      <a:lt2>
        <a:srgbClr val="B3B3B3"/>
      </a:lt2>
      <a:accent1>
        <a:srgbClr val="0080FF"/>
      </a:accent1>
      <a:accent2>
        <a:srgbClr val="004080"/>
      </a:accent2>
      <a:accent3>
        <a:srgbClr val="AAC0FF"/>
      </a:accent3>
      <a:accent4>
        <a:srgbClr val="000000"/>
      </a:accent4>
      <a:accent5>
        <a:srgbClr val="AAC0FF"/>
      </a:accent5>
      <a:accent6>
        <a:srgbClr val="003973"/>
      </a:accent6>
      <a:hlink>
        <a:srgbClr val="0000FF"/>
      </a:hlink>
      <a:folHlink>
        <a:srgbClr val="800040"/>
      </a:folHlink>
    </a:clrScheme>
    <a:fontScheme name="Office ​​テーマ">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0090"/>
            </a:gs>
            <a:gs pos="100000">
              <a:schemeClr val="bg1">
                <a:lumMod val="40000"/>
                <a:lumOff val="60000"/>
              </a:schemeClr>
            </a:gs>
          </a:gsLst>
          <a:lin ang="0" scaled="1"/>
          <a:tileRect/>
        </a:gradFill>
        <a:ln>
          <a:noFill/>
        </a:ln>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template_itpass_blue_v3.potx</Template>
  <TotalTime>10625</TotalTime>
  <Words>2782</Words>
  <Application>Microsoft Macintosh PowerPoint</Application>
  <PresentationFormat>画面に合わせる (4:3)</PresentationFormat>
  <Paragraphs>336</Paragraphs>
  <Slides>40</Slides>
  <Notes>14</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itpass_v1</vt:lpstr>
      <vt:lpstr>WWWのおはなし</vt:lpstr>
      <vt:lpstr>目次</vt:lpstr>
      <vt:lpstr>WWWとは</vt:lpstr>
      <vt:lpstr>WWWとは</vt:lpstr>
      <vt:lpstr>WWWの歴史① ハイパーテキストの歩み</vt:lpstr>
      <vt:lpstr>WWWの歴史① ハイパーテキストの歩み</vt:lpstr>
      <vt:lpstr>WWWの歴史② ティム・バーナーズ＝リーの功績</vt:lpstr>
      <vt:lpstr>WWWの歴史③ 普及と規格化</vt:lpstr>
      <vt:lpstr>WWWの特徴</vt:lpstr>
      <vt:lpstr>WWWの特徴</vt:lpstr>
      <vt:lpstr>WEBブラウザ</vt:lpstr>
      <vt:lpstr>WEB ブラウザのシェア: NetMarketShare</vt:lpstr>
      <vt:lpstr>WEB ブラウザのシェア: StatCounter</vt:lpstr>
      <vt:lpstr>WEB ブラウザのシェア率について</vt:lpstr>
      <vt:lpstr>WEB ブラウザのシェア率について</vt:lpstr>
      <vt:lpstr>WEB ブラウザが数多く存在する理由</vt:lpstr>
      <vt:lpstr>ハイパーリンク</vt:lpstr>
      <vt:lpstr>HTML</vt:lpstr>
      <vt:lpstr>HTTP, HTTPS</vt:lpstr>
      <vt:lpstr>HTTPでの通信</vt:lpstr>
      <vt:lpstr>HTTP, HTTPS</vt:lpstr>
      <vt:lpstr>HTTP, HTTPS</vt:lpstr>
      <vt:lpstr>HTTP, HTTPS？</vt:lpstr>
      <vt:lpstr>HTTP, HTTPS</vt:lpstr>
      <vt:lpstr>HTTP, HTTPS</vt:lpstr>
      <vt:lpstr>SSL の仕組み…の前に</vt:lpstr>
      <vt:lpstr>SSL の仕組み…の前に</vt:lpstr>
      <vt:lpstr>SSLの仕組み</vt:lpstr>
      <vt:lpstr>SSLの仕組み</vt:lpstr>
      <vt:lpstr>URL</vt:lpstr>
      <vt:lpstr>WWWサーバ</vt:lpstr>
      <vt:lpstr>WWWサーバの仕事</vt:lpstr>
      <vt:lpstr>WWWサーバソフトウェア</vt:lpstr>
      <vt:lpstr>WWWサーバソフトウェアのシェア</vt:lpstr>
      <vt:lpstr>HIKI</vt:lpstr>
      <vt:lpstr>CGI(Common Gateway Interface)</vt:lpstr>
      <vt:lpstr>CGI(Common Gateway Interface)</vt:lpstr>
      <vt:lpstr>まとめ</vt:lpstr>
      <vt:lpstr>参考資料</vt:lpstr>
      <vt:lpstr>2014年度の反省</vt:lpstr>
    </vt:vector>
  </TitlesOfParts>
  <Company>地球及び惑星大気科学研究室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ＷＷＷ</dc:title>
  <dc:creator>kashimoto</dc:creator>
  <cp:lastModifiedBy>岡崎 正悟</cp:lastModifiedBy>
  <cp:revision>276</cp:revision>
  <cp:lastPrinted>2014-10-30T02:57:43Z</cp:lastPrinted>
  <dcterms:created xsi:type="dcterms:W3CDTF">2011-10-07T02:10:51Z</dcterms:created>
  <dcterms:modified xsi:type="dcterms:W3CDTF">2014-10-31T03:00:21Z</dcterms:modified>
</cp:coreProperties>
</file>