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handoutMasterIdLst>
    <p:handoutMasterId r:id="rId38"/>
  </p:handoutMasterIdLst>
  <p:sldIdLst>
    <p:sldId id="489" r:id="rId3"/>
    <p:sldId id="259" r:id="rId4"/>
    <p:sldId id="477" r:id="rId5"/>
    <p:sldId id="491" r:id="rId6"/>
    <p:sldId id="263" r:id="rId7"/>
    <p:sldId id="265" r:id="rId8"/>
    <p:sldId id="268" r:id="rId9"/>
    <p:sldId id="267" r:id="rId10"/>
    <p:sldId id="465" r:id="rId11"/>
    <p:sldId id="461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490" r:id="rId27"/>
    <p:sldId id="290" r:id="rId28"/>
    <p:sldId id="479" r:id="rId29"/>
    <p:sldId id="291" r:id="rId30"/>
    <p:sldId id="292" r:id="rId31"/>
    <p:sldId id="293" r:id="rId32"/>
    <p:sldId id="469" r:id="rId33"/>
    <p:sldId id="476" r:id="rId34"/>
    <p:sldId id="470" r:id="rId35"/>
    <p:sldId id="493" r:id="rId36"/>
  </p:sldIdLst>
  <p:sldSz cx="9144000" cy="6858000" type="screen4x3"/>
  <p:notesSz cx="9144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38D4B-BFBD-4F06-90FE-5647E979C884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F5C04-B18C-4876-8510-AC1217D32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771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BB60-0A95-4CD5-8E72-7672D1DE2F47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270C-C1EE-4E12-AF71-6A8C6B999A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96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97B006-801C-459B-A70D-D691985097CA}" type="slidenum">
              <a:rPr lang="en-US" altLang="ja-JP" smtClean="0"/>
              <a:pPr eaLnBrk="1" hangingPunct="1"/>
              <a:t>6</a:t>
            </a:fld>
            <a:endParaRPr lang="en-US" altLang="ja-JP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mtClean="0"/>
              <a:t>古火星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97B006-801C-459B-A70D-D691985097CA}" type="slidenum">
              <a:rPr lang="en-US" altLang="ja-JP" smtClean="0"/>
              <a:pPr eaLnBrk="1" hangingPunct="1"/>
              <a:t>9</a:t>
            </a:fld>
            <a:endParaRPr lang="en-US" altLang="ja-JP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mtClean="0"/>
              <a:t>古火星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/>
              <a:t>marsh : </a:t>
            </a:r>
            <a:r>
              <a:rPr lang="ja-JP" altLang="en-US" smtClean="0"/>
              <a:t>沼地</a:t>
            </a:r>
            <a:r>
              <a:rPr lang="en-US" altLang="ja-JP" smtClean="0"/>
              <a:t>, </a:t>
            </a:r>
            <a:r>
              <a:rPr lang="ja-JP" altLang="en-US" smtClean="0"/>
              <a:t>湿地帯</a:t>
            </a:r>
            <a:endParaRPr lang="en-US" altLang="ja-JP" smtClean="0"/>
          </a:p>
          <a:p>
            <a:r>
              <a:rPr lang="en-US" altLang="ja-JP" smtClean="0"/>
              <a:t>paddy : </a:t>
            </a:r>
            <a:r>
              <a:rPr lang="ja-JP" altLang="en-US" smtClean="0"/>
              <a:t>水田</a:t>
            </a:r>
            <a:endParaRPr lang="en-US" altLang="ja-JP" smtClean="0"/>
          </a:p>
          <a:p>
            <a:r>
              <a:rPr lang="en-US" altLang="ja-JP" smtClean="0"/>
              <a:t>Enteric fermentation is a digestive process by which carbohydrates are broken down by microorganisms into simple molecules for absorption into the bloodstream of an animal.</a:t>
            </a:r>
          </a:p>
          <a:p>
            <a:r>
              <a:rPr lang="en-US" altLang="ja-JP" smtClean="0"/>
              <a:t>termite : </a:t>
            </a:r>
            <a:r>
              <a:rPr lang="ja-JP" altLang="en-US" smtClean="0"/>
              <a:t>シロアリ</a:t>
            </a:r>
            <a:endParaRPr lang="en-US" altLang="ja-JP" smtClean="0"/>
          </a:p>
          <a:p>
            <a:r>
              <a:rPr lang="ja-JP" altLang="en-US" smtClean="0"/>
              <a:t>メタンハイドレート </a:t>
            </a:r>
            <a:r>
              <a:rPr lang="en-US" altLang="ja-JP" smtClean="0"/>
              <a:t>: </a:t>
            </a:r>
            <a:r>
              <a:rPr lang="ja-JP" altLang="en-US" smtClean="0"/>
              <a:t>メタンを水分子が囲んだような分子</a:t>
            </a:r>
            <a:endParaRPr lang="en-US" altLang="ja-JP" smtClean="0"/>
          </a:p>
          <a:p>
            <a:r>
              <a:rPr lang="en-US" altLang="ja-JP" smtClean="0"/>
              <a:t>ocean : </a:t>
            </a:r>
            <a:r>
              <a:rPr lang="ja-JP" altLang="en-US" smtClean="0"/>
              <a:t>沈殿した有機物からなる堆積物が微生物によって分解されて生成</a:t>
            </a:r>
            <a:r>
              <a:rPr lang="en-US" altLang="ja-JP" smtClean="0"/>
              <a:t>, or, </a:t>
            </a:r>
            <a:r>
              <a:rPr lang="ja-JP" altLang="en-US" smtClean="0"/>
              <a:t>メタンハイドレートが分解</a:t>
            </a:r>
            <a:r>
              <a:rPr lang="en-US" altLang="ja-JP" smtClean="0"/>
              <a:t>(?), or, </a:t>
            </a:r>
            <a:r>
              <a:rPr lang="ja-JP" altLang="en-US" smtClean="0"/>
              <a:t>プレートの先端などで圧縮されて</a:t>
            </a:r>
            <a:r>
              <a:rPr lang="en-US" altLang="ja-JP" smtClean="0"/>
              <a:t>(?)</a:t>
            </a:r>
            <a:r>
              <a:rPr lang="ja-JP" altLang="en-US" smtClean="0"/>
              <a:t>生成</a:t>
            </a:r>
            <a:endParaRPr lang="en-US" altLang="ja-JP" smtClean="0"/>
          </a:p>
          <a:p>
            <a:r>
              <a:rPr lang="ja-JP" altLang="en-US" smtClean="0"/>
              <a:t>バイオマスバーニング </a:t>
            </a:r>
            <a:r>
              <a:rPr lang="en-US" altLang="ja-JP" smtClean="0"/>
              <a:t>: </a:t>
            </a:r>
            <a:r>
              <a:rPr lang="ja-JP" altLang="en-US" smtClean="0"/>
              <a:t>森林火災など</a:t>
            </a:r>
            <a:endParaRPr lang="en-US" altLang="ja-JP" smtClean="0"/>
          </a:p>
          <a:p>
            <a:endParaRPr lang="en-US" altLang="ja-JP" smtClean="0"/>
          </a:p>
          <a:p>
            <a:endParaRPr lang="ja-JP" altLang="en-US" smtClean="0"/>
          </a:p>
        </p:txBody>
      </p:sp>
      <p:sp>
        <p:nvSpPr>
          <p:cNvPr id="20787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4535BBC-6EB2-49A0-9C47-F149F78D0F48}" type="slidenum">
              <a:rPr lang="en-US" altLang="ja-JP" smtClean="0"/>
              <a:pPr eaLnBrk="1" hangingPunct="1"/>
              <a:t>18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波長分解能</a:t>
            </a:r>
            <a:endParaRPr kumimoji="1" lang="en-US" altLang="ja-JP" dirty="0" smtClean="0"/>
          </a:p>
          <a:p>
            <a:r>
              <a:rPr kumimoji="1" lang="en-US" altLang="ja-JP" dirty="0" smtClean="0"/>
              <a:t>PFS:</a:t>
            </a:r>
            <a:r>
              <a:rPr kumimoji="1" lang="en-US" altLang="ja-JP" baseline="0" dirty="0" smtClean="0"/>
              <a:t> 1.3 cm-1</a:t>
            </a:r>
          </a:p>
          <a:p>
            <a:r>
              <a:rPr kumimoji="1" lang="en-US" altLang="ja-JP" dirty="0" err="1" smtClean="0"/>
              <a:t>Krasnopolsky</a:t>
            </a:r>
            <a:r>
              <a:rPr kumimoji="1" lang="en-US" altLang="ja-JP" dirty="0" smtClean="0"/>
              <a:t>:</a:t>
            </a:r>
            <a:r>
              <a:rPr kumimoji="1" lang="en-US" altLang="ja-JP" baseline="0" dirty="0" smtClean="0"/>
              <a:t> 0.02 cm-1</a:t>
            </a:r>
          </a:p>
          <a:p>
            <a:r>
              <a:rPr kumimoji="1" lang="en-US" altLang="ja-JP" baseline="0" dirty="0" err="1" smtClean="0"/>
              <a:t>Mumma</a:t>
            </a:r>
            <a:r>
              <a:rPr kumimoji="1" lang="en-US" altLang="ja-JP" baseline="0" dirty="0" smtClean="0"/>
              <a:t>: 0.075 cm-1</a:t>
            </a:r>
          </a:p>
          <a:p>
            <a:r>
              <a:rPr kumimoji="1" lang="en-US" altLang="ja-JP" baseline="0" dirty="0" smtClean="0"/>
              <a:t>TLS: 0.0002 cm-1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270C-C1EE-4E12-AF71-6A8C6B999A32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4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56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784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4E3E0-E686-4DA0-AF43-CC0B80D2AD6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65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B24CE-1499-49FB-93FC-EA51F25E6EA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35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6B94-7F6C-4623-B99C-1A1F6C9EFA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0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FA7E8-A2AF-479F-9C72-E57A42274C9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92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24CDB-27D9-4BC0-8C48-A0FE9C209CE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0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6977-BABC-4B2E-83A9-F21FA2D380B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5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E5841-B8CD-4622-91F7-C9AF21AAAA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8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4E4A-6C52-4FD8-9C90-B0B7E0B79C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4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997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4ECF6-44D3-4DD0-8C76-9C105273A88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32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4C09E-6594-4E34-9B29-51B78F932B3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96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9D9B-B5CB-4E2F-AEBA-269DD968FBC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5B98A-A3EA-4B3D-9B3D-3D12ACC9625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09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6E942-4B35-4D8F-B39E-9E7F5D90290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3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32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70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31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285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78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1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40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6EACB-8386-4765-839A-9D8E7816C79A}" type="datetimeFigureOut">
              <a:rPr kumimoji="1" lang="ja-JP" altLang="en-US" smtClean="0"/>
              <a:t>2018/10/11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32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F6FB69-3C70-4518-A600-1E6D37B0E891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1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342900" indent="-342900" eaLnBrk="1" hangingPunct="1"/>
            <a:r>
              <a:rPr lang="ja-JP" altLang="en-US" dirty="0" smtClean="0"/>
              <a:t>基礎教養科目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「惑星学 </a:t>
            </a:r>
            <a:r>
              <a:rPr lang="en-US" altLang="ja-JP" dirty="0" smtClean="0"/>
              <a:t>C</a:t>
            </a:r>
            <a:r>
              <a:rPr lang="ja-JP" altLang="en-US" dirty="0" smtClean="0"/>
              <a:t>」（第 </a:t>
            </a:r>
            <a:r>
              <a:rPr lang="en-US" altLang="ja-JP" dirty="0"/>
              <a:t>3</a:t>
            </a:r>
            <a:r>
              <a:rPr lang="en-US" altLang="ja-JP" dirty="0" smtClean="0"/>
              <a:t> </a:t>
            </a:r>
            <a:r>
              <a:rPr lang="ja-JP" altLang="en-US" dirty="0" smtClean="0"/>
              <a:t>回）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火星の気象学・気候学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ja-JP" smtClean="0"/>
          </a:p>
          <a:p>
            <a:pPr eaLnBrk="1" hangingPunct="1"/>
            <a:r>
              <a:rPr lang="ja-JP" altLang="en-US" smtClean="0"/>
              <a:t>高橋芳幸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理学研究科 惑星学専攻</a:t>
            </a:r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42720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火星大気量の変化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ja-JP" dirty="0"/>
              <a:t>CO</a:t>
            </a:r>
            <a:r>
              <a:rPr lang="en-US" altLang="ja-JP" baseline="-25000" dirty="0"/>
              <a:t>2</a:t>
            </a:r>
            <a:r>
              <a:rPr lang="en-US" altLang="ja-JP" dirty="0"/>
              <a:t> </a:t>
            </a:r>
            <a:r>
              <a:rPr lang="ja-JP" altLang="en-US" dirty="0"/>
              <a:t>の凝結</a:t>
            </a:r>
            <a:r>
              <a:rPr lang="en-US" altLang="ja-JP" dirty="0"/>
              <a:t>/</a:t>
            </a:r>
            <a:r>
              <a:rPr lang="ja-JP" altLang="en-US" dirty="0"/>
              <a:t>昇華によって大気の量</a:t>
            </a:r>
            <a:r>
              <a:rPr lang="ja-JP" altLang="en-US" dirty="0" smtClean="0"/>
              <a:t>が季節によって </a:t>
            </a:r>
            <a:r>
              <a:rPr lang="en-US" altLang="ja-JP" dirty="0" smtClean="0"/>
              <a:t>20</a:t>
            </a:r>
            <a:r>
              <a:rPr lang="en-US" altLang="ja-JP" dirty="0"/>
              <a:t>% </a:t>
            </a:r>
            <a:r>
              <a:rPr lang="ja-JP" altLang="en-US" dirty="0" smtClean="0"/>
              <a:t>以上変化</a:t>
            </a:r>
            <a:endParaRPr lang="ja-JP" altLang="en-US" dirty="0"/>
          </a:p>
          <a:p>
            <a:pPr lvl="1"/>
            <a:r>
              <a:rPr lang="ja-JP" altLang="en-US" dirty="0"/>
              <a:t>地球の大気量はほぼ変化しない</a:t>
            </a:r>
            <a:r>
              <a:rPr lang="en-US" altLang="ja-JP" dirty="0"/>
              <a:t>.</a:t>
            </a:r>
          </a:p>
          <a:p>
            <a:pPr lvl="2"/>
            <a:r>
              <a:rPr lang="ja-JP" altLang="en-US" dirty="0"/>
              <a:t>ある場所に</a:t>
            </a:r>
            <a:r>
              <a:rPr lang="ja-JP" altLang="en-US" dirty="0" smtClean="0"/>
              <a:t>おける気圧変化は </a:t>
            </a:r>
            <a:r>
              <a:rPr lang="en-US" altLang="ja-JP" dirty="0" smtClean="0"/>
              <a:t>~5% </a:t>
            </a:r>
            <a:r>
              <a:rPr lang="ja-JP" altLang="en-US" dirty="0" smtClean="0"/>
              <a:t>程度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6078538" y="2205038"/>
            <a:ext cx="576262" cy="504825"/>
          </a:xfrm>
          <a:prstGeom prst="rightArrow">
            <a:avLst>
              <a:gd name="adj1" fmla="val 50000"/>
              <a:gd name="adj2" fmla="val 2853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" name="AutoShape 26"/>
          <p:cNvSpPr>
            <a:spLocks noChangeArrowheads="1"/>
          </p:cNvSpPr>
          <p:nvPr/>
        </p:nvSpPr>
        <p:spPr bwMode="auto">
          <a:xfrm>
            <a:off x="5219700" y="2133600"/>
            <a:ext cx="576263" cy="576263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pic>
        <p:nvPicPr>
          <p:cNvPr id="7" name="Picture 27" descr="mars-with-sha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268413"/>
            <a:ext cx="20002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PIA023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2" y="3313112"/>
            <a:ext cx="357187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5469622" y="6021288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dirty="0"/>
              <a:t>図 </a:t>
            </a:r>
            <a:r>
              <a:rPr lang="en-US" altLang="ja-JP" sz="1600" dirty="0"/>
              <a:t>Mars Global Surveyor </a:t>
            </a:r>
            <a:r>
              <a:rPr lang="ja-JP" altLang="en-US" sz="1600" dirty="0"/>
              <a:t>が観測した南極冠</a:t>
            </a:r>
          </a:p>
        </p:txBody>
      </p:sp>
      <p:pic>
        <p:nvPicPr>
          <p:cNvPr id="10" name="Picture 28" descr="forcas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89662"/>
            <a:ext cx="2450838" cy="20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710933" y="6539713"/>
            <a:ext cx="212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地球のある日の気圧分布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872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大気中のダストの</a:t>
            </a:r>
            <a:r>
              <a:rPr lang="ja-JP" altLang="en-US" dirty="0" smtClean="0"/>
              <a:t>存在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646113">
              <a:buFontTx/>
              <a:buChar char="•"/>
            </a:pPr>
            <a:r>
              <a:rPr lang="ja-JP" altLang="en-US" dirty="0" smtClean="0"/>
              <a:t>火星の大気中には</a:t>
            </a:r>
            <a:r>
              <a:rPr lang="ja-JP" altLang="en-US" dirty="0" smtClean="0">
                <a:solidFill>
                  <a:srgbClr val="FF0000"/>
                </a:solidFill>
              </a:rPr>
              <a:t>ダストが常に浮いている</a:t>
            </a:r>
          </a:p>
        </p:txBody>
      </p:sp>
      <p:pic>
        <p:nvPicPr>
          <p:cNvPr id="20484" name="Picture 6" descr="TwnPks_RkGdn_left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81300"/>
            <a:ext cx="6315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484438" y="5661025"/>
            <a:ext cx="413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図 </a:t>
            </a:r>
            <a:r>
              <a:rPr lang="en-US" altLang="ja-JP"/>
              <a:t>Mars Pathfinder </a:t>
            </a:r>
            <a:r>
              <a:rPr lang="ja-JP" altLang="en-US"/>
              <a:t>が観測した火星表面</a:t>
            </a:r>
          </a:p>
        </p:txBody>
      </p:sp>
    </p:spTree>
    <p:extLst>
      <p:ext uri="{BB962C8B-B14F-4D97-AF65-F5344CB8AC3E}">
        <p14:creationId xmlns:p14="http://schemas.microsoft.com/office/powerpoint/2010/main" val="373734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火星におけるダストデビル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mtClean="0"/>
              <a:t>火星では頻繁にダストストームが発生</a:t>
            </a:r>
          </a:p>
        </p:txBody>
      </p:sp>
      <p:pic>
        <p:nvPicPr>
          <p:cNvPr id="21508" name="Picture 7" descr="dd_enhanced_1120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11775"/>
            <a:ext cx="4057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5" y="2351088"/>
            <a:ext cx="40576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テキスト ボックス 9"/>
          <p:cNvSpPr txBox="1">
            <a:spLocks noChangeArrowheads="1"/>
          </p:cNvSpPr>
          <p:nvPr/>
        </p:nvSpPr>
        <p:spPr bwMode="auto">
          <a:xfrm>
            <a:off x="467544" y="4583113"/>
            <a:ext cx="4533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dirty="0"/>
              <a:t>周回軌道から観測されたダストデビル </a:t>
            </a:r>
            <a:r>
              <a:rPr lang="en-US" altLang="ja-JP" sz="1200" dirty="0"/>
              <a:t>(</a:t>
            </a:r>
            <a:r>
              <a:rPr lang="en-US" altLang="ja-JP" sz="1200" dirty="0" err="1"/>
              <a:t>Balme</a:t>
            </a:r>
            <a:r>
              <a:rPr lang="en-US" altLang="ja-JP" sz="1200" dirty="0"/>
              <a:t> and Greeley, 2006)</a:t>
            </a:r>
          </a:p>
        </p:txBody>
      </p:sp>
      <p:sp>
        <p:nvSpPr>
          <p:cNvPr id="21511" name="テキスト ボックス 10"/>
          <p:cNvSpPr txBox="1">
            <a:spLocks noChangeArrowheads="1"/>
          </p:cNvSpPr>
          <p:nvPr/>
        </p:nvSpPr>
        <p:spPr bwMode="auto">
          <a:xfrm>
            <a:off x="361627" y="6319838"/>
            <a:ext cx="45704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dirty="0"/>
              <a:t>(http://</a:t>
            </a:r>
            <a:r>
              <a:rPr lang="en-US" altLang="ja-JP" sz="1200" dirty="0" smtClean="0"/>
              <a:t>marsrovers.nasa.gov/gallery/press/spirit/20070412a.html)</a:t>
            </a:r>
            <a:endParaRPr lang="en-US" altLang="ja-JP" sz="1200" dirty="0"/>
          </a:p>
        </p:txBody>
      </p:sp>
      <p:pic>
        <p:nvPicPr>
          <p:cNvPr id="6146" name="Picture 2" descr="http://www.msss.com/mars_images/moc/8_10_99_releases/moc2_171/moc2_171d_ms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92" y="2750279"/>
            <a:ext cx="3358157" cy="19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011229" y="4911551"/>
            <a:ext cx="4097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(http</a:t>
            </a:r>
            <a:r>
              <a:rPr lang="en-US" altLang="ja-JP" sz="1200" dirty="0"/>
              <a:t>://www.msss.com/mars_images/moc/8_10_99_releases</a:t>
            </a:r>
            <a:r>
              <a:rPr lang="en-US" altLang="ja-JP" sz="1200" dirty="0" smtClean="0"/>
              <a:t>/</a:t>
            </a:r>
          </a:p>
          <a:p>
            <a:r>
              <a:rPr lang="en-US" altLang="ja-JP" sz="1200" dirty="0" smtClean="0"/>
              <a:t>moc2_171/)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978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ダストストーム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mtClean="0"/>
              <a:t>火星では頻繁にダストストームが発生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716463" y="5516563"/>
            <a:ext cx="34559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 </a:t>
            </a:r>
            <a:r>
              <a:rPr lang="en-US" altLang="ja-JP" sz="1600"/>
              <a:t>Mars Global Surveyor </a:t>
            </a:r>
            <a:r>
              <a:rPr lang="ja-JP" altLang="en-US" sz="1600"/>
              <a:t>が観測した火星のダストストーム</a:t>
            </a:r>
          </a:p>
        </p:txBody>
      </p:sp>
      <p:pic>
        <p:nvPicPr>
          <p:cNvPr id="22533" name="Picture 5" descr="PIA04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565400"/>
            <a:ext cx="379571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S2000098040736_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30488"/>
            <a:ext cx="33131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1042988" y="5589588"/>
            <a:ext cx="322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 </a:t>
            </a:r>
            <a:r>
              <a:rPr lang="en-US" altLang="ja-JP" sz="1600"/>
              <a:t>OrbView-2 </a:t>
            </a:r>
            <a:r>
              <a:rPr lang="ja-JP" altLang="en-US" sz="1600"/>
              <a:t>衛星が観測した黄砂</a:t>
            </a:r>
          </a:p>
        </p:txBody>
      </p:sp>
    </p:spTree>
    <p:extLst>
      <p:ext uri="{BB962C8B-B14F-4D97-AF65-F5344CB8AC3E}">
        <p14:creationId xmlns:p14="http://schemas.microsoft.com/office/powerpoint/2010/main" val="17902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ダストストーム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smtClean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124075" y="5516563"/>
            <a:ext cx="4689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</a:t>
            </a:r>
            <a:r>
              <a:rPr lang="en-US" altLang="ja-JP" sz="1600"/>
              <a:t>. Mars Global Surveyor </a:t>
            </a:r>
            <a:r>
              <a:rPr lang="ja-JP" altLang="en-US" sz="1600"/>
              <a:t>が観測したダストストーム</a:t>
            </a:r>
          </a:p>
        </p:txBody>
      </p:sp>
      <p:pic>
        <p:nvPicPr>
          <p:cNvPr id="23557" name="Picture 5" descr="PIA023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25638"/>
            <a:ext cx="813593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地球の大ダストストーム</a:t>
            </a:r>
          </a:p>
        </p:txBody>
      </p:sp>
      <p:sp>
        <p:nvSpPr>
          <p:cNvPr id="2457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2001 </a:t>
            </a:r>
            <a:r>
              <a:rPr lang="ja-JP" altLang="en-US" smtClean="0"/>
              <a:t>年の大ダストストーム</a:t>
            </a:r>
          </a:p>
        </p:txBody>
      </p:sp>
      <p:pic>
        <p:nvPicPr>
          <p:cNvPr id="24580" name="Picture 2" descr="C:\Users\yot\Documents\ドキュメント-from-previous-PC\My-files\yot\いろいろ\講義\H26-神戸\H26-後期-地球と惑星\chinadustmovie_b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492375"/>
            <a:ext cx="487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テキスト ボックス 3"/>
          <p:cNvSpPr txBox="1">
            <a:spLocks noChangeArrowheads="1"/>
          </p:cNvSpPr>
          <p:nvPr/>
        </p:nvSpPr>
        <p:spPr bwMode="auto">
          <a:xfrm>
            <a:off x="3203575" y="6523038"/>
            <a:ext cx="5884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/>
              <a:t>http://science.nasa.gov/science-news/science-at-nasa/2001/ast26jun_1/</a:t>
            </a:r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429028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火星の大ダストストーム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mtClean="0"/>
              <a:t>しばしば全球規模ダストストームに発達</a:t>
            </a:r>
          </a:p>
          <a:p>
            <a:pPr lvl="1"/>
            <a:r>
              <a:rPr lang="ja-JP" altLang="en-US" smtClean="0"/>
              <a:t>ダストの放射効果（太陽放射遮蔽など）によって</a:t>
            </a:r>
            <a:r>
              <a:rPr lang="ja-JP" altLang="en-US" smtClean="0">
                <a:solidFill>
                  <a:srgbClr val="FF0000"/>
                </a:solidFill>
              </a:rPr>
              <a:t>温度が </a:t>
            </a:r>
            <a:r>
              <a:rPr lang="ja-JP" altLang="en-US" smtClean="0">
                <a:solidFill>
                  <a:srgbClr val="FF0000"/>
                </a:solidFill>
                <a:sym typeface="Symbol" pitchFamily="18" charset="2"/>
              </a:rPr>
              <a:t></a:t>
            </a:r>
            <a:r>
              <a:rPr lang="en-US" altLang="ja-JP" smtClean="0">
                <a:solidFill>
                  <a:srgbClr val="FF0000"/>
                </a:solidFill>
                <a:sym typeface="Symbol" pitchFamily="18" charset="2"/>
              </a:rPr>
              <a:t>20-40 K </a:t>
            </a:r>
            <a:r>
              <a:rPr lang="ja-JP" altLang="en-US" smtClean="0">
                <a:solidFill>
                  <a:srgbClr val="FF0000"/>
                </a:solidFill>
                <a:sym typeface="Symbol" pitchFamily="18" charset="2"/>
              </a:rPr>
              <a:t>変動</a:t>
            </a:r>
            <a:endParaRPr lang="ja-JP" altLang="en-US" smtClean="0">
              <a:solidFill>
                <a:srgbClr val="FF0000"/>
              </a:solidFill>
            </a:endParaRPr>
          </a:p>
        </p:txBody>
      </p:sp>
      <p:pic>
        <p:nvPicPr>
          <p:cNvPr id="25604" name="Picture 5" descr="PIA031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59125"/>
            <a:ext cx="48244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588125" y="3933825"/>
            <a:ext cx="17287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 </a:t>
            </a:r>
            <a:r>
              <a:rPr lang="en-US" altLang="ja-JP" sz="1600"/>
              <a:t>Hubble space telescope </a:t>
            </a:r>
            <a:r>
              <a:rPr lang="ja-JP" altLang="en-US" sz="1600"/>
              <a:t>が観測した全球規模ダストストーム</a:t>
            </a:r>
          </a:p>
        </p:txBody>
      </p:sp>
    </p:spTree>
    <p:extLst>
      <p:ext uri="{BB962C8B-B14F-4D97-AF65-F5344CB8AC3E}">
        <p14:creationId xmlns:p14="http://schemas.microsoft.com/office/powerpoint/2010/main" val="12387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メタン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ja-JP" altLang="en-US" dirty="0" smtClean="0"/>
              <a:t>化学式 </a:t>
            </a:r>
            <a:r>
              <a:rPr kumimoji="1" lang="en-US" altLang="ja-JP" dirty="0" smtClean="0"/>
              <a:t>: CH</a:t>
            </a:r>
            <a:r>
              <a:rPr kumimoji="1" lang="en-US" altLang="ja-JP" baseline="-25000" dirty="0" smtClean="0"/>
              <a:t>4</a:t>
            </a:r>
          </a:p>
          <a:p>
            <a:r>
              <a:rPr kumimoji="1" lang="ja-JP" altLang="en-US" dirty="0" smtClean="0"/>
              <a:t>地球大気中にも存在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en-US" altLang="ja-JP" dirty="0" smtClean="0"/>
              <a:t>~1 ppm</a:t>
            </a:r>
          </a:p>
          <a:p>
            <a:pPr lvl="2"/>
            <a:r>
              <a:rPr kumimoji="1" lang="en-US" altLang="ja-JP" dirty="0" smtClean="0"/>
              <a:t>ppm : parts per million (100 </a:t>
            </a:r>
            <a:r>
              <a:rPr kumimoji="1" lang="ja-JP" altLang="en-US" dirty="0" smtClean="0"/>
              <a:t>万分の </a:t>
            </a:r>
            <a:r>
              <a:rPr kumimoji="1" lang="en-US" altLang="ja-JP" dirty="0" smtClean="0"/>
              <a:t>1)</a:t>
            </a:r>
          </a:p>
          <a:p>
            <a:pPr lvl="1"/>
            <a:r>
              <a:rPr kumimoji="1" lang="ja-JP" altLang="en-US" dirty="0" smtClean="0"/>
              <a:t>温室効果気体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二酸化炭素</a:t>
            </a:r>
            <a:r>
              <a:rPr lang="en-US" altLang="ja-JP" dirty="0" smtClean="0"/>
              <a:t>, CO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の </a:t>
            </a:r>
            <a:r>
              <a:rPr lang="en-US" altLang="ja-JP" dirty="0" smtClean="0"/>
              <a:t>~20 </a:t>
            </a:r>
            <a:r>
              <a:rPr lang="ja-JP" altLang="en-US" dirty="0" smtClean="0"/>
              <a:t>倍の温室効果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50882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22098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地球大気中のメタン</a:t>
            </a:r>
          </a:p>
        </p:txBody>
      </p:sp>
      <p:sp>
        <p:nvSpPr>
          <p:cNvPr id="40963" name="コンテンツ プレースホルダー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40964" name="コンテンツ プレースホルダー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ja-JP" altLang="en-US" dirty="0" smtClean="0"/>
              <a:t>地球大気中のメタンの </a:t>
            </a:r>
            <a:r>
              <a:rPr lang="en-US" altLang="ja-JP" dirty="0" smtClean="0"/>
              <a:t>90-95% </a:t>
            </a:r>
            <a:r>
              <a:rPr lang="ja-JP" altLang="en-US" dirty="0" smtClean="0"/>
              <a:t>は生物起源</a:t>
            </a:r>
            <a:r>
              <a:rPr lang="en-US" altLang="ja-JP" dirty="0" smtClean="0"/>
              <a:t>.</a:t>
            </a:r>
          </a:p>
          <a:p>
            <a:pPr lvl="2"/>
            <a:r>
              <a:rPr lang="en-US" altLang="ja-JP" dirty="0" smtClean="0"/>
              <a:t>termite : </a:t>
            </a:r>
            <a:r>
              <a:rPr lang="ja-JP" altLang="en-US" dirty="0" smtClean="0"/>
              <a:t>シロアリ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enteric fermentation : </a:t>
            </a:r>
            <a:r>
              <a:rPr lang="ja-JP" altLang="en-US" dirty="0" smtClean="0"/>
              <a:t>（微生物理による）消化作用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もし火星でメタンが発見されたら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それは生命の痕跡を表す</a:t>
            </a:r>
            <a:r>
              <a:rPr lang="en-US" altLang="ja-JP" dirty="0" smtClean="0"/>
              <a:t>???</a:t>
            </a:r>
            <a:endParaRPr lang="ja-JP" altLang="en-US" dirty="0" smtClean="0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036763"/>
            <a:ext cx="4513262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テキスト ボックス 3"/>
          <p:cNvSpPr txBox="1">
            <a:spLocks noChangeArrowheads="1"/>
          </p:cNvSpPr>
          <p:nvPr/>
        </p:nvSpPr>
        <p:spPr bwMode="auto">
          <a:xfrm>
            <a:off x="1908175" y="5229225"/>
            <a:ext cx="2554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/>
              <a:t>メタンの生成源 </a:t>
            </a:r>
            <a:r>
              <a:rPr lang="en-US" altLang="ja-JP" sz="1200"/>
              <a:t>(Atreya et al., 2007)</a:t>
            </a:r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01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かつての火星は暖かかった</a:t>
            </a:r>
            <a:r>
              <a:rPr lang="en-US" altLang="ja-JP" dirty="0" smtClean="0"/>
              <a:t>?</a:t>
            </a:r>
            <a:endParaRPr lang="ja-JP" altLang="en-US" dirty="0" smtClean="0"/>
          </a:p>
        </p:txBody>
      </p:sp>
      <p:sp>
        <p:nvSpPr>
          <p:cNvPr id="27651" name="コンテンツ プレースホルダー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ja-JP" altLang="en-US" dirty="0" smtClean="0"/>
              <a:t>現在の火星地形には</a:t>
            </a:r>
            <a:r>
              <a:rPr lang="en-US" altLang="ja-JP" dirty="0" smtClean="0"/>
              <a:t>, </a:t>
            </a:r>
            <a:r>
              <a:rPr lang="ja-JP" altLang="en-US" dirty="0" smtClean="0"/>
              <a:t>液体の水が流れてできたように見える地形が多数ある</a:t>
            </a:r>
            <a:r>
              <a:rPr lang="en-US" altLang="ja-JP" dirty="0" smtClean="0"/>
              <a:t>.</a:t>
            </a:r>
          </a:p>
          <a:p>
            <a:r>
              <a:rPr lang="ja-JP" altLang="en-US" dirty="0" smtClean="0"/>
              <a:t>また</a:t>
            </a:r>
            <a:r>
              <a:rPr lang="en-US" altLang="ja-JP" dirty="0" smtClean="0"/>
              <a:t>, </a:t>
            </a:r>
            <a:r>
              <a:rPr lang="ja-JP" altLang="en-US" dirty="0" smtClean="0"/>
              <a:t>表面には</a:t>
            </a:r>
            <a:r>
              <a:rPr lang="en-US" altLang="ja-JP" dirty="0" smtClean="0"/>
              <a:t>, </a:t>
            </a:r>
            <a:r>
              <a:rPr lang="ja-JP" altLang="en-US" dirty="0" smtClean="0"/>
              <a:t>大量</a:t>
            </a:r>
            <a:r>
              <a:rPr lang="ja-JP" altLang="en-US" dirty="0"/>
              <a:t>の水が</a:t>
            </a:r>
            <a:r>
              <a:rPr lang="ja-JP" altLang="en-US" dirty="0" smtClean="0"/>
              <a:t>流れてた結果できたと思われる岩が発見されている</a:t>
            </a:r>
            <a:r>
              <a:rPr lang="en-US" altLang="ja-JP" dirty="0" smtClean="0"/>
              <a:t>.</a:t>
            </a:r>
          </a:p>
          <a:p>
            <a:r>
              <a:rPr lang="ja-JP" altLang="en-US" dirty="0" smtClean="0"/>
              <a:t>以前の火星（</a:t>
            </a:r>
            <a:r>
              <a:rPr lang="en-US" altLang="ja-JP" dirty="0" smtClean="0"/>
              <a:t>~35 </a:t>
            </a:r>
            <a:r>
              <a:rPr lang="ja-JP" altLang="en-US" dirty="0" smtClean="0"/>
              <a:t>億年前）は温暖湿潤だった</a:t>
            </a:r>
            <a:r>
              <a:rPr lang="en-US" altLang="ja-JP" dirty="0" smtClean="0"/>
              <a:t>?</a:t>
            </a:r>
          </a:p>
          <a:p>
            <a:pPr lvl="1"/>
            <a:r>
              <a:rPr lang="ja-JP" altLang="en-US" dirty="0"/>
              <a:t>どう</a:t>
            </a:r>
            <a:r>
              <a:rPr lang="ja-JP" altLang="en-US" dirty="0" smtClean="0"/>
              <a:t>やったら温暖な気候を維持できるかはわかっていない</a:t>
            </a:r>
            <a:r>
              <a:rPr lang="en-US" altLang="ja-JP" dirty="0" smtClean="0"/>
              <a:t>.</a:t>
            </a:r>
          </a:p>
          <a:p>
            <a:pPr lvl="1"/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ja-JP" altLang="en-US" dirty="0" smtClean="0"/>
          </a:p>
        </p:txBody>
      </p:sp>
      <p:sp>
        <p:nvSpPr>
          <p:cNvPr id="27652" name="コンテンツ プレースホルダー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ja-JP" altLang="en-US" smtClean="0"/>
          </a:p>
        </p:txBody>
      </p:sp>
      <p:pic>
        <p:nvPicPr>
          <p:cNvPr id="27653" name="Picture 4" descr="http://marsed.asu.edu/sites/default/files/images_mep/valley%20Warrego_day_ir4-600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1655763"/>
            <a:ext cx="220027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テキスト ボックス 4"/>
          <p:cNvSpPr txBox="1">
            <a:spLocks noChangeArrowheads="1"/>
          </p:cNvSpPr>
          <p:nvPr/>
        </p:nvSpPr>
        <p:spPr bwMode="auto">
          <a:xfrm>
            <a:off x="9324975" y="1484313"/>
            <a:ext cx="1343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Valley network</a:t>
            </a:r>
          </a:p>
          <a:p>
            <a:pPr eaLnBrk="1" hangingPunct="1"/>
            <a:r>
              <a:rPr lang="en-US" altLang="ja-JP" sz="1200"/>
              <a:t>(http://marsed.asu.edu/mep/water/channels/valley-networks)</a:t>
            </a:r>
            <a:endParaRPr lang="ja-JP" altLang="en-US" sz="1200"/>
          </a:p>
        </p:txBody>
      </p:sp>
      <p:pic>
        <p:nvPicPr>
          <p:cNvPr id="27655" name="Picture 2" descr="http://d38zt8ehae1tnt.cloudfront.net/ANCIENT_MARS__2918.jpg?v=13715804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81128"/>
            <a:ext cx="2881064" cy="216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 descr="Kasei Vallis chann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76700"/>
            <a:ext cx="33337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4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この回の講義の内容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現在火星の表層環境</a:t>
            </a:r>
            <a:endParaRPr lang="en-US" altLang="ja-JP" dirty="0" smtClean="0"/>
          </a:p>
          <a:p>
            <a:pPr eaLnBrk="1" hangingPunct="1"/>
            <a:r>
              <a:rPr lang="ja-JP" altLang="en-US" dirty="0" smtClean="0"/>
              <a:t>火星におけるメタンの発見</a:t>
            </a:r>
            <a:endParaRPr lang="en-US" altLang="ja-JP" dirty="0" smtClean="0"/>
          </a:p>
          <a:p>
            <a:r>
              <a:rPr lang="ja-JP" altLang="en-US"/>
              <a:t>将来</a:t>
            </a:r>
            <a:r>
              <a:rPr lang="ja-JP" altLang="en-US" smtClean="0"/>
              <a:t>の日本による火星探査の検討</a:t>
            </a:r>
            <a:endParaRPr lang="en-US" altLang="ja-JP" dirty="0" smtClean="0"/>
          </a:p>
          <a:p>
            <a:pPr eaLnBrk="1" hangingPunct="1"/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0222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光の吸収を用いた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火星大気中のメタンの観測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en-US" dirty="0"/>
              <a:t>代表的な方法は</a:t>
            </a:r>
            <a:r>
              <a:rPr lang="en-US" altLang="ja-JP" dirty="0"/>
              <a:t>, </a:t>
            </a:r>
            <a:r>
              <a:rPr lang="ja-JP" altLang="en-US" dirty="0"/>
              <a:t>分光による観測 </a:t>
            </a:r>
            <a:r>
              <a:rPr lang="en-US" altLang="ja-JP" dirty="0"/>
              <a:t>(~3 µm).</a:t>
            </a:r>
          </a:p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8916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4532858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4509046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64706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511175" y="3794398"/>
            <a:ext cx="1612900" cy="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8313" y="4717008"/>
            <a:ext cx="3956050" cy="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1" name="テキスト ボックス 8"/>
          <p:cNvSpPr txBox="1">
            <a:spLocks noChangeArrowheads="1"/>
          </p:cNvSpPr>
          <p:nvPr/>
        </p:nvSpPr>
        <p:spPr bwMode="auto">
          <a:xfrm>
            <a:off x="1693640" y="3209926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/>
              <a:t>吸収</a:t>
            </a:r>
          </a:p>
        </p:txBody>
      </p:sp>
      <p:sp>
        <p:nvSpPr>
          <p:cNvPr id="38922" name="テキスト ボックス 11"/>
          <p:cNvSpPr txBox="1">
            <a:spLocks noChangeArrowheads="1"/>
          </p:cNvSpPr>
          <p:nvPr/>
        </p:nvSpPr>
        <p:spPr bwMode="auto">
          <a:xfrm>
            <a:off x="869950" y="3361011"/>
            <a:ext cx="70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hc/</a:t>
            </a:r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1</a:t>
            </a:r>
            <a:endParaRPr lang="ja-JP" altLang="en-US" baseline="-25000"/>
          </a:p>
        </p:txBody>
      </p:sp>
      <p:pic>
        <p:nvPicPr>
          <p:cNvPr id="38923" name="Picture 4" descr="http://spiff.rit.edu/classes/ast701/computing/mystery_li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2196058"/>
            <a:ext cx="39195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5724525" y="4632871"/>
            <a:ext cx="2735263" cy="40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8925" name="テキスト ボックス 13"/>
          <p:cNvSpPr txBox="1">
            <a:spLocks noChangeArrowheads="1"/>
          </p:cNvSpPr>
          <p:nvPr/>
        </p:nvSpPr>
        <p:spPr bwMode="auto">
          <a:xfrm>
            <a:off x="323850" y="5406315"/>
            <a:ext cx="7495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 dirty="0"/>
              <a:t>それぞれの分子固有の特定の波長の光のみ吸収</a:t>
            </a:r>
            <a:r>
              <a:rPr lang="en-US" altLang="ja-JP" sz="2400" dirty="0"/>
              <a:t>.</a:t>
            </a:r>
          </a:p>
          <a:p>
            <a:pPr eaLnBrk="1" hangingPunct="1"/>
            <a:r>
              <a:rPr lang="ja-JP" altLang="en-US" sz="2400" dirty="0"/>
              <a:t>吸収量は</a:t>
            </a:r>
            <a:r>
              <a:rPr lang="en-US" altLang="ja-JP" sz="2400" dirty="0"/>
              <a:t>, </a:t>
            </a:r>
            <a:r>
              <a:rPr lang="ja-JP" altLang="en-US" sz="2400" dirty="0"/>
              <a:t>分子が多いほど大きい（温度</a:t>
            </a:r>
            <a:r>
              <a:rPr lang="en-US" altLang="ja-JP" sz="2400" dirty="0"/>
              <a:t>, </a:t>
            </a:r>
            <a:r>
              <a:rPr lang="ja-JP" altLang="en-US" sz="2400" dirty="0"/>
              <a:t>圧力にも依存）</a:t>
            </a:r>
            <a:r>
              <a:rPr lang="en-US" altLang="ja-JP" sz="2400" dirty="0"/>
              <a:t>.</a:t>
            </a:r>
            <a:endParaRPr lang="ja-JP" altLang="en-US" sz="2400" dirty="0"/>
          </a:p>
        </p:txBody>
      </p:sp>
      <p:sp>
        <p:nvSpPr>
          <p:cNvPr id="38926" name="テキスト ボックス 27"/>
          <p:cNvSpPr txBox="1">
            <a:spLocks noChangeArrowheads="1"/>
          </p:cNvSpPr>
          <p:nvPr/>
        </p:nvSpPr>
        <p:spPr bwMode="auto">
          <a:xfrm>
            <a:off x="827088" y="4220121"/>
            <a:ext cx="703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hc/</a:t>
            </a:r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2</a:t>
            </a:r>
            <a:endParaRPr lang="ja-JP" altLang="en-US" baseline="-25000"/>
          </a:p>
        </p:txBody>
      </p:sp>
      <p:sp>
        <p:nvSpPr>
          <p:cNvPr id="38927" name="テキスト ボックス 28"/>
          <p:cNvSpPr txBox="1">
            <a:spLocks noChangeArrowheads="1"/>
          </p:cNvSpPr>
          <p:nvPr/>
        </p:nvSpPr>
        <p:spPr bwMode="auto">
          <a:xfrm>
            <a:off x="6653213" y="4572546"/>
            <a:ext cx="39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1</a:t>
            </a:r>
            <a:endParaRPr lang="ja-JP" altLang="en-US" baseline="-25000"/>
          </a:p>
        </p:txBody>
      </p:sp>
      <p:sp>
        <p:nvSpPr>
          <p:cNvPr id="38928" name="テキスト ボックス 29"/>
          <p:cNvSpPr txBox="1">
            <a:spLocks noChangeArrowheads="1"/>
          </p:cNvSpPr>
          <p:nvPr/>
        </p:nvSpPr>
        <p:spPr bwMode="auto">
          <a:xfrm>
            <a:off x="7885113" y="4572546"/>
            <a:ext cx="395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2</a:t>
            </a:r>
            <a:endParaRPr lang="ja-JP" altLang="en-US" baseline="-25000"/>
          </a:p>
        </p:txBody>
      </p:sp>
      <p:cxnSp>
        <p:nvCxnSpPr>
          <p:cNvPr id="27" name="直線コネクタ 26"/>
          <p:cNvCxnSpPr/>
          <p:nvPr/>
        </p:nvCxnSpPr>
        <p:spPr>
          <a:xfrm>
            <a:off x="6848475" y="4067721"/>
            <a:ext cx="0" cy="48101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8088313" y="2738983"/>
            <a:ext cx="0" cy="18097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1" name="テキスト ボックス 31"/>
          <p:cNvSpPr txBox="1">
            <a:spLocks noChangeArrowheads="1"/>
          </p:cNvSpPr>
          <p:nvPr/>
        </p:nvSpPr>
        <p:spPr bwMode="auto">
          <a:xfrm>
            <a:off x="6794500" y="4932908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波長</a:t>
            </a:r>
          </a:p>
        </p:txBody>
      </p:sp>
      <p:sp>
        <p:nvSpPr>
          <p:cNvPr id="38932" name="テキスト ボックス 35"/>
          <p:cNvSpPr txBox="1">
            <a:spLocks noChangeArrowheads="1"/>
          </p:cNvSpPr>
          <p:nvPr/>
        </p:nvSpPr>
        <p:spPr bwMode="auto">
          <a:xfrm rot="-5400000">
            <a:off x="4327525" y="3377159"/>
            <a:ext cx="13620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　光の強さ　</a:t>
            </a:r>
          </a:p>
        </p:txBody>
      </p:sp>
      <p:sp>
        <p:nvSpPr>
          <p:cNvPr id="38933" name="テキスト ボックス 36"/>
          <p:cNvSpPr txBox="1">
            <a:spLocks noChangeArrowheads="1"/>
          </p:cNvSpPr>
          <p:nvPr/>
        </p:nvSpPr>
        <p:spPr bwMode="auto">
          <a:xfrm>
            <a:off x="1497013" y="6268417"/>
            <a:ext cx="3773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 dirty="0"/>
              <a:t>吸収量から分子の量を測定</a:t>
            </a:r>
          </a:p>
        </p:txBody>
      </p:sp>
      <p:sp>
        <p:nvSpPr>
          <p:cNvPr id="34" name="右矢印 33"/>
          <p:cNvSpPr/>
          <p:nvPr/>
        </p:nvSpPr>
        <p:spPr>
          <a:xfrm>
            <a:off x="765175" y="6237312"/>
            <a:ext cx="711200" cy="523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38915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812778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8"/>
          <p:cNvSpPr txBox="1">
            <a:spLocks noChangeArrowheads="1"/>
          </p:cNvSpPr>
          <p:nvPr/>
        </p:nvSpPr>
        <p:spPr bwMode="auto">
          <a:xfrm>
            <a:off x="3359150" y="4268436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/>
              <a:t>透過</a:t>
            </a:r>
          </a:p>
        </p:txBody>
      </p:sp>
    </p:spTree>
    <p:extLst>
      <p:ext uri="{BB962C8B-B14F-4D97-AF65-F5344CB8AC3E}">
        <p14:creationId xmlns:p14="http://schemas.microsoft.com/office/powerpoint/2010/main" val="2732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分光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ja-JP" altLang="en-US" dirty="0" smtClean="0"/>
              <a:t>太陽光には様々な光が含まれている</a:t>
            </a:r>
            <a:r>
              <a:rPr lang="en-US" altLang="ja-JP" dirty="0" smtClean="0"/>
              <a:t>.</a:t>
            </a:r>
          </a:p>
          <a:p>
            <a:pPr lvl="1"/>
            <a:r>
              <a:rPr lang="ja-JP" altLang="en-US" dirty="0" smtClean="0"/>
              <a:t>紫外線</a:t>
            </a:r>
            <a:r>
              <a:rPr lang="en-US" altLang="ja-JP" dirty="0" smtClean="0"/>
              <a:t>, </a:t>
            </a:r>
            <a:r>
              <a:rPr lang="ja-JP" altLang="en-US" dirty="0" smtClean="0"/>
              <a:t>可視光線</a:t>
            </a:r>
            <a:r>
              <a:rPr lang="en-US" altLang="ja-JP" dirty="0" smtClean="0"/>
              <a:t>, </a:t>
            </a:r>
            <a:r>
              <a:rPr lang="ja-JP" altLang="en-US" dirty="0" smtClean="0"/>
              <a:t>赤外線</a:t>
            </a:r>
            <a:r>
              <a:rPr lang="en-US" altLang="ja-JP" dirty="0" smtClean="0"/>
              <a:t>, </a:t>
            </a:r>
            <a:r>
              <a:rPr lang="ja-JP" altLang="en-US" dirty="0"/>
              <a:t>電波</a:t>
            </a:r>
            <a:endParaRPr lang="en-US" altLang="ja-JP" dirty="0" smtClean="0"/>
          </a:p>
          <a:p>
            <a:r>
              <a:rPr lang="ja-JP" altLang="en-US" dirty="0" smtClean="0"/>
              <a:t>プリズムや回折格子を使って</a:t>
            </a:r>
            <a:r>
              <a:rPr lang="en-US" altLang="ja-JP" dirty="0" smtClean="0"/>
              <a:t>, </a:t>
            </a:r>
            <a:r>
              <a:rPr lang="ja-JP" altLang="en-US" dirty="0" smtClean="0"/>
              <a:t>光を波長</a:t>
            </a:r>
            <a:r>
              <a:rPr lang="ja-JP" altLang="en-US" dirty="0"/>
              <a:t>毎</a:t>
            </a:r>
            <a:r>
              <a:rPr lang="ja-JP" altLang="en-US" dirty="0" smtClean="0"/>
              <a:t>に分ける</a:t>
            </a:r>
            <a:r>
              <a:rPr lang="en-US" altLang="ja-JP" dirty="0" smtClean="0"/>
              <a:t>.</a:t>
            </a:r>
          </a:p>
          <a:p>
            <a:r>
              <a:rPr kumimoji="1" lang="ja-JP" altLang="en-US" dirty="0" smtClean="0"/>
              <a:t>分子それぞれの吸収線を確認するには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高い波長分解能</a:t>
            </a:r>
            <a:r>
              <a:rPr lang="ja-JP" altLang="en-US" dirty="0" smtClean="0"/>
              <a:t>（高い技術力）</a:t>
            </a:r>
            <a:r>
              <a:rPr kumimoji="1" lang="ja-JP" altLang="en-US" dirty="0" smtClean="0"/>
              <a:t>が必要</a:t>
            </a:r>
            <a:r>
              <a:rPr kumimoji="1" lang="en-US" altLang="ja-JP" dirty="0" smtClean="0"/>
              <a:t>.</a:t>
            </a:r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265218" name="Picture 2" descr="図1　分光器の原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06" y="4365104"/>
            <a:ext cx="46672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分子による光の吸収</a:t>
            </a:r>
          </a:p>
        </p:txBody>
      </p:sp>
      <p:pic>
        <p:nvPicPr>
          <p:cNvPr id="38915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348038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4244975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4221163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2511425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511175" y="2924175"/>
            <a:ext cx="1612900" cy="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8313" y="4429125"/>
            <a:ext cx="3956050" cy="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1" name="テキスト ボックス 8"/>
          <p:cNvSpPr txBox="1">
            <a:spLocks noChangeArrowheads="1"/>
          </p:cNvSpPr>
          <p:nvPr/>
        </p:nvSpPr>
        <p:spPr bwMode="auto">
          <a:xfrm>
            <a:off x="1843088" y="2019300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吸収</a:t>
            </a:r>
          </a:p>
        </p:txBody>
      </p:sp>
      <p:sp>
        <p:nvSpPr>
          <p:cNvPr id="38922" name="テキスト ボックス 11"/>
          <p:cNvSpPr txBox="1">
            <a:spLocks noChangeArrowheads="1"/>
          </p:cNvSpPr>
          <p:nvPr/>
        </p:nvSpPr>
        <p:spPr bwMode="auto">
          <a:xfrm>
            <a:off x="869950" y="2490788"/>
            <a:ext cx="70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hc/</a:t>
            </a:r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1</a:t>
            </a:r>
            <a:endParaRPr lang="ja-JP" altLang="en-US" baseline="-25000"/>
          </a:p>
        </p:txBody>
      </p:sp>
      <p:pic>
        <p:nvPicPr>
          <p:cNvPr id="38923" name="Picture 4" descr="http://spiff.rit.edu/classes/ast701/computing/mystery_li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844675"/>
            <a:ext cx="39195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5724525" y="4281488"/>
            <a:ext cx="2735263" cy="40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8925" name="テキスト ボックス 13"/>
          <p:cNvSpPr txBox="1">
            <a:spLocks noChangeArrowheads="1"/>
          </p:cNvSpPr>
          <p:nvPr/>
        </p:nvSpPr>
        <p:spPr bwMode="auto">
          <a:xfrm>
            <a:off x="323850" y="5084763"/>
            <a:ext cx="8712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/>
              <a:t>それぞれの分子固有の特定の波長の光のみ吸収</a:t>
            </a:r>
            <a:r>
              <a:rPr lang="en-US" altLang="ja-JP" sz="2800"/>
              <a:t>.</a:t>
            </a:r>
          </a:p>
          <a:p>
            <a:pPr eaLnBrk="1" hangingPunct="1"/>
            <a:r>
              <a:rPr lang="ja-JP" altLang="en-US" sz="2800"/>
              <a:t>吸収量は</a:t>
            </a:r>
            <a:r>
              <a:rPr lang="en-US" altLang="ja-JP" sz="2800"/>
              <a:t>, </a:t>
            </a:r>
            <a:r>
              <a:rPr lang="ja-JP" altLang="en-US" sz="2800"/>
              <a:t>分子が多いほど大きい（温度</a:t>
            </a:r>
            <a:r>
              <a:rPr lang="en-US" altLang="ja-JP" sz="2800"/>
              <a:t>, </a:t>
            </a:r>
            <a:r>
              <a:rPr lang="ja-JP" altLang="en-US" sz="2800"/>
              <a:t>圧力にも依存）</a:t>
            </a:r>
            <a:r>
              <a:rPr lang="en-US" altLang="ja-JP" sz="2800"/>
              <a:t>.</a:t>
            </a:r>
            <a:endParaRPr lang="ja-JP" altLang="en-US" sz="2800"/>
          </a:p>
        </p:txBody>
      </p:sp>
      <p:sp>
        <p:nvSpPr>
          <p:cNvPr id="38926" name="テキスト ボックス 27"/>
          <p:cNvSpPr txBox="1">
            <a:spLocks noChangeArrowheads="1"/>
          </p:cNvSpPr>
          <p:nvPr/>
        </p:nvSpPr>
        <p:spPr bwMode="auto">
          <a:xfrm>
            <a:off x="827088" y="3932238"/>
            <a:ext cx="703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hc/</a:t>
            </a:r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2</a:t>
            </a:r>
            <a:endParaRPr lang="ja-JP" altLang="en-US" baseline="-25000"/>
          </a:p>
        </p:txBody>
      </p:sp>
      <p:sp>
        <p:nvSpPr>
          <p:cNvPr id="38927" name="テキスト ボックス 28"/>
          <p:cNvSpPr txBox="1">
            <a:spLocks noChangeArrowheads="1"/>
          </p:cNvSpPr>
          <p:nvPr/>
        </p:nvSpPr>
        <p:spPr bwMode="auto">
          <a:xfrm>
            <a:off x="6653213" y="4221163"/>
            <a:ext cx="39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1</a:t>
            </a:r>
            <a:endParaRPr lang="ja-JP" altLang="en-US" baseline="-25000"/>
          </a:p>
        </p:txBody>
      </p:sp>
      <p:sp>
        <p:nvSpPr>
          <p:cNvPr id="38928" name="テキスト ボックス 29"/>
          <p:cNvSpPr txBox="1">
            <a:spLocks noChangeArrowheads="1"/>
          </p:cNvSpPr>
          <p:nvPr/>
        </p:nvSpPr>
        <p:spPr bwMode="auto">
          <a:xfrm>
            <a:off x="7885113" y="4221163"/>
            <a:ext cx="395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2</a:t>
            </a:r>
            <a:endParaRPr lang="ja-JP" altLang="en-US" baseline="-25000"/>
          </a:p>
        </p:txBody>
      </p:sp>
      <p:cxnSp>
        <p:nvCxnSpPr>
          <p:cNvPr id="27" name="直線コネクタ 26"/>
          <p:cNvCxnSpPr/>
          <p:nvPr/>
        </p:nvCxnSpPr>
        <p:spPr>
          <a:xfrm>
            <a:off x="6848475" y="3716338"/>
            <a:ext cx="0" cy="48101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8088313" y="2387600"/>
            <a:ext cx="0" cy="18097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1" name="テキスト ボックス 31"/>
          <p:cNvSpPr txBox="1">
            <a:spLocks noChangeArrowheads="1"/>
          </p:cNvSpPr>
          <p:nvPr/>
        </p:nvSpPr>
        <p:spPr bwMode="auto">
          <a:xfrm>
            <a:off x="6794500" y="4581525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波長</a:t>
            </a:r>
          </a:p>
        </p:txBody>
      </p:sp>
      <p:sp>
        <p:nvSpPr>
          <p:cNvPr id="38932" name="テキスト ボックス 35"/>
          <p:cNvSpPr txBox="1">
            <a:spLocks noChangeArrowheads="1"/>
          </p:cNvSpPr>
          <p:nvPr/>
        </p:nvSpPr>
        <p:spPr bwMode="auto">
          <a:xfrm rot="-5400000">
            <a:off x="4327525" y="3025776"/>
            <a:ext cx="13620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　光の強さ　</a:t>
            </a:r>
          </a:p>
        </p:txBody>
      </p:sp>
      <p:sp>
        <p:nvSpPr>
          <p:cNvPr id="38933" name="テキスト ボックス 36"/>
          <p:cNvSpPr txBox="1">
            <a:spLocks noChangeArrowheads="1"/>
          </p:cNvSpPr>
          <p:nvPr/>
        </p:nvSpPr>
        <p:spPr bwMode="auto">
          <a:xfrm>
            <a:off x="1497013" y="6075363"/>
            <a:ext cx="4370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/>
              <a:t>吸収量から分子の量を測定</a:t>
            </a:r>
          </a:p>
        </p:txBody>
      </p:sp>
      <p:sp>
        <p:nvSpPr>
          <p:cNvPr id="34" name="右矢印 33"/>
          <p:cNvSpPr/>
          <p:nvPr/>
        </p:nvSpPr>
        <p:spPr>
          <a:xfrm>
            <a:off x="765175" y="6075363"/>
            <a:ext cx="711200" cy="523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21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火星</a:t>
            </a:r>
            <a:r>
              <a:rPr lang="ja-JP" altLang="en-US" dirty="0" smtClean="0"/>
              <a:t>大気中のメタンの検出の歴史</a:t>
            </a:r>
          </a:p>
        </p:txBody>
      </p:sp>
      <p:sp>
        <p:nvSpPr>
          <p:cNvPr id="37891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2000 </a:t>
            </a:r>
            <a:r>
              <a:rPr lang="ja-JP" altLang="en-US" dirty="0" smtClean="0"/>
              <a:t>年頃から</a:t>
            </a:r>
            <a:r>
              <a:rPr lang="en-US" altLang="ja-JP" dirty="0" smtClean="0"/>
              <a:t>, </a:t>
            </a:r>
            <a:r>
              <a:rPr lang="ja-JP" altLang="en-US" dirty="0" smtClean="0"/>
              <a:t>火星大気中でのメタンの検出が報告されるようになった</a:t>
            </a:r>
            <a:r>
              <a:rPr lang="en-US" altLang="ja-JP" dirty="0" smtClean="0"/>
              <a:t>.</a:t>
            </a:r>
          </a:p>
          <a:p>
            <a:pPr lvl="1"/>
            <a:r>
              <a:rPr lang="ja-JP" altLang="en-US" dirty="0" smtClean="0"/>
              <a:t>地上</a:t>
            </a:r>
            <a:r>
              <a:rPr lang="ja-JP" altLang="en-US" dirty="0"/>
              <a:t>望遠鏡による</a:t>
            </a:r>
            <a:r>
              <a:rPr lang="ja-JP" altLang="en-US" dirty="0" smtClean="0"/>
              <a:t>観測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Mumma</a:t>
            </a:r>
            <a:r>
              <a:rPr lang="en-US" altLang="ja-JP" dirty="0" smtClean="0"/>
              <a:t> et al., 2003; details can be seen in </a:t>
            </a:r>
            <a:r>
              <a:rPr lang="en-US" altLang="ja-JP" dirty="0" err="1" smtClean="0"/>
              <a:t>Mumma</a:t>
            </a:r>
            <a:r>
              <a:rPr lang="en-US" altLang="ja-JP" dirty="0" smtClean="0"/>
              <a:t> et al., 2009)</a:t>
            </a:r>
          </a:p>
          <a:p>
            <a:pPr lvl="2"/>
            <a:r>
              <a:rPr lang="en-US" altLang="ja-JP" dirty="0" smtClean="0"/>
              <a:t>2003 </a:t>
            </a:r>
            <a:r>
              <a:rPr lang="ja-JP" altLang="en-US" dirty="0" smtClean="0"/>
              <a:t>年</a:t>
            </a:r>
            <a:endParaRPr lang="en-US" altLang="ja-JP" dirty="0" smtClean="0"/>
          </a:p>
          <a:p>
            <a:pPr lvl="3"/>
            <a:r>
              <a:rPr lang="ja-JP" altLang="en-US" dirty="0" smtClean="0"/>
              <a:t>全球平均 </a:t>
            </a:r>
            <a:r>
              <a:rPr lang="en-US" altLang="ja-JP" dirty="0" smtClean="0"/>
              <a:t>10</a:t>
            </a:r>
            <a:r>
              <a:rPr lang="en-US" altLang="ja-JP" dirty="0" smtClean="0">
                <a:sym typeface="Symbol"/>
              </a:rPr>
              <a:t>3 </a:t>
            </a:r>
            <a:r>
              <a:rPr lang="en-US" altLang="ja-JP" dirty="0" err="1" smtClean="0">
                <a:sym typeface="Symbol"/>
              </a:rPr>
              <a:t>ppbv</a:t>
            </a:r>
            <a:endParaRPr lang="en-US" altLang="ja-JP" dirty="0" smtClean="0">
              <a:sym typeface="Symbol"/>
            </a:endParaRPr>
          </a:p>
          <a:p>
            <a:pPr lvl="4"/>
            <a:r>
              <a:rPr lang="en-US" altLang="ja-JP" dirty="0" err="1" smtClean="0">
                <a:sym typeface="Symbol"/>
              </a:rPr>
              <a:t>ppbv</a:t>
            </a:r>
            <a:r>
              <a:rPr lang="en-US" altLang="ja-JP" dirty="0" smtClean="0">
                <a:sym typeface="Symbol"/>
              </a:rPr>
              <a:t> : parts per billion in volume (</a:t>
            </a:r>
            <a:r>
              <a:rPr lang="ja-JP" altLang="en-US" dirty="0" smtClean="0">
                <a:sym typeface="Symbol"/>
              </a:rPr>
              <a:t>体積の比で</a:t>
            </a:r>
            <a:r>
              <a:rPr lang="en-US" altLang="ja-JP" dirty="0" smtClean="0">
                <a:sym typeface="Symbol"/>
              </a:rPr>
              <a:t> 1 </a:t>
            </a:r>
            <a:r>
              <a:rPr lang="ja-JP" altLang="en-US" dirty="0" smtClean="0">
                <a:sym typeface="Symbol"/>
              </a:rPr>
              <a:t>億分の </a:t>
            </a:r>
            <a:r>
              <a:rPr lang="en-US" altLang="ja-JP" dirty="0" smtClean="0">
                <a:sym typeface="Symbol"/>
              </a:rPr>
              <a:t>1)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~45 </a:t>
            </a:r>
            <a:r>
              <a:rPr lang="en-US" altLang="ja-JP" dirty="0" err="1" smtClean="0"/>
              <a:t>ppbv</a:t>
            </a:r>
            <a:r>
              <a:rPr lang="en-US" altLang="ja-JP" dirty="0"/>
              <a:t> </a:t>
            </a:r>
            <a:r>
              <a:rPr lang="ja-JP" altLang="en-US" dirty="0" smtClean="0"/>
              <a:t>に達する赤道の局所的最大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火星周回探査機による観測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Formisano</a:t>
            </a:r>
            <a:r>
              <a:rPr lang="en-US" altLang="ja-JP" dirty="0" smtClean="0"/>
              <a:t> et al., 2004)</a:t>
            </a:r>
          </a:p>
          <a:p>
            <a:pPr lvl="2"/>
            <a:r>
              <a:rPr lang="en-US" altLang="ja-JP" dirty="0" smtClean="0"/>
              <a:t>2004 </a:t>
            </a:r>
            <a:r>
              <a:rPr lang="ja-JP" altLang="en-US" dirty="0" smtClean="0"/>
              <a:t>年</a:t>
            </a:r>
            <a:endParaRPr lang="en-US" altLang="ja-JP" dirty="0" smtClean="0"/>
          </a:p>
          <a:p>
            <a:pPr lvl="3"/>
            <a:r>
              <a:rPr lang="ja-JP" altLang="en-US" dirty="0" smtClean="0"/>
              <a:t>平均 </a:t>
            </a:r>
            <a:r>
              <a:rPr lang="en-US" altLang="ja-JP" dirty="0" smtClean="0"/>
              <a:t>15</a:t>
            </a:r>
            <a:r>
              <a:rPr lang="en-US" altLang="ja-JP" dirty="0" smtClean="0">
                <a:sym typeface="Symbol"/>
              </a:rPr>
              <a:t>5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ppbv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~45 </a:t>
            </a:r>
            <a:r>
              <a:rPr lang="en-US" altLang="ja-JP" dirty="0" err="1" smtClean="0"/>
              <a:t>ppbv</a:t>
            </a:r>
            <a:r>
              <a:rPr lang="en-US" altLang="ja-JP" dirty="0" smtClean="0"/>
              <a:t> </a:t>
            </a:r>
            <a:r>
              <a:rPr lang="ja-JP" altLang="en-US" dirty="0" smtClean="0"/>
              <a:t>の北極における局所的最大</a:t>
            </a:r>
            <a:endParaRPr lang="en-US" altLang="ja-JP" dirty="0" smtClean="0"/>
          </a:p>
          <a:p>
            <a:pPr marL="457200" lvl="1" indent="0">
              <a:buNone/>
            </a:pPr>
            <a:r>
              <a:rPr lang="ja-JP" altLang="en-US" dirty="0" smtClean="0"/>
              <a:t>など</a:t>
            </a:r>
            <a:r>
              <a:rPr lang="en-US" altLang="ja-JP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4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87899"/>
            <a:ext cx="6579675" cy="59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3366212" y="764704"/>
            <a:ext cx="3248959" cy="43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2192" y="5229199"/>
            <a:ext cx="6588040" cy="1512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3707904" y="1700808"/>
            <a:ext cx="5397500" cy="2759075"/>
            <a:chOff x="-104775" y="454025"/>
            <a:chExt cx="5397500" cy="2759075"/>
          </a:xfrm>
        </p:grpSpPr>
        <p:pic>
          <p:nvPicPr>
            <p:cNvPr id="5" name="Picture 3" descr="MGS-MOLA-topo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3" y="454025"/>
              <a:ext cx="5040312" cy="247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1619250" y="2876550"/>
              <a:ext cx="17510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600"/>
                <a:t>Longitude (degree)</a:t>
              </a:r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 rot="10800000">
              <a:off x="-104775" y="765175"/>
              <a:ext cx="428625" cy="150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600"/>
                <a:t>Latitude (degree)</a:t>
              </a: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6660232" y="2011958"/>
            <a:ext cx="864096" cy="112901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flipH="1" flipV="1">
            <a:off x="3325334" y="1124744"/>
            <a:ext cx="4198994" cy="8872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3325334" y="3140968"/>
            <a:ext cx="4198994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2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理論・数値計算による予測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kumimoji="1" lang="ja-JP" altLang="en-US" dirty="0" smtClean="0"/>
              <a:t>理論・数値計算によると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メタンの分布は冬の極域を除いてメタンは一様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ja-JP" altLang="en-US" dirty="0"/>
              <a:t>火星大気</a:t>
            </a:r>
            <a:r>
              <a:rPr lang="ja-JP" altLang="en-US" dirty="0" smtClean="0"/>
              <a:t>中のメタンの消滅過程の時間スケール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~300 </a:t>
            </a:r>
            <a:r>
              <a:rPr kumimoji="1" lang="ja-JP" altLang="en-US" dirty="0" smtClean="0"/>
              <a:t>年</a:t>
            </a:r>
            <a:endParaRPr kumimoji="1" lang="en-US" altLang="ja-JP" dirty="0" smtClean="0"/>
          </a:p>
          <a:p>
            <a:pPr lvl="3"/>
            <a:r>
              <a:rPr kumimoji="1" lang="ja-JP" altLang="en-US" dirty="0" smtClean="0"/>
              <a:t>主に紫外線による光分解と考えられている</a:t>
            </a:r>
            <a:r>
              <a:rPr kumimoji="1" lang="en-US" altLang="ja-JP" dirty="0" smtClean="0"/>
              <a:t>.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火星大気中</a:t>
            </a:r>
            <a:r>
              <a:rPr kumimoji="1" lang="ja-JP" altLang="en-US" dirty="0" smtClean="0"/>
              <a:t>の移流・混合の時間スケール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~0.5-1 </a:t>
            </a:r>
            <a:r>
              <a:rPr lang="ja-JP" altLang="en-US" dirty="0" smtClean="0"/>
              <a:t>年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4648200" y="1739054"/>
            <a:ext cx="4038600" cy="4525963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33192" y="5375618"/>
            <a:ext cx="1252391" cy="335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北半球</a:t>
            </a:r>
            <a:r>
              <a:rPr lang="ja-JP" altLang="en-US" dirty="0" smtClean="0"/>
              <a:t>の冬</a:t>
            </a:r>
            <a:endParaRPr kumimoji="1" lang="ja-JP" altLang="en-US" dirty="0"/>
          </a:p>
        </p:txBody>
      </p:sp>
      <p:pic>
        <p:nvPicPr>
          <p:cNvPr id="15" name="Picture 7" descr="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9" y="3865611"/>
            <a:ext cx="2875757" cy="287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右矢印 15"/>
          <p:cNvSpPr/>
          <p:nvPr/>
        </p:nvSpPr>
        <p:spPr>
          <a:xfrm>
            <a:off x="7159698" y="4509120"/>
            <a:ext cx="837465" cy="3149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右矢印 16"/>
          <p:cNvSpPr/>
          <p:nvPr/>
        </p:nvSpPr>
        <p:spPr>
          <a:xfrm rot="10800000">
            <a:off x="7159698" y="5869135"/>
            <a:ext cx="837465" cy="3149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右矢印 17"/>
          <p:cNvSpPr/>
          <p:nvPr/>
        </p:nvSpPr>
        <p:spPr>
          <a:xfrm rot="10800000">
            <a:off x="7471152" y="5136642"/>
            <a:ext cx="214557" cy="3149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右カーブ矢印 1"/>
          <p:cNvSpPr/>
          <p:nvPr/>
        </p:nvSpPr>
        <p:spPr>
          <a:xfrm>
            <a:off x="6861697" y="4824034"/>
            <a:ext cx="502908" cy="1045101"/>
          </a:xfrm>
          <a:prstGeom prst="curvedRightArrow">
            <a:avLst>
              <a:gd name="adj1" fmla="val 6482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右カーブ矢印 20"/>
          <p:cNvSpPr/>
          <p:nvPr/>
        </p:nvSpPr>
        <p:spPr>
          <a:xfrm rot="10800000">
            <a:off x="7802216" y="4771548"/>
            <a:ext cx="502908" cy="1045101"/>
          </a:xfrm>
          <a:prstGeom prst="curvedRightArrow">
            <a:avLst>
              <a:gd name="adj1" fmla="val 6482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140344" y="201942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火星</a:t>
            </a:r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4641130" y="1880230"/>
            <a:ext cx="1484523" cy="2448434"/>
            <a:chOff x="9156693" y="1649730"/>
            <a:chExt cx="2206813" cy="3639711"/>
          </a:xfrm>
        </p:grpSpPr>
        <p:pic>
          <p:nvPicPr>
            <p:cNvPr id="23" name="Picture 2" descr="C:\Users\yot\Documents\desktop\desktop\模式図\GCM-schematic\Mars-GCM-schematic-nodustloading-e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693" y="2841169"/>
              <a:ext cx="2072193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cygwin\home\yot\pov-ray\test03-mar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2786" y="1649730"/>
              <a:ext cx="195072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グループ化 24"/>
            <p:cNvGrpSpPr/>
            <p:nvPr/>
          </p:nvGrpSpPr>
          <p:grpSpPr>
            <a:xfrm>
              <a:off x="9167582" y="2255411"/>
              <a:ext cx="2072190" cy="1338535"/>
              <a:chOff x="334417" y="3170585"/>
              <a:chExt cx="2072190" cy="1338535"/>
            </a:xfrm>
          </p:grpSpPr>
          <p:sp>
            <p:nvSpPr>
              <p:cNvPr id="26" name="正方形/長方形 25"/>
              <p:cNvSpPr/>
              <p:nvPr/>
            </p:nvSpPr>
            <p:spPr>
              <a:xfrm>
                <a:off x="910479" y="3170585"/>
                <a:ext cx="144016" cy="25841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7" name="直線コネクタ 26"/>
              <p:cNvCxnSpPr>
                <a:stCxn id="26" idx="1"/>
              </p:cNvCxnSpPr>
              <p:nvPr/>
            </p:nvCxnSpPr>
            <p:spPr>
              <a:xfrm flipH="1">
                <a:off x="334417" y="3299793"/>
                <a:ext cx="576062" cy="12093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>
                <a:stCxn id="26" idx="3"/>
              </p:cNvCxnSpPr>
              <p:nvPr/>
            </p:nvCxnSpPr>
            <p:spPr>
              <a:xfrm>
                <a:off x="1054495" y="3299793"/>
                <a:ext cx="1352112" cy="106531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テキスト ボックス 13"/>
          <p:cNvSpPr txBox="1">
            <a:spLocks noChangeArrowheads="1"/>
          </p:cNvSpPr>
          <p:nvPr/>
        </p:nvSpPr>
        <p:spPr bwMode="auto">
          <a:xfrm>
            <a:off x="8151263" y="637148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chemeClr val="bg1"/>
                </a:solidFill>
              </a:rPr>
              <a:t>夏半球</a:t>
            </a:r>
          </a:p>
        </p:txBody>
      </p: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8151263" y="3865611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bg1"/>
                </a:solidFill>
              </a:rPr>
              <a:t>冬半球</a:t>
            </a:r>
          </a:p>
        </p:txBody>
      </p:sp>
      <p:pic>
        <p:nvPicPr>
          <p:cNvPr id="30" name="Picture 6" descr="http://www.hpc.co.jp/images/HPC5000-XH216TP-RPS_ma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75" y="1494720"/>
            <a:ext cx="17287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コネクタ 30"/>
          <p:cNvCxnSpPr>
            <a:stCxn id="24" idx="0"/>
            <a:endCxn id="30" idx="1"/>
          </p:cNvCxnSpPr>
          <p:nvPr/>
        </p:nvCxnSpPr>
        <p:spPr>
          <a:xfrm>
            <a:off x="5469529" y="1880230"/>
            <a:ext cx="1719746" cy="5812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endCxn id="30" idx="1"/>
          </p:cNvCxnSpPr>
          <p:nvPr/>
        </p:nvCxnSpPr>
        <p:spPr>
          <a:xfrm flipV="1">
            <a:off x="5469529" y="2461508"/>
            <a:ext cx="1719746" cy="4029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1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惑星大気中のメタンの観測</a:t>
            </a:r>
          </a:p>
        </p:txBody>
      </p:sp>
      <p:sp>
        <p:nvSpPr>
          <p:cNvPr id="23" name="コンテンツ プレースホルダー 2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en-US" dirty="0" smtClean="0"/>
              <a:t>手法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地上観測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着陸探査機で観測</a:t>
            </a:r>
          </a:p>
          <a:p>
            <a:r>
              <a:rPr kumimoji="1" lang="ja-JP" altLang="en-US" dirty="0" smtClean="0"/>
              <a:t>地上観測では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地球大気と惑星大気の区別が難しい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24" name="コンテンツ プレースホルダー 2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-2052638" y="2938463"/>
            <a:ext cx="1638300" cy="163988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-1690688" y="33020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37894" name="グループ化 14"/>
          <p:cNvGrpSpPr>
            <a:grpSpLocks/>
          </p:cNvGrpSpPr>
          <p:nvPr/>
        </p:nvGrpSpPr>
        <p:grpSpPr bwMode="auto">
          <a:xfrm>
            <a:off x="-2098675" y="908050"/>
            <a:ext cx="1322387" cy="1298575"/>
            <a:chOff x="7186866" y="3523586"/>
            <a:chExt cx="1322996" cy="1298387"/>
          </a:xfrm>
        </p:grpSpPr>
        <p:sp>
          <p:nvSpPr>
            <p:cNvPr id="6" name="円/楕円 5"/>
            <p:cNvSpPr/>
            <p:nvPr/>
          </p:nvSpPr>
          <p:spPr>
            <a:xfrm>
              <a:off x="7380630" y="3717233"/>
              <a:ext cx="914821" cy="91426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>
              <a:off x="7693511" y="3523586"/>
              <a:ext cx="287470" cy="144442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8900000">
              <a:off x="7299630" y="3675964"/>
              <a:ext cx="287470" cy="144442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" name="二等辺三角形 8"/>
            <p:cNvSpPr/>
            <p:nvPr/>
          </p:nvSpPr>
          <p:spPr>
            <a:xfrm rot="8100000">
              <a:off x="8085805" y="4517217"/>
              <a:ext cx="289058" cy="144442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" name="二等辺三角形 9"/>
            <p:cNvSpPr/>
            <p:nvPr/>
          </p:nvSpPr>
          <p:spPr>
            <a:xfrm rot="13500000">
              <a:off x="7315600" y="4518762"/>
              <a:ext cx="288883" cy="14294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二等辺三角形 10"/>
            <p:cNvSpPr/>
            <p:nvPr/>
          </p:nvSpPr>
          <p:spPr>
            <a:xfrm rot="2700000">
              <a:off x="8086686" y="3676715"/>
              <a:ext cx="287295" cy="14294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二等辺三角形 11"/>
            <p:cNvSpPr/>
            <p:nvPr/>
          </p:nvSpPr>
          <p:spPr>
            <a:xfrm rot="5400000">
              <a:off x="8293156" y="4102104"/>
              <a:ext cx="288883" cy="144529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二等辺三角形 12"/>
            <p:cNvSpPr/>
            <p:nvPr/>
          </p:nvSpPr>
          <p:spPr>
            <a:xfrm rot="16200000">
              <a:off x="7114688" y="4102104"/>
              <a:ext cx="288883" cy="144529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二等辺三角形 13"/>
            <p:cNvSpPr/>
            <p:nvPr/>
          </p:nvSpPr>
          <p:spPr>
            <a:xfrm rot="10800000">
              <a:off x="7693511" y="4677532"/>
              <a:ext cx="287470" cy="14444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6" name="円/楕円 15"/>
          <p:cNvSpPr/>
          <p:nvPr/>
        </p:nvSpPr>
        <p:spPr>
          <a:xfrm>
            <a:off x="-1836738" y="4956175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700338" y="4998894"/>
            <a:ext cx="4319587" cy="460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5045075" y="5140181"/>
            <a:ext cx="1974850" cy="5318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8" name="Picture 36" descr="PIA031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578206"/>
            <a:ext cx="11271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4" descr="earth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5206856"/>
            <a:ext cx="11938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2" descr="http://gmghgd.com/gmghgd/0316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393406"/>
            <a:ext cx="18415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6" descr="http://www.mex10.dlr.de/img/mars-express-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892406"/>
            <a:ext cx="12604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3" name="円/楕円 227332"/>
          <p:cNvSpPr/>
          <p:nvPr/>
        </p:nvSpPr>
        <p:spPr>
          <a:xfrm>
            <a:off x="6478588" y="3952731"/>
            <a:ext cx="2376487" cy="23764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39" name="直線矢印コネクタ 38"/>
          <p:cNvCxnSpPr/>
          <p:nvPr/>
        </p:nvCxnSpPr>
        <p:spPr>
          <a:xfrm flipH="1" flipV="1">
            <a:off x="6853238" y="4578206"/>
            <a:ext cx="166687" cy="4206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3172" name="Picture 4" descr="http://images.nationalgeographic.com/wpf/media-live/photos/000/578/cache/mars-rover-landing-sequence-landed_57831_600x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4077072"/>
            <a:ext cx="2390002" cy="15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矢印コネクタ 18"/>
          <p:cNvCxnSpPr/>
          <p:nvPr/>
        </p:nvCxnSpPr>
        <p:spPr>
          <a:xfrm flipH="1">
            <a:off x="7596336" y="5206856"/>
            <a:ext cx="258897" cy="126841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3174" name="Picture 6" descr="This figure shows the location of the ten science instruments on the rover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23" y="1414463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3802063" y="6516052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地上望遠鏡で観測</a:t>
            </a:r>
            <a:endParaRPr kumimoji="1" lang="en-US" altLang="ja-JP" dirty="0" smtClean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139952" y="4171146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火星周回探査機で</a:t>
            </a:r>
            <a:r>
              <a:rPr lang="ja-JP" altLang="en-US" dirty="0"/>
              <a:t>観測</a:t>
            </a:r>
            <a:endParaRPr kumimoji="1" lang="en-US" altLang="ja-JP" dirty="0" smtClean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025422" y="3319463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火星着陸探査機で</a:t>
            </a:r>
            <a:r>
              <a:rPr lang="ja-JP" altLang="en-US" dirty="0"/>
              <a:t>観測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6523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Mars Science Laboratory (MSL)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- Tunable </a:t>
            </a:r>
            <a:r>
              <a:rPr lang="en-US" altLang="ja-JP" dirty="0"/>
              <a:t>Laser Spectrometer </a:t>
            </a:r>
            <a:r>
              <a:rPr lang="en-US" altLang="ja-JP" dirty="0" smtClean="0"/>
              <a:t>(TLS)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kumimoji="1" lang="ja-JP" altLang="en-US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 smtClean="0"/>
              <a:t>MSL</a:t>
            </a:r>
          </a:p>
          <a:p>
            <a:pPr lvl="1"/>
            <a:r>
              <a:rPr lang="en-US" altLang="ja-JP" dirty="0" smtClean="0"/>
              <a:t>2011 </a:t>
            </a:r>
            <a:r>
              <a:rPr lang="ja-JP" altLang="en-US" dirty="0" smtClean="0"/>
              <a:t>年 </a:t>
            </a:r>
            <a:r>
              <a:rPr lang="en-US" altLang="ja-JP" dirty="0" smtClean="0"/>
              <a:t>11 </a:t>
            </a:r>
            <a:r>
              <a:rPr lang="ja-JP" altLang="en-US" dirty="0" smtClean="0"/>
              <a:t>月 </a:t>
            </a:r>
            <a:r>
              <a:rPr lang="en-US" altLang="ja-JP" dirty="0" smtClean="0"/>
              <a:t>26 </a:t>
            </a:r>
            <a:r>
              <a:rPr lang="ja-JP" altLang="en-US" dirty="0" smtClean="0"/>
              <a:t>日打上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2012 </a:t>
            </a:r>
            <a:r>
              <a:rPr lang="ja-JP" altLang="en-US" dirty="0" smtClean="0"/>
              <a:t>年 </a:t>
            </a:r>
            <a:r>
              <a:rPr lang="en-US" altLang="ja-JP" dirty="0" smtClean="0"/>
              <a:t>8 </a:t>
            </a:r>
            <a:r>
              <a:rPr lang="ja-JP" altLang="en-US" dirty="0" smtClean="0"/>
              <a:t>月 </a:t>
            </a:r>
            <a:r>
              <a:rPr lang="en-US" altLang="ja-JP" dirty="0" smtClean="0"/>
              <a:t>5 </a:t>
            </a:r>
            <a:r>
              <a:rPr lang="ja-JP" altLang="en-US" dirty="0" smtClean="0"/>
              <a:t>日着陸</a:t>
            </a:r>
            <a:endParaRPr lang="en-US" altLang="ja-JP" dirty="0" smtClean="0"/>
          </a:p>
          <a:p>
            <a:r>
              <a:rPr kumimoji="1" lang="ja-JP" altLang="en-US" dirty="0" smtClean="0"/>
              <a:t>大気微量成分観測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TLS </a:t>
            </a:r>
            <a:r>
              <a:rPr kumimoji="1" lang="ja-JP" altLang="en-US" dirty="0" smtClean="0"/>
              <a:t>では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レーザー光の吸収量から</a:t>
            </a:r>
            <a:r>
              <a:rPr lang="ja-JP" altLang="en-US" dirty="0" smtClean="0"/>
              <a:t>メタン（</a:t>
            </a:r>
            <a:r>
              <a:rPr lang="en-US" altLang="ja-JP" dirty="0" smtClean="0"/>
              <a:t>, </a:t>
            </a:r>
            <a:r>
              <a:rPr lang="ja-JP" altLang="en-US" dirty="0" smtClean="0"/>
              <a:t>二酸化炭素</a:t>
            </a:r>
            <a:r>
              <a:rPr lang="en-US" altLang="ja-JP" dirty="0" smtClean="0"/>
              <a:t>, </a:t>
            </a:r>
            <a:r>
              <a:rPr lang="ja-JP" altLang="en-US" dirty="0" smtClean="0"/>
              <a:t>水蒸気）の</a:t>
            </a:r>
            <a:r>
              <a:rPr lang="ja-JP" altLang="en-US" dirty="0"/>
              <a:t>量</a:t>
            </a:r>
            <a:r>
              <a:rPr lang="ja-JP" altLang="en-US" dirty="0" smtClean="0"/>
              <a:t>を導出</a:t>
            </a:r>
            <a:r>
              <a:rPr lang="en-US" altLang="ja-JP" dirty="0" smtClean="0"/>
              <a:t>.</a:t>
            </a:r>
            <a:r>
              <a:rPr kumimoji="1" lang="en-US" altLang="ja-JP" dirty="0" smtClean="0"/>
              <a:t> </a:t>
            </a:r>
          </a:p>
          <a:p>
            <a:pPr lvl="1"/>
            <a:r>
              <a:rPr lang="ja-JP" altLang="en-US" dirty="0" smtClean="0"/>
              <a:t>地球大気による吸収の影響なし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従来</a:t>
            </a:r>
            <a:r>
              <a:rPr lang="ja-JP" altLang="en-US" dirty="0" smtClean="0"/>
              <a:t>の観測に比べて波長分解能は </a:t>
            </a:r>
            <a:r>
              <a:rPr lang="en-US" altLang="ja-JP" dirty="0" smtClean="0"/>
              <a:t>100 </a:t>
            </a:r>
            <a:r>
              <a:rPr lang="ja-JP" altLang="en-US" dirty="0" smtClean="0"/>
              <a:t>倍以上</a:t>
            </a:r>
            <a:endParaRPr kumimoji="1" lang="ja-JP" altLang="en-US" dirty="0"/>
          </a:p>
        </p:txBody>
      </p:sp>
      <p:pic>
        <p:nvPicPr>
          <p:cNvPr id="4" name="Picture 6" descr="This figure shows the location of the ten science instruments on the rov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20" y="1599129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75107" y="3861048"/>
            <a:ext cx="3952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Mars Science Laboratory </a:t>
            </a:r>
            <a:r>
              <a:rPr lang="ja-JP" altLang="en-US" sz="1600" dirty="0" smtClean="0"/>
              <a:t>（右）</a:t>
            </a:r>
            <a:r>
              <a:rPr lang="en-US" altLang="ja-JP" sz="1600" dirty="0" smtClean="0"/>
              <a:t>,  Mars </a:t>
            </a:r>
          </a:p>
          <a:p>
            <a:r>
              <a:rPr lang="en-US" altLang="ja-JP" sz="1600" dirty="0" smtClean="0"/>
              <a:t>Exploration Rover </a:t>
            </a:r>
            <a:r>
              <a:rPr lang="ja-JP" altLang="en-US" sz="1600" dirty="0" smtClean="0"/>
              <a:t>（左上）</a:t>
            </a:r>
            <a:r>
              <a:rPr lang="en-US" altLang="ja-JP" sz="1600" dirty="0" smtClean="0"/>
              <a:t>,  Sojourner </a:t>
            </a:r>
            <a:r>
              <a:rPr lang="ja-JP" altLang="en-US" sz="1600" dirty="0" smtClean="0"/>
              <a:t>（左下）</a:t>
            </a:r>
            <a:endParaRPr kumimoji="1" lang="en-US" altLang="ja-JP" sz="1600" dirty="0" smtClean="0"/>
          </a:p>
        </p:txBody>
      </p:sp>
      <p:pic>
        <p:nvPicPr>
          <p:cNvPr id="11266" name="Picture 2" descr="http://mars.nasa.gov/msl/images/PIA15279_3rovers-stand_D2011_1215_D521-b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559991" cy="237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6" y="4515154"/>
            <a:ext cx="4181304" cy="193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07504" y="6474822"/>
            <a:ext cx="6543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TLS</a:t>
            </a:r>
            <a:r>
              <a:rPr lang="ja-JP" altLang="en-US" sz="1600" dirty="0" smtClean="0"/>
              <a:t> 内の光路の模式図</a:t>
            </a:r>
            <a:r>
              <a:rPr lang="en-US" altLang="ja-JP" sz="1600" dirty="0" smtClean="0"/>
              <a:t>. </a:t>
            </a:r>
            <a:r>
              <a:rPr lang="ja-JP" altLang="en-US" sz="1600" dirty="0" smtClean="0"/>
              <a:t>セル内で </a:t>
            </a:r>
            <a:r>
              <a:rPr lang="en-US" altLang="ja-JP" sz="1600" dirty="0" smtClean="0"/>
              <a:t>81 </a:t>
            </a:r>
            <a:r>
              <a:rPr lang="ja-JP" altLang="en-US" sz="1600" dirty="0" smtClean="0"/>
              <a:t>回反射させることで光路長を長くする</a:t>
            </a:r>
            <a:r>
              <a:rPr lang="en-US" altLang="ja-JP" sz="1600" dirty="0" smtClean="0"/>
              <a:t>.</a:t>
            </a:r>
            <a:endParaRPr kumimoji="1"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33113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火星着陸機によるメタンの検出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NASA </a:t>
            </a:r>
            <a:r>
              <a:rPr kumimoji="1" lang="ja-JP" altLang="en-US" dirty="0" smtClean="0"/>
              <a:t>の火星探査機</a:t>
            </a:r>
            <a:r>
              <a:rPr kumimoji="1" lang="en-US" altLang="ja-JP" dirty="0" smtClean="0"/>
              <a:t>, Mars Science Laboratory (</a:t>
            </a:r>
            <a:r>
              <a:rPr kumimoji="1" lang="ja-JP" altLang="en-US" dirty="0" smtClean="0"/>
              <a:t>別名 </a:t>
            </a:r>
            <a:r>
              <a:rPr kumimoji="1" lang="en-US" altLang="ja-JP" dirty="0" smtClean="0"/>
              <a:t>“Curiosity”), </a:t>
            </a:r>
            <a:r>
              <a:rPr kumimoji="1" lang="ja-JP" altLang="en-US" dirty="0" smtClean="0"/>
              <a:t>は火星地表でメタンを検出</a:t>
            </a:r>
            <a:r>
              <a:rPr kumimoji="1" lang="en-US" altLang="ja-JP" dirty="0" smtClean="0"/>
              <a:t>.</a:t>
            </a:r>
          </a:p>
          <a:p>
            <a:r>
              <a:rPr kumimoji="1" lang="ja-JP" altLang="en-US" dirty="0" smtClean="0"/>
              <a:t>しかも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大きな時間変動</a:t>
            </a:r>
            <a:r>
              <a:rPr lang="ja-JP" altLang="en-US" dirty="0"/>
              <a:t>を</a:t>
            </a:r>
            <a:r>
              <a:rPr kumimoji="1" lang="ja-JP" altLang="en-US" dirty="0" smtClean="0"/>
              <a:t>確認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828188" cy="31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2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火星大気中のメタンの謎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ja-JP" altLang="en-US" dirty="0" smtClean="0"/>
              <a:t>どのように生成されているのか</a:t>
            </a:r>
            <a:r>
              <a:rPr kumimoji="1" lang="en-US" altLang="ja-JP" dirty="0" smtClean="0"/>
              <a:t>?</a:t>
            </a:r>
          </a:p>
          <a:p>
            <a:r>
              <a:rPr lang="ja-JP" altLang="en-US" dirty="0"/>
              <a:t>どのよう</a:t>
            </a:r>
            <a:r>
              <a:rPr lang="ja-JP" altLang="en-US" dirty="0" smtClean="0"/>
              <a:t>に消滅しているのか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ja-JP" altLang="en-US" dirty="0" smtClean="0"/>
              <a:t>生物はいるのか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40968"/>
            <a:ext cx="4965258" cy="343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635896" y="6544474"/>
            <a:ext cx="5424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火星に</a:t>
            </a:r>
            <a:r>
              <a:rPr lang="ja-JP" altLang="en-US" sz="1400" dirty="0" smtClean="0"/>
              <a:t>おいて考えられるメタンの生成源・消滅源 </a:t>
            </a:r>
            <a:r>
              <a:rPr lang="en-US" altLang="ja-JP" sz="1400" dirty="0" smtClean="0"/>
              <a:t>(</a:t>
            </a:r>
            <a:r>
              <a:rPr lang="en-US" altLang="ja-JP" sz="1400" dirty="0" err="1" smtClean="0"/>
              <a:t>Atreya</a:t>
            </a:r>
            <a:r>
              <a:rPr lang="en-US" altLang="ja-JP" sz="1400" dirty="0" smtClean="0"/>
              <a:t> et al., 2007)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17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91113"/>
            <a:ext cx="8229600" cy="10747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sz="2100" smtClean="0"/>
              <a:t>太陽</a:t>
            </a:r>
            <a:r>
              <a:rPr lang="en-US" altLang="ja-JP" sz="2100" smtClean="0"/>
              <a:t>―</a:t>
            </a:r>
            <a:r>
              <a:rPr lang="ja-JP" altLang="en-US" sz="2100" smtClean="0"/>
              <a:t>火星間距離 </a:t>
            </a:r>
            <a:r>
              <a:rPr lang="ja-JP" altLang="en-US" sz="2100" smtClean="0">
                <a:sym typeface="Symbol" pitchFamily="18" charset="2"/>
              </a:rPr>
              <a:t></a:t>
            </a:r>
            <a:r>
              <a:rPr lang="en-US" altLang="ja-JP" sz="2100" smtClean="0">
                <a:sym typeface="Symbol" pitchFamily="18" charset="2"/>
              </a:rPr>
              <a:t>1.5 AU</a:t>
            </a:r>
          </a:p>
          <a:p>
            <a:pPr>
              <a:lnSpc>
                <a:spcPct val="80000"/>
              </a:lnSpc>
            </a:pPr>
            <a:r>
              <a:rPr lang="ja-JP" altLang="en-US" sz="2100" smtClean="0">
                <a:sym typeface="Symbol" pitchFamily="18" charset="2"/>
              </a:rPr>
              <a:t>大きさは地球の約半分</a:t>
            </a:r>
          </a:p>
          <a:p>
            <a:pPr>
              <a:lnSpc>
                <a:spcPct val="80000"/>
              </a:lnSpc>
            </a:pPr>
            <a:r>
              <a:rPr lang="ja-JP" altLang="en-US" sz="2100" smtClean="0">
                <a:sym typeface="Symbol" pitchFamily="18" charset="2"/>
              </a:rPr>
              <a:t>自転周期、地軸の傾きは地球とほぼ同じ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はじめに：火星</a:t>
            </a:r>
          </a:p>
        </p:txBody>
      </p:sp>
      <p:pic>
        <p:nvPicPr>
          <p:cNvPr id="13314" name="Picture 2" descr="C:\Users\yot\Documents\ドキュメント-from-previous-PC\My-files\yot\いろいろ\模式図\Mars-Earth-orbit-whiteback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2844"/>
            <a:ext cx="69627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4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将来の日本による火星探査</a:t>
            </a:r>
          </a:p>
        </p:txBody>
      </p:sp>
      <p:sp>
        <p:nvSpPr>
          <p:cNvPr id="43011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2020 </a:t>
            </a:r>
            <a:r>
              <a:rPr lang="ja-JP" altLang="en-US" dirty="0" smtClean="0"/>
              <a:t>年代の打ち上げを目指して</a:t>
            </a:r>
            <a:r>
              <a:rPr lang="en-US" altLang="ja-JP" dirty="0" smtClean="0"/>
              <a:t>, </a:t>
            </a:r>
            <a:r>
              <a:rPr lang="ja-JP" altLang="en-US" dirty="0" smtClean="0"/>
              <a:t>宇宙航空研究開発機構 </a:t>
            </a:r>
            <a:r>
              <a:rPr lang="en-US" altLang="ja-JP" dirty="0" smtClean="0"/>
              <a:t>(JAXA) </a:t>
            </a:r>
            <a:r>
              <a:rPr lang="ja-JP" altLang="en-US" dirty="0" smtClean="0"/>
              <a:t>と大学および関連研究機関の研究者で</a:t>
            </a:r>
            <a:r>
              <a:rPr lang="en-US" altLang="ja-JP" dirty="0" smtClean="0"/>
              <a:t>, </a:t>
            </a:r>
            <a:r>
              <a:rPr lang="ja-JP" altLang="en-US" dirty="0" smtClean="0"/>
              <a:t>火星探査を検討中</a:t>
            </a:r>
            <a:r>
              <a:rPr lang="en-US" altLang="ja-JP" dirty="0" smtClean="0"/>
              <a:t>.</a:t>
            </a:r>
          </a:p>
          <a:p>
            <a:pPr lvl="1"/>
            <a:r>
              <a:rPr lang="ja-JP" altLang="en-US" dirty="0" smtClean="0"/>
              <a:t>現在</a:t>
            </a:r>
            <a:r>
              <a:rPr lang="en-US" altLang="ja-JP" dirty="0" smtClean="0"/>
              <a:t>, </a:t>
            </a:r>
            <a:r>
              <a:rPr lang="ja-JP" altLang="en-US" dirty="0" smtClean="0"/>
              <a:t>実施が決まっているわけではない</a:t>
            </a:r>
            <a:r>
              <a:rPr lang="en-US" altLang="ja-JP" dirty="0" smtClean="0"/>
              <a:t>.</a:t>
            </a:r>
          </a:p>
          <a:p>
            <a:pPr lvl="1"/>
            <a:endParaRPr lang="en-US" altLang="ja-JP" dirty="0" smtClean="0"/>
          </a:p>
          <a:p>
            <a:pPr lvl="1"/>
            <a:r>
              <a:rPr lang="ja-JP" altLang="en-US" dirty="0" smtClean="0"/>
              <a:t>検討内容</a:t>
            </a:r>
            <a:endParaRPr lang="en-US" altLang="ja-JP" dirty="0" smtClean="0"/>
          </a:p>
          <a:p>
            <a:pPr lvl="2"/>
            <a:r>
              <a:rPr lang="ja-JP" altLang="en-US" dirty="0"/>
              <a:t>火星</a:t>
            </a:r>
            <a:r>
              <a:rPr lang="ja-JP" altLang="en-US" dirty="0" smtClean="0"/>
              <a:t>の衛星（月）の探査</a:t>
            </a:r>
            <a:r>
              <a:rPr lang="en-US" altLang="ja-JP" dirty="0" smtClean="0"/>
              <a:t>.</a:t>
            </a:r>
          </a:p>
          <a:p>
            <a:pPr lvl="2"/>
            <a:r>
              <a:rPr lang="ja-JP" altLang="en-US" dirty="0" smtClean="0"/>
              <a:t>火星における生命探査</a:t>
            </a:r>
            <a:r>
              <a:rPr lang="en-US" altLang="ja-JP" dirty="0" smtClean="0"/>
              <a:t>.</a:t>
            </a:r>
          </a:p>
          <a:p>
            <a:pPr lvl="2"/>
            <a:r>
              <a:rPr lang="ja-JP" altLang="en-US" dirty="0" smtClean="0"/>
              <a:t>火星からの大気の流出の探査</a:t>
            </a:r>
            <a:r>
              <a:rPr lang="en-US" altLang="ja-JP" dirty="0" smtClean="0"/>
              <a:t>.</a:t>
            </a:r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99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日本による火星探査 </a:t>
            </a:r>
            <a:r>
              <a:rPr lang="ja-JP" altLang="en-US" dirty="0" smtClean="0"/>
              <a:t>その </a:t>
            </a:r>
            <a:r>
              <a:rPr lang="en-US" altLang="ja-JP" dirty="0"/>
              <a:t>1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衛星探査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火星の衛星フォボスとダイモスを探査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これらの衛星の起源の解明を目指してサンプルリターン</a:t>
            </a:r>
            <a:endParaRPr lang="en-US" altLang="ja-JP" dirty="0" smtClean="0"/>
          </a:p>
          <a:p>
            <a:r>
              <a:rPr kumimoji="1" lang="ja-JP" altLang="en-US" dirty="0"/>
              <a:t>火星周回中に</a:t>
            </a:r>
            <a:r>
              <a:rPr kumimoji="1" lang="ja-JP" altLang="en-US" dirty="0" smtClean="0"/>
              <a:t>は火星本体も観測（？）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pic>
        <p:nvPicPr>
          <p:cNvPr id="8194" name="Picture 2" descr="http://mars.nasa.gov/images/Phobos-Mars-Moon-HIRISE-MRO-PIA10368-b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19722"/>
            <a:ext cx="2732704" cy="267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ars.nasa.gov/images/Deimos-Mars-Moon-MRO-HiRISE-PIA11826-b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33" y="4365104"/>
            <a:ext cx="3573805" cy="183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7236296" y="4293096"/>
            <a:ext cx="1728192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75520" y="6297230"/>
            <a:ext cx="272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Phobos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（上）</a:t>
            </a:r>
            <a:r>
              <a:rPr kumimoji="1" lang="en-US" altLang="ja-JP" dirty="0" smtClean="0"/>
              <a:t>, Deimos </a:t>
            </a:r>
            <a:r>
              <a:rPr kumimoji="1" lang="ja-JP" altLang="en-US" dirty="0" smtClean="0"/>
              <a:t>（下）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06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日本による火星探査 </a:t>
            </a:r>
            <a:r>
              <a:rPr lang="ja-JP" altLang="en-US" dirty="0" smtClean="0"/>
              <a:t>その </a:t>
            </a:r>
            <a:r>
              <a:rPr lang="en-US" altLang="ja-JP" dirty="0"/>
              <a:t>2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生命探査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ja-JP" altLang="en-US" dirty="0" smtClean="0"/>
              <a:t>日本初の惑星への着陸</a:t>
            </a:r>
            <a:endParaRPr kumimoji="1" lang="en-US" altLang="ja-JP" dirty="0" smtClean="0"/>
          </a:p>
          <a:p>
            <a:r>
              <a:rPr lang="ja-JP" altLang="en-US" dirty="0" smtClean="0"/>
              <a:t>遺伝子に反応する薬を使い</a:t>
            </a:r>
            <a:r>
              <a:rPr lang="en-US" altLang="ja-JP" dirty="0" smtClean="0"/>
              <a:t>, </a:t>
            </a:r>
            <a:r>
              <a:rPr lang="ja-JP" altLang="en-US" dirty="0" smtClean="0"/>
              <a:t>顕微鏡で細胞の有無を検出</a:t>
            </a:r>
            <a:r>
              <a:rPr lang="en-US" altLang="ja-JP" dirty="0" smtClean="0"/>
              <a:t>.</a:t>
            </a:r>
          </a:p>
          <a:p>
            <a:pPr lvl="1"/>
            <a:r>
              <a:rPr lang="ja-JP" altLang="en-US" dirty="0"/>
              <a:t>アタカマ</a:t>
            </a:r>
            <a:r>
              <a:rPr lang="ja-JP" altLang="en-US" dirty="0" smtClean="0"/>
              <a:t>砂漠</a:t>
            </a:r>
            <a:r>
              <a:rPr lang="en-US" altLang="ja-JP" dirty="0" smtClean="0"/>
              <a:t>, </a:t>
            </a:r>
            <a:r>
              <a:rPr lang="ja-JP" altLang="en-US" dirty="0" smtClean="0"/>
              <a:t>南極砂漠</a:t>
            </a:r>
            <a:r>
              <a:rPr lang="en-US" altLang="ja-JP" dirty="0" smtClean="0"/>
              <a:t>, </a:t>
            </a:r>
            <a:r>
              <a:rPr lang="ja-JP" altLang="en-US" dirty="0" smtClean="0"/>
              <a:t>深海底で有機物を検出できる程度の感度</a:t>
            </a:r>
            <a:r>
              <a:rPr lang="en-US" altLang="ja-JP" dirty="0" smtClean="0"/>
              <a:t>.</a:t>
            </a:r>
          </a:p>
          <a:p>
            <a:pPr lvl="2"/>
            <a:r>
              <a:rPr lang="ja-JP" altLang="en-US" dirty="0" smtClean="0"/>
              <a:t>微生物 </a:t>
            </a:r>
            <a:r>
              <a:rPr lang="en-US" altLang="ja-JP" dirty="0"/>
              <a:t>1 g </a:t>
            </a:r>
            <a:r>
              <a:rPr lang="ja-JP" altLang="en-US" dirty="0"/>
              <a:t>土壌中 </a:t>
            </a:r>
            <a:r>
              <a:rPr lang="en-US" altLang="ja-JP" dirty="0" smtClean="0"/>
              <a:t>~10</a:t>
            </a:r>
            <a:r>
              <a:rPr lang="en-US" altLang="ja-JP" baseline="30000" dirty="0" smtClean="0"/>
              <a:t>4</a:t>
            </a:r>
            <a:r>
              <a:rPr lang="en-US" altLang="ja-JP" dirty="0" smtClean="0"/>
              <a:t> </a:t>
            </a:r>
            <a:r>
              <a:rPr lang="ja-JP" altLang="en-US" dirty="0"/>
              <a:t>個の細胞</a:t>
            </a:r>
            <a:endParaRPr lang="en-US" altLang="ja-JP" dirty="0"/>
          </a:p>
          <a:p>
            <a:pPr lvl="1"/>
            <a:r>
              <a:rPr lang="en-US" altLang="ja-JP" dirty="0" smtClean="0"/>
              <a:t>1976 </a:t>
            </a:r>
            <a:r>
              <a:rPr lang="ja-JP" altLang="en-US" dirty="0" smtClean="0"/>
              <a:t>年 </a:t>
            </a:r>
            <a:r>
              <a:rPr lang="en-US" altLang="ja-JP" dirty="0" smtClean="0"/>
              <a:t>Viking</a:t>
            </a:r>
            <a:r>
              <a:rPr lang="en-US" altLang="ja-JP" dirty="0"/>
              <a:t> </a:t>
            </a:r>
            <a:r>
              <a:rPr lang="ja-JP" altLang="en-US" dirty="0" smtClean="0"/>
              <a:t>有機物</a:t>
            </a:r>
            <a:r>
              <a:rPr lang="ja-JP" altLang="en-US" dirty="0"/>
              <a:t>は検出限界</a:t>
            </a:r>
            <a:r>
              <a:rPr lang="ja-JP" altLang="en-US" dirty="0" smtClean="0"/>
              <a:t>以下</a:t>
            </a:r>
            <a:r>
              <a:rPr lang="ja-JP" altLang="en-US" dirty="0"/>
              <a:t>だ</a:t>
            </a:r>
            <a:r>
              <a:rPr lang="ja-JP" altLang="en-US" dirty="0" smtClean="0"/>
              <a:t>った</a:t>
            </a:r>
            <a:r>
              <a:rPr lang="en-US" altLang="ja-JP" dirty="0" smtClean="0"/>
              <a:t>. </a:t>
            </a:r>
          </a:p>
          <a:p>
            <a:pPr lvl="2"/>
            <a:r>
              <a:rPr lang="en-US" altLang="ja-JP" dirty="0" smtClean="0"/>
              <a:t>1 g </a:t>
            </a:r>
            <a:r>
              <a:rPr lang="ja-JP" altLang="en-US" dirty="0" smtClean="0"/>
              <a:t>土壌中</a:t>
            </a:r>
            <a:r>
              <a:rPr lang="ja-JP" altLang="en-US" dirty="0"/>
              <a:t> </a:t>
            </a:r>
            <a:r>
              <a:rPr lang="en-US" altLang="ja-JP" dirty="0" smtClean="0"/>
              <a:t>~10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 </a:t>
            </a:r>
            <a:r>
              <a:rPr lang="ja-JP" altLang="en-US" dirty="0" smtClean="0"/>
              <a:t>個</a:t>
            </a:r>
            <a:r>
              <a:rPr lang="ja-JP" altLang="en-US" dirty="0"/>
              <a:t>の細胞</a:t>
            </a:r>
            <a:r>
              <a:rPr lang="ja-JP" altLang="en-US" dirty="0" smtClean="0"/>
              <a:t>が検出</a:t>
            </a:r>
            <a:r>
              <a:rPr lang="ja-JP" altLang="en-US" dirty="0"/>
              <a:t>できる</a:t>
            </a:r>
            <a:r>
              <a:rPr lang="ja-JP" altLang="en-US" dirty="0" smtClean="0"/>
              <a:t>程度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Glavin</a:t>
            </a:r>
            <a:r>
              <a:rPr lang="en-US" altLang="ja-JP" dirty="0" smtClean="0"/>
              <a:t>, </a:t>
            </a:r>
            <a:r>
              <a:rPr lang="en-US" altLang="ja-JP" dirty="0"/>
              <a:t>D. P. et al.2001, Earth Planet Sci. Let </a:t>
            </a:r>
            <a:r>
              <a:rPr lang="en-US" altLang="ja-JP" dirty="0" smtClean="0"/>
              <a:t>185,1</a:t>
            </a:r>
            <a:r>
              <a:rPr lang="en-US" altLang="ja-JP" dirty="0"/>
              <a:t>; </a:t>
            </a:r>
            <a:r>
              <a:rPr lang="en-US" altLang="ja-JP" dirty="0" err="1" smtClean="0"/>
              <a:t>Nabarro</a:t>
            </a:r>
            <a:r>
              <a:rPr lang="en-US" altLang="ja-JP" dirty="0" smtClean="0"/>
              <a:t>-Gonzalez</a:t>
            </a:r>
            <a:r>
              <a:rPr lang="en-US" altLang="ja-JP" dirty="0"/>
              <a:t>, R. et al. 2006, Proc. </a:t>
            </a:r>
            <a:r>
              <a:rPr lang="en-US" altLang="ja-JP" dirty="0" smtClean="0"/>
              <a:t>Natl</a:t>
            </a:r>
            <a:r>
              <a:rPr lang="en-US" altLang="ja-JP" dirty="0"/>
              <a:t>. Acad. Sci. USA </a:t>
            </a:r>
            <a:r>
              <a:rPr lang="en-US" altLang="ja-JP" dirty="0" smtClean="0"/>
              <a:t>103)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kumimoji="1" lang="ja-JP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20" y="1916831"/>
            <a:ext cx="3957836" cy="346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593020" y="2852936"/>
            <a:ext cx="129614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556694" y="2071358"/>
            <a:ext cx="172819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969284" y="3088418"/>
            <a:ext cx="172819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132194" y="3212976"/>
            <a:ext cx="1728192" cy="43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7092280" y="2924944"/>
            <a:ext cx="1728192" cy="19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329324" y="3985606"/>
            <a:ext cx="1728192" cy="30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7432862" y="4252618"/>
            <a:ext cx="1728192" cy="667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7359292" y="4254180"/>
            <a:ext cx="1728192" cy="91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7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日本による火星探査 </a:t>
            </a:r>
            <a:r>
              <a:rPr lang="ja-JP" altLang="en-US" dirty="0" smtClean="0"/>
              <a:t>その </a:t>
            </a:r>
            <a:r>
              <a:rPr lang="en-US" altLang="ja-JP" dirty="0"/>
              <a:t>3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「のぞみ」再び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en-US" dirty="0"/>
              <a:t>失敗した</a:t>
            </a:r>
            <a:r>
              <a:rPr kumimoji="1" lang="ja-JP" altLang="en-US" dirty="0" smtClean="0"/>
              <a:t>火星探査機「のぞみ」の後継機</a:t>
            </a:r>
            <a:r>
              <a:rPr kumimoji="1" lang="en-US" altLang="ja-JP" dirty="0" smtClean="0"/>
              <a:t>.</a:t>
            </a:r>
          </a:p>
          <a:p>
            <a:r>
              <a:rPr kumimoji="1" lang="ja-JP" altLang="en-US" dirty="0" smtClean="0"/>
              <a:t>火星から流出する大気を観測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ja-JP" altLang="en-US" dirty="0" smtClean="0"/>
              <a:t>かつて暖かかった火星がどのように寒くなったのか</a:t>
            </a:r>
            <a:r>
              <a:rPr lang="en-US" altLang="ja-JP" dirty="0" smtClean="0"/>
              <a:t>?</a:t>
            </a:r>
          </a:p>
          <a:p>
            <a:pPr lvl="2"/>
            <a:r>
              <a:rPr lang="ja-JP" altLang="en-US" dirty="0" smtClean="0"/>
              <a:t>どのように水が失われたのか</a:t>
            </a:r>
            <a:r>
              <a:rPr lang="en-US" altLang="ja-JP" dirty="0" smtClean="0"/>
              <a:t>?</a:t>
            </a:r>
          </a:p>
          <a:p>
            <a:pPr lvl="1"/>
            <a:endParaRPr kumimoji="1" lang="ja-JP" altLang="en-US" dirty="0"/>
          </a:p>
        </p:txBody>
      </p:sp>
      <p:pic>
        <p:nvPicPr>
          <p:cNvPr id="5" name="950_Mars-solar-wind-interaction_320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2211" y="3573016"/>
            <a:ext cx="4038600" cy="3230563"/>
          </a:xfrm>
        </p:spPr>
      </p:pic>
      <p:pic>
        <p:nvPicPr>
          <p:cNvPr id="7170" name="Picture 2" descr="http://www.isas.jaxa.jp/j/enterp/missions/nozomi/image/pct_main_nozom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491243" cy="147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331640" y="6020148"/>
            <a:ext cx="3269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火星から流出</a:t>
            </a:r>
            <a:r>
              <a:rPr lang="ja-JP" altLang="en-US" sz="1400" dirty="0" smtClean="0"/>
              <a:t>する大気</a:t>
            </a:r>
            <a:endParaRPr lang="en-US" altLang="ja-JP" sz="1400" dirty="0" smtClean="0"/>
          </a:p>
          <a:p>
            <a:r>
              <a:rPr lang="en-US" altLang="ja-JP" sz="1400" dirty="0"/>
              <a:t>(http://sci.esa.int/mars-express</a:t>
            </a:r>
            <a:r>
              <a:rPr lang="en-US" altLang="ja-JP" sz="1400" dirty="0" smtClean="0"/>
              <a:t>/</a:t>
            </a:r>
          </a:p>
          <a:p>
            <a:r>
              <a:rPr lang="en-US" altLang="ja-JP" sz="1400" dirty="0" smtClean="0"/>
              <a:t>44275-solar-wind-and-mars-atmosphere/)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435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中間</a:t>
            </a:r>
            <a:r>
              <a:rPr lang="ja-JP" altLang="en-US" dirty="0" smtClean="0"/>
              <a:t>レポート課題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ja-JP" altLang="en-US" dirty="0"/>
              <a:t>次の内容についてレポートに</a:t>
            </a:r>
            <a:r>
              <a:rPr lang="ja-JP" altLang="en-US" dirty="0" smtClean="0"/>
              <a:t>まとめなさい</a:t>
            </a:r>
            <a:r>
              <a:rPr lang="en-US" altLang="ja-JP" dirty="0"/>
              <a:t>.</a:t>
            </a:r>
          </a:p>
          <a:p>
            <a:pPr lvl="1">
              <a:defRPr/>
            </a:pPr>
            <a:r>
              <a:rPr lang="ja-JP" altLang="en-US" dirty="0" smtClean="0"/>
              <a:t>「</a:t>
            </a:r>
            <a:r>
              <a:rPr lang="ja-JP" altLang="en-US" dirty="0" smtClean="0"/>
              <a:t>地球</a:t>
            </a:r>
            <a:r>
              <a:rPr lang="ja-JP" altLang="en-US" dirty="0" smtClean="0"/>
              <a:t>や惑星の大気と表面温度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pPr lvl="2">
              <a:defRPr/>
            </a:pPr>
            <a:r>
              <a:rPr lang="ja-JP" altLang="en-US" dirty="0" smtClean="0"/>
              <a:t>地球と他の一つの惑星</a:t>
            </a:r>
            <a:r>
              <a:rPr lang="ja-JP" altLang="en-US" dirty="0" smtClean="0"/>
              <a:t>（</a:t>
            </a:r>
            <a:r>
              <a:rPr lang="ja-JP" altLang="en-US" dirty="0" smtClean="0"/>
              <a:t>例えば金星</a:t>
            </a:r>
            <a:r>
              <a:rPr lang="en-US" altLang="ja-JP" dirty="0" smtClean="0"/>
              <a:t>, </a:t>
            </a:r>
            <a:r>
              <a:rPr lang="ja-JP" altLang="en-US" dirty="0" smtClean="0"/>
              <a:t>火星</a:t>
            </a:r>
            <a:r>
              <a:rPr lang="en-US" altLang="ja-JP" dirty="0" smtClean="0"/>
              <a:t>, …</a:t>
            </a:r>
            <a:r>
              <a:rPr lang="ja-JP" altLang="en-US" dirty="0" smtClean="0"/>
              <a:t>）について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その大気と表面温度についてまとめなさい</a:t>
            </a:r>
            <a:r>
              <a:rPr lang="en-US" altLang="ja-JP" dirty="0" smtClean="0"/>
              <a:t>. </a:t>
            </a:r>
          </a:p>
          <a:p>
            <a:pPr lvl="3">
              <a:defRPr/>
            </a:pPr>
            <a:r>
              <a:rPr lang="ja-JP" altLang="en-US" dirty="0" smtClean="0"/>
              <a:t>地球以外の惑星は</a:t>
            </a:r>
            <a:r>
              <a:rPr lang="en-US" altLang="ja-JP" dirty="0" smtClean="0"/>
              <a:t>, </a:t>
            </a:r>
            <a:r>
              <a:rPr lang="ja-JP" altLang="en-US" dirty="0" smtClean="0"/>
              <a:t>講義で</a:t>
            </a:r>
            <a:r>
              <a:rPr lang="ja-JP" altLang="en-US" dirty="0"/>
              <a:t>扱</a:t>
            </a:r>
            <a:r>
              <a:rPr lang="ja-JP" altLang="en-US" dirty="0" smtClean="0"/>
              <a:t>わなかったものも</a:t>
            </a:r>
            <a:r>
              <a:rPr lang="ja-JP" altLang="en-US" dirty="0"/>
              <a:t>含</a:t>
            </a:r>
            <a:r>
              <a:rPr lang="ja-JP" altLang="en-US" dirty="0" smtClean="0"/>
              <a:t>めて任意に選んでよい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lvl="2">
              <a:defRPr/>
            </a:pPr>
            <a:r>
              <a:rPr lang="ja-JP" altLang="en-US" dirty="0" smtClean="0"/>
              <a:t>ただし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温室効果の説明</a:t>
            </a:r>
            <a:r>
              <a:rPr lang="ja-JP" altLang="en-US" dirty="0" smtClean="0"/>
              <a:t>を必ず含める</a:t>
            </a:r>
            <a:r>
              <a:rPr lang="ja-JP" altLang="en-US" dirty="0" smtClean="0"/>
              <a:t>こと</a:t>
            </a:r>
            <a:r>
              <a:rPr lang="en-US" altLang="ja-JP" dirty="0" smtClean="0"/>
              <a:t>.</a:t>
            </a:r>
            <a:endParaRPr lang="en-US" altLang="ja-JP" dirty="0" smtClean="0"/>
          </a:p>
          <a:p>
            <a:pPr lvl="1">
              <a:defRPr/>
            </a:pPr>
            <a:endParaRPr lang="en-US" altLang="ja-JP" dirty="0" smtClean="0"/>
          </a:p>
          <a:p>
            <a:pPr lvl="1">
              <a:defRPr/>
            </a:pPr>
            <a:r>
              <a:rPr lang="ja-JP" altLang="en-US" dirty="0" smtClean="0"/>
              <a:t>分量</a:t>
            </a:r>
            <a:r>
              <a:rPr lang="en-US" altLang="ja-JP" dirty="0" smtClean="0"/>
              <a:t>: A4 </a:t>
            </a:r>
            <a:r>
              <a:rPr lang="ja-JP" altLang="en-US" dirty="0" smtClean="0"/>
              <a:t>用紙 </a:t>
            </a:r>
            <a:r>
              <a:rPr lang="en-US" altLang="ja-JP" dirty="0" smtClean="0"/>
              <a:t>1 </a:t>
            </a:r>
            <a:r>
              <a:rPr lang="ja-JP" altLang="en-US" dirty="0"/>
              <a:t>枚</a:t>
            </a:r>
            <a:r>
              <a:rPr lang="ja-JP" altLang="en-US" dirty="0" smtClean="0"/>
              <a:t>以上</a:t>
            </a:r>
            <a:r>
              <a:rPr lang="ja-JP" altLang="en-US" dirty="0"/>
              <a:t>（</a:t>
            </a:r>
            <a:r>
              <a:rPr lang="ja-JP" altLang="en-US" dirty="0" smtClean="0"/>
              <a:t>図を用いても良い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>
              <a:defRPr/>
            </a:pPr>
            <a:r>
              <a:rPr lang="ja-JP" altLang="en-US" dirty="0" smtClean="0"/>
              <a:t>ただし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図も含めてレポートは手書きとする</a:t>
            </a:r>
            <a:r>
              <a:rPr lang="en-US" altLang="ja-JP" dirty="0" smtClean="0"/>
              <a:t>. </a:t>
            </a:r>
            <a:r>
              <a:rPr lang="ja-JP" altLang="en-US" dirty="0" smtClean="0"/>
              <a:t>手書きでないレポートは採点の対象としない</a:t>
            </a:r>
            <a:r>
              <a:rPr lang="en-US" altLang="ja-JP" dirty="0" smtClean="0"/>
              <a:t>.</a:t>
            </a:r>
          </a:p>
          <a:p>
            <a:pPr lvl="1">
              <a:defRPr/>
            </a:pPr>
            <a:r>
              <a:rPr lang="ja-JP" altLang="en-US" dirty="0" smtClean="0"/>
              <a:t>提出期間</a:t>
            </a:r>
            <a:r>
              <a:rPr lang="en-US" altLang="ja-JP" dirty="0" smtClean="0"/>
              <a:t>: </a:t>
            </a:r>
            <a:r>
              <a:rPr lang="en-US" altLang="ja-JP" dirty="0"/>
              <a:t>	</a:t>
            </a:r>
            <a:r>
              <a:rPr lang="en-US" altLang="ja-JP" dirty="0" smtClean="0"/>
              <a:t>10 </a:t>
            </a:r>
            <a:r>
              <a:rPr lang="ja-JP" altLang="en-US" dirty="0" smtClean="0"/>
              <a:t>月</a:t>
            </a:r>
            <a:r>
              <a:rPr lang="en-US" altLang="ja-JP" dirty="0" smtClean="0"/>
              <a:t> 22 </a:t>
            </a:r>
            <a:r>
              <a:rPr lang="ja-JP" altLang="en-US" dirty="0" smtClean="0"/>
              <a:t>日</a:t>
            </a:r>
            <a:r>
              <a:rPr lang="ja-JP" altLang="en-US" dirty="0" smtClean="0"/>
              <a:t>（</a:t>
            </a:r>
            <a:r>
              <a:rPr lang="ja-JP" altLang="en-US" dirty="0"/>
              <a:t>月</a:t>
            </a:r>
            <a:r>
              <a:rPr lang="ja-JP" altLang="en-US" dirty="0" smtClean="0"/>
              <a:t>）</a:t>
            </a:r>
            <a:r>
              <a:rPr lang="ja-JP" altLang="en-US" dirty="0" smtClean="0"/>
              <a:t>～ </a:t>
            </a:r>
            <a:r>
              <a:rPr lang="en-US" altLang="ja-JP" dirty="0" smtClean="0"/>
              <a:t>11</a:t>
            </a:r>
            <a:r>
              <a:rPr lang="en-US" altLang="ja-JP" dirty="0" smtClean="0"/>
              <a:t> </a:t>
            </a:r>
            <a:r>
              <a:rPr lang="ja-JP" altLang="en-US" dirty="0" smtClean="0"/>
              <a:t>月 </a:t>
            </a:r>
            <a:r>
              <a:rPr lang="en-US" altLang="ja-JP" dirty="0"/>
              <a:t>5</a:t>
            </a:r>
            <a:r>
              <a:rPr lang="en-US" altLang="ja-JP" dirty="0" smtClean="0"/>
              <a:t> </a:t>
            </a:r>
            <a:r>
              <a:rPr lang="ja-JP" altLang="en-US" dirty="0" smtClean="0"/>
              <a:t>日</a:t>
            </a:r>
            <a:r>
              <a:rPr lang="ja-JP" altLang="en-US" dirty="0" smtClean="0"/>
              <a:t>（月） </a:t>
            </a:r>
            <a:r>
              <a:rPr lang="en-US" altLang="ja-JP" dirty="0" smtClean="0"/>
              <a:t>17:00</a:t>
            </a:r>
            <a:endParaRPr lang="en-US" altLang="ja-JP" dirty="0"/>
          </a:p>
          <a:p>
            <a:pPr lvl="1">
              <a:defRPr/>
            </a:pPr>
            <a:r>
              <a:rPr lang="ja-JP" altLang="en-US" dirty="0" smtClean="0"/>
              <a:t>提出先</a:t>
            </a:r>
            <a:r>
              <a:rPr lang="en-US" altLang="ja-JP" dirty="0"/>
              <a:t>: </a:t>
            </a:r>
            <a:r>
              <a:rPr lang="en-US" altLang="ja-JP" dirty="0" smtClean="0"/>
              <a:t>	</a:t>
            </a:r>
            <a:r>
              <a:rPr lang="ja-JP" altLang="en-US" dirty="0" smtClean="0"/>
              <a:t>教育推進課レポートボックス</a:t>
            </a:r>
            <a:endParaRPr lang="en-US" altLang="ja-JP" dirty="0"/>
          </a:p>
          <a:p>
            <a:pPr>
              <a:defRPr/>
            </a:pPr>
            <a:endParaRPr lang="en-US" altLang="ja-JP" dirty="0" smtClean="0"/>
          </a:p>
          <a:p>
            <a:pPr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47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地球型惑星の表面温度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同じ地球型惑星でも大気や表面温度は大きく異なる</a:t>
            </a:r>
          </a:p>
        </p:txBody>
      </p:sp>
      <p:pic>
        <p:nvPicPr>
          <p:cNvPr id="7172" name="Picture 4" descr="eart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97200"/>
            <a:ext cx="2781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vo_uv_7902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2743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09900"/>
            <a:ext cx="29432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023938" y="6302375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462℃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121150" y="6283325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15℃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929438" y="6283325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-55℃</a:t>
            </a:r>
          </a:p>
        </p:txBody>
      </p:sp>
      <p:sp>
        <p:nvSpPr>
          <p:cNvPr id="7178" name="Text Box 7"/>
          <p:cNvSpPr txBox="1">
            <a:spLocks noChangeArrowheads="1"/>
          </p:cNvSpPr>
          <p:nvPr/>
        </p:nvSpPr>
        <p:spPr bwMode="auto">
          <a:xfrm>
            <a:off x="1014413" y="5969000"/>
            <a:ext cx="966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90 </a:t>
            </a:r>
            <a:r>
              <a:rPr lang="ja-JP" altLang="en-US" sz="1800"/>
              <a:t>気圧</a:t>
            </a:r>
            <a:endParaRPr lang="en-US" altLang="ja-JP" sz="1800"/>
          </a:p>
        </p:txBody>
      </p:sp>
      <p:sp>
        <p:nvSpPr>
          <p:cNvPr id="7179" name="Text Box 8"/>
          <p:cNvSpPr txBox="1">
            <a:spLocks noChangeArrowheads="1"/>
          </p:cNvSpPr>
          <p:nvPr/>
        </p:nvSpPr>
        <p:spPr bwMode="auto">
          <a:xfrm>
            <a:off x="4111625" y="5949950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1 </a:t>
            </a:r>
            <a:r>
              <a:rPr lang="ja-JP" altLang="en-US" sz="1800"/>
              <a:t>気圧</a:t>
            </a:r>
            <a:endParaRPr lang="en-US" altLang="ja-JP" sz="1800"/>
          </a:p>
        </p:txBody>
      </p:sp>
      <p:sp>
        <p:nvSpPr>
          <p:cNvPr id="7180" name="Text Box 9"/>
          <p:cNvSpPr txBox="1">
            <a:spLocks noChangeArrowheads="1"/>
          </p:cNvSpPr>
          <p:nvPr/>
        </p:nvSpPr>
        <p:spPr bwMode="auto">
          <a:xfrm>
            <a:off x="6919913" y="5949950"/>
            <a:ext cx="115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0.07 </a:t>
            </a:r>
            <a:r>
              <a:rPr lang="ja-JP" altLang="en-US" sz="1800"/>
              <a:t>気圧</a:t>
            </a:r>
            <a:endParaRPr lang="en-US" altLang="ja-JP" sz="1800"/>
          </a:p>
        </p:txBody>
      </p:sp>
    </p:spTree>
    <p:extLst>
      <p:ext uri="{BB962C8B-B14F-4D97-AF65-F5344CB8AC3E}">
        <p14:creationId xmlns:p14="http://schemas.microsoft.com/office/powerpoint/2010/main" val="1434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火星探査の歴史</a:t>
            </a:r>
          </a:p>
        </p:txBody>
      </p:sp>
      <p:sp>
        <p:nvSpPr>
          <p:cNvPr id="8195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ja-JP" altLang="en-US" dirty="0" smtClean="0"/>
              <a:t>地上望遠鏡による観測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Galileo </a:t>
            </a:r>
            <a:r>
              <a:rPr lang="ja-JP" altLang="en-US" dirty="0" smtClean="0"/>
              <a:t>によって </a:t>
            </a:r>
            <a:r>
              <a:rPr lang="en-US" altLang="ja-JP" dirty="0" smtClean="0"/>
              <a:t>1609 </a:t>
            </a:r>
            <a:r>
              <a:rPr lang="ja-JP" altLang="en-US" dirty="0" smtClean="0"/>
              <a:t>年から</a:t>
            </a:r>
            <a:r>
              <a:rPr lang="en-US" altLang="ja-JP" dirty="0" smtClean="0"/>
              <a:t>.</a:t>
            </a:r>
          </a:p>
          <a:p>
            <a:r>
              <a:rPr lang="ja-JP" altLang="en-US" dirty="0" smtClean="0"/>
              <a:t>探査機による観測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初めての試みは</a:t>
            </a:r>
            <a:r>
              <a:rPr lang="en-US" altLang="ja-JP" dirty="0" smtClean="0"/>
              <a:t> 1960 </a:t>
            </a:r>
            <a:r>
              <a:rPr lang="ja-JP" altLang="en-US" dirty="0" smtClean="0"/>
              <a:t>年</a:t>
            </a:r>
            <a:r>
              <a:rPr lang="en-US" altLang="ja-JP" dirty="0" smtClean="0"/>
              <a:t>.</a:t>
            </a:r>
          </a:p>
          <a:p>
            <a:pPr lvl="2"/>
            <a:r>
              <a:rPr lang="en-US" altLang="ja-JP" dirty="0" err="1" smtClean="0"/>
              <a:t>Marsnik</a:t>
            </a:r>
            <a:r>
              <a:rPr lang="en-US" altLang="ja-JP" dirty="0" smtClean="0"/>
              <a:t> by </a:t>
            </a:r>
            <a:r>
              <a:rPr lang="ja-JP" altLang="en-US" dirty="0" smtClean="0"/>
              <a:t>ソビエト</a:t>
            </a:r>
            <a:r>
              <a:rPr lang="en-US" altLang="ja-JP" dirty="0" smtClean="0"/>
              <a:t>, Mariner by </a:t>
            </a:r>
            <a:r>
              <a:rPr lang="ja-JP" altLang="en-US" dirty="0" smtClean="0"/>
              <a:t>米国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http://history.nasa.gov/marschro.htm</a:t>
            </a:r>
          </a:p>
          <a:p>
            <a:pPr lvl="1"/>
            <a:r>
              <a:rPr lang="ja-JP" altLang="en-US" dirty="0" smtClean="0"/>
              <a:t>これまでに </a:t>
            </a:r>
            <a:r>
              <a:rPr lang="en-US" altLang="ja-JP" dirty="0" smtClean="0"/>
              <a:t>~40 </a:t>
            </a:r>
            <a:r>
              <a:rPr lang="ja-JP" altLang="en-US" dirty="0" smtClean="0"/>
              <a:t>機の探査機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約半分の探査計画は失敗</a:t>
            </a:r>
            <a:endParaRPr lang="en-US" altLang="ja-JP" dirty="0" smtClean="0"/>
          </a:p>
          <a:p>
            <a:pPr lvl="3"/>
            <a:r>
              <a:rPr lang="ja-JP" altLang="en-US" dirty="0" smtClean="0"/>
              <a:t>長さの単位の間違い </a:t>
            </a:r>
            <a:r>
              <a:rPr lang="ja-JP" altLang="en-US" dirty="0"/>
              <a:t>（</a:t>
            </a:r>
            <a:r>
              <a:rPr lang="ja-JP" altLang="en-US" dirty="0" smtClean="0"/>
              <a:t>フィートとメートル）で失敗した探査機もある</a:t>
            </a:r>
            <a:r>
              <a:rPr lang="en-US" altLang="ja-JP" dirty="0" smtClean="0"/>
              <a:t>.</a:t>
            </a:r>
          </a:p>
          <a:p>
            <a:pPr lvl="3"/>
            <a:r>
              <a:rPr lang="ja-JP" altLang="en-US" dirty="0" smtClean="0"/>
              <a:t>残念ながら日本の探査機「のぞみ」も失敗</a:t>
            </a:r>
            <a:r>
              <a:rPr lang="en-US" altLang="ja-JP" dirty="0" smtClean="0"/>
              <a:t>.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kumimoji="1" lang="ja-JP" altLang="en-US"/>
          </a:p>
        </p:txBody>
      </p:sp>
      <p:pic>
        <p:nvPicPr>
          <p:cNvPr id="8196" name="Picture 4" descr="http://mars.jpl.nasa.gov/images/msl20110519_PIA14156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88" y="4571359"/>
            <a:ext cx="23812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mars.jpl.nasa.gov/mro/newsroom/pressreleases/images/20080625mgs_artist_conce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36912"/>
            <a:ext cx="15303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http://www.isas.jaxa.jp/j/japan_s_history/satelite/img/pct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777070"/>
            <a:ext cx="19446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1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現在</a:t>
            </a:r>
            <a:r>
              <a:rPr lang="ja-JP" altLang="en-US" dirty="0" smtClean="0"/>
              <a:t>火星の表層環境の特徴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 smtClean="0">
                <a:sym typeface="Symbol" pitchFamily="18" charset="2"/>
              </a:rPr>
              <a:t>寒冷・乾燥した大気</a:t>
            </a:r>
            <a:r>
              <a:rPr lang="en-US" altLang="ja-JP" dirty="0" smtClean="0">
                <a:sym typeface="Symbol" pitchFamily="18" charset="2"/>
              </a:rPr>
              <a:t>/</a:t>
            </a:r>
            <a:r>
              <a:rPr lang="ja-JP" altLang="en-US" dirty="0" smtClean="0">
                <a:sym typeface="Symbol" pitchFamily="18" charset="2"/>
              </a:rPr>
              <a:t>地面</a:t>
            </a:r>
            <a:endParaRPr lang="en-US" altLang="ja-JP" dirty="0" smtClean="0">
              <a:sym typeface="Symbol" pitchFamily="18" charset="2"/>
            </a:endParaRPr>
          </a:p>
          <a:p>
            <a:pPr lvl="1"/>
            <a:r>
              <a:rPr lang="ja-JP" altLang="en-US" dirty="0">
                <a:sym typeface="Symbol" pitchFamily="18" charset="2"/>
              </a:rPr>
              <a:t>平均地面温度 </a:t>
            </a:r>
            <a:r>
              <a:rPr lang="ja-JP" altLang="en-US" dirty="0" smtClean="0">
                <a:sym typeface="Symbol" pitchFamily="18" charset="2"/>
              </a:rPr>
              <a:t></a:t>
            </a:r>
            <a:r>
              <a:rPr lang="en-US" altLang="ja-JP" dirty="0" smtClean="0">
                <a:sym typeface="Symbol" pitchFamily="18" charset="2"/>
              </a:rPr>
              <a:t>220 </a:t>
            </a:r>
            <a:r>
              <a:rPr lang="en-US" altLang="ja-JP" dirty="0">
                <a:sym typeface="Symbol" pitchFamily="18" charset="2"/>
              </a:rPr>
              <a:t>K (-53 ℃</a:t>
            </a:r>
            <a:r>
              <a:rPr lang="en-US" altLang="ja-JP" dirty="0" smtClean="0">
                <a:sym typeface="Symbol" pitchFamily="18" charset="2"/>
              </a:rPr>
              <a:t>)</a:t>
            </a:r>
          </a:p>
          <a:p>
            <a:pPr lvl="1"/>
            <a:r>
              <a:rPr lang="ja-JP" altLang="en-US" dirty="0" smtClean="0">
                <a:sym typeface="Symbol" pitchFamily="18" charset="2"/>
              </a:rPr>
              <a:t>温度の大きな日変化</a:t>
            </a:r>
            <a:endParaRPr lang="en-US" altLang="ja-JP" dirty="0">
              <a:sym typeface="Symbol" pitchFamily="18" charset="2"/>
            </a:endParaRPr>
          </a:p>
          <a:p>
            <a:pPr lvl="1"/>
            <a:r>
              <a:rPr lang="ja-JP" altLang="en-US" dirty="0">
                <a:sym typeface="Symbol" pitchFamily="18" charset="2"/>
              </a:rPr>
              <a:t>液体の水がない</a:t>
            </a:r>
          </a:p>
          <a:p>
            <a:r>
              <a:rPr lang="ja-JP" altLang="en-US" dirty="0" smtClean="0">
                <a:sym typeface="Symbol" pitchFamily="18" charset="2"/>
              </a:rPr>
              <a:t>大気量の変化</a:t>
            </a:r>
            <a:endParaRPr lang="en-US" altLang="ja-JP" dirty="0" smtClean="0">
              <a:sym typeface="Symbol" pitchFamily="18" charset="2"/>
            </a:endParaRPr>
          </a:p>
          <a:p>
            <a:pPr lvl="1"/>
            <a:r>
              <a:rPr lang="ja-JP" altLang="en-US" dirty="0">
                <a:sym typeface="Symbol" pitchFamily="18" charset="2"/>
              </a:rPr>
              <a:t>大気の量</a:t>
            </a:r>
            <a:r>
              <a:rPr lang="ja-JP" altLang="en-US" dirty="0" smtClean="0">
                <a:sym typeface="Symbol" pitchFamily="18" charset="2"/>
              </a:rPr>
              <a:t>が季節によって </a:t>
            </a:r>
            <a:r>
              <a:rPr lang="en-US" altLang="ja-JP" dirty="0" smtClean="0">
                <a:sym typeface="Symbol" pitchFamily="18" charset="2"/>
              </a:rPr>
              <a:t>~20% </a:t>
            </a:r>
            <a:r>
              <a:rPr lang="ja-JP" altLang="en-US" dirty="0" smtClean="0">
                <a:sym typeface="Symbol" pitchFamily="18" charset="2"/>
              </a:rPr>
              <a:t>変化</a:t>
            </a:r>
            <a:endParaRPr lang="en-US" altLang="ja-JP" dirty="0" smtClean="0">
              <a:sym typeface="Symbol" pitchFamily="18" charset="2"/>
            </a:endParaRPr>
          </a:p>
          <a:p>
            <a:r>
              <a:rPr lang="ja-JP" altLang="en-US" dirty="0" smtClean="0"/>
              <a:t>ダストの存在</a:t>
            </a:r>
            <a:r>
              <a:rPr lang="en-US" altLang="ja-JP" dirty="0" smtClean="0"/>
              <a:t>, </a:t>
            </a:r>
            <a:r>
              <a:rPr lang="ja-JP" altLang="en-US" dirty="0" smtClean="0"/>
              <a:t>ダストストームの発生</a:t>
            </a:r>
            <a:endParaRPr lang="en-US" altLang="ja-JP" dirty="0" smtClean="0"/>
          </a:p>
          <a:p>
            <a:endParaRPr lang="en-US" altLang="ja-JP" dirty="0" smtClean="0">
              <a:sym typeface="Symbol" pitchFamily="18" charset="2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kumimoji="1" lang="ja-JP" altLang="en-US"/>
          </a:p>
        </p:txBody>
      </p:sp>
      <p:sp>
        <p:nvSpPr>
          <p:cNvPr id="10244" name="Text Box 35"/>
          <p:cNvSpPr txBox="1">
            <a:spLocks noChangeArrowheads="1"/>
          </p:cNvSpPr>
          <p:nvPr/>
        </p:nvSpPr>
        <p:spPr bwMode="auto">
          <a:xfrm>
            <a:off x="5221213" y="4416127"/>
            <a:ext cx="27352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</a:t>
            </a:r>
            <a:r>
              <a:rPr lang="en-US" altLang="ja-JP" sz="1600"/>
              <a:t>. Hubble space telescope </a:t>
            </a:r>
            <a:r>
              <a:rPr lang="ja-JP" altLang="en-US" sz="1600"/>
              <a:t>が観測した火星</a:t>
            </a:r>
          </a:p>
        </p:txBody>
      </p:sp>
      <p:pic>
        <p:nvPicPr>
          <p:cNvPr id="10245" name="Picture 36" descr="PIA03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7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現在火星表層環境の特徴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寒冷・乾燥した大気</a:t>
            </a:r>
            <a:r>
              <a:rPr lang="en-US" altLang="ja-JP" dirty="0" smtClean="0"/>
              <a:t>/</a:t>
            </a:r>
            <a:r>
              <a:rPr lang="ja-JP" altLang="en-US" dirty="0" smtClean="0"/>
              <a:t>地面</a:t>
            </a:r>
            <a:endParaRPr lang="en-US" altLang="ja-JP" dirty="0" smtClean="0"/>
          </a:p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大気量の変化</a:t>
            </a:r>
          </a:p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大気中のダストの存在</a:t>
            </a:r>
            <a:r>
              <a:rPr lang="en-US" altLang="ja-JP" dirty="0" smtClean="0"/>
              <a:t>/</a:t>
            </a:r>
            <a:r>
              <a:rPr lang="ja-JP" altLang="en-US" dirty="0" smtClean="0"/>
              <a:t>ダストストームの発生</a:t>
            </a:r>
          </a:p>
        </p:txBody>
      </p:sp>
    </p:spTree>
    <p:extLst>
      <p:ext uri="{BB962C8B-B14F-4D97-AF65-F5344CB8AC3E}">
        <p14:creationId xmlns:p14="http://schemas.microsoft.com/office/powerpoint/2010/main" val="38107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寒冷・乾燥した火星大気・地面</a:t>
            </a:r>
            <a:endParaRPr lang="ja-JP" altLang="ja-JP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smtClean="0"/>
          </a:p>
        </p:txBody>
      </p:sp>
      <p:pic>
        <p:nvPicPr>
          <p:cNvPr id="13316" name="Picture 4" descr="TwnPks_RkGdn_left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" y="3590925"/>
            <a:ext cx="6315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206609" y="6470650"/>
            <a:ext cx="4138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図 </a:t>
            </a:r>
            <a:r>
              <a:rPr lang="en-US" altLang="ja-JP"/>
              <a:t>Mars Pathfinder </a:t>
            </a:r>
            <a:r>
              <a:rPr lang="ja-JP" altLang="en-US"/>
              <a:t>が観測した火星表面</a:t>
            </a:r>
          </a:p>
        </p:txBody>
      </p:sp>
      <p:pic>
        <p:nvPicPr>
          <p:cNvPr id="6" name="Picture 10" descr="se4976076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35538"/>
            <a:ext cx="3429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508675" y="4239038"/>
            <a:ext cx="25998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dirty="0"/>
              <a:t>Mars Pathfinder </a:t>
            </a:r>
            <a:r>
              <a:rPr lang="ja-JP" altLang="en-US" sz="1200" dirty="0"/>
              <a:t>によって観測された</a:t>
            </a:r>
          </a:p>
          <a:p>
            <a:pPr eaLnBrk="1" hangingPunct="1"/>
            <a:r>
              <a:rPr lang="ja-JP" altLang="en-US" sz="1200" dirty="0"/>
              <a:t>大気温度 </a:t>
            </a:r>
            <a:r>
              <a:rPr lang="en-US" altLang="ja-JP" sz="1200" dirty="0"/>
              <a:t>[Schofield et al., 1997]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894513" y="2310226"/>
            <a:ext cx="1563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b="1">
                <a:cs typeface="Times New Roman" pitchFamily="18" charset="0"/>
              </a:rPr>
              <a:t>~70-80 K</a:t>
            </a:r>
            <a:endParaRPr lang="en-US" altLang="ja-JP" sz="2800" b="1"/>
          </a:p>
        </p:txBody>
      </p:sp>
    </p:spTree>
    <p:extLst>
      <p:ext uri="{BB962C8B-B14F-4D97-AF65-F5344CB8AC3E}">
        <p14:creationId xmlns:p14="http://schemas.microsoft.com/office/powerpoint/2010/main" val="41644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火星大気</a:t>
            </a:r>
            <a:r>
              <a:rPr lang="en-US" altLang="ja-JP" smtClean="0"/>
              <a:t>/</a:t>
            </a:r>
            <a:r>
              <a:rPr lang="ja-JP" altLang="en-US" smtClean="0"/>
              <a:t>表層環境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/>
              <a:t>薄い</a:t>
            </a:r>
            <a:r>
              <a:rPr lang="ja-JP" altLang="en-US" dirty="0" smtClean="0"/>
              <a:t>大気</a:t>
            </a:r>
          </a:p>
          <a:p>
            <a:pPr lvl="1"/>
            <a:r>
              <a:rPr lang="ja-JP" altLang="en-US" dirty="0" smtClean="0">
                <a:sym typeface="Symbol" pitchFamily="18" charset="2"/>
              </a:rPr>
              <a:t>地球大気の </a:t>
            </a:r>
            <a:r>
              <a:rPr lang="en-US" altLang="ja-JP" dirty="0" smtClean="0">
                <a:sym typeface="Symbol" pitchFamily="18" charset="2"/>
              </a:rPr>
              <a:t>1/100</a:t>
            </a:r>
          </a:p>
          <a:p>
            <a:pPr lvl="1"/>
            <a:r>
              <a:rPr lang="en-US" altLang="ja-JP" dirty="0" smtClean="0">
                <a:sym typeface="Symbol" pitchFamily="18" charset="2"/>
              </a:rPr>
              <a:t>Ps  6-8 </a:t>
            </a:r>
            <a:r>
              <a:rPr lang="en-US" altLang="ja-JP" dirty="0" err="1" smtClean="0">
                <a:sym typeface="Symbol" pitchFamily="18" charset="2"/>
              </a:rPr>
              <a:t>hPa</a:t>
            </a:r>
            <a:endParaRPr lang="en-US" altLang="ja-JP" dirty="0" smtClean="0">
              <a:sym typeface="Symbol" pitchFamily="18" charset="2"/>
            </a:endParaRPr>
          </a:p>
          <a:p>
            <a:r>
              <a:rPr lang="ja-JP" altLang="en-US" dirty="0" smtClean="0">
                <a:sym typeface="Symbol" pitchFamily="18" charset="2"/>
              </a:rPr>
              <a:t>地球よりも太陽から遠い</a:t>
            </a:r>
            <a:endParaRPr lang="en-US" altLang="ja-JP" dirty="0" smtClean="0">
              <a:sym typeface="Symbol" pitchFamily="18" charset="2"/>
            </a:endParaRPr>
          </a:p>
          <a:p>
            <a:pPr lvl="1"/>
            <a:r>
              <a:rPr lang="en-US" altLang="ja-JP" dirty="0" smtClean="0">
                <a:sym typeface="Symbol" pitchFamily="18" charset="2"/>
              </a:rPr>
              <a:t>~1.5 AU</a:t>
            </a:r>
          </a:p>
          <a:p>
            <a:r>
              <a:rPr lang="ja-JP" altLang="en-US" dirty="0">
                <a:sym typeface="Symbol" pitchFamily="18" charset="2"/>
              </a:rPr>
              <a:t>海が</a:t>
            </a:r>
            <a:r>
              <a:rPr lang="ja-JP" altLang="en-US" dirty="0" smtClean="0">
                <a:sym typeface="Symbol" pitchFamily="18" charset="2"/>
              </a:rPr>
              <a:t>ない</a:t>
            </a:r>
            <a:endParaRPr lang="en-US" altLang="ja-JP" dirty="0" smtClean="0">
              <a:sym typeface="Symbol" pitchFamily="18" charset="2"/>
            </a:endParaRPr>
          </a:p>
          <a:p>
            <a:endParaRPr lang="en-US" altLang="ja-JP" dirty="0">
              <a:sym typeface="Symbol" pitchFamily="18" charset="2"/>
            </a:endParaRPr>
          </a:p>
          <a:p>
            <a:r>
              <a:rPr lang="ja-JP" altLang="en-US" dirty="0">
                <a:sym typeface="Symbol" pitchFamily="18" charset="2"/>
              </a:rPr>
              <a:t>温室効果がほとんど効かない</a:t>
            </a:r>
          </a:p>
          <a:p>
            <a:r>
              <a:rPr lang="ja-JP" altLang="en-US" dirty="0">
                <a:sym typeface="Symbol" pitchFamily="18" charset="2"/>
              </a:rPr>
              <a:t>熱容量</a:t>
            </a:r>
            <a:r>
              <a:rPr lang="ja-JP" altLang="en-US" dirty="0" smtClean="0">
                <a:sym typeface="Symbol" pitchFamily="18" charset="2"/>
              </a:rPr>
              <a:t>が小さい</a:t>
            </a:r>
            <a:endParaRPr lang="en-US" altLang="ja-JP" dirty="0" smtClean="0">
              <a:sym typeface="Symbol" pitchFamily="18" charset="2"/>
            </a:endParaRPr>
          </a:p>
          <a:p>
            <a:endParaRPr lang="en-US" altLang="ja-JP" dirty="0" smtClean="0">
              <a:sym typeface="Symbol" pitchFamily="18" charset="2"/>
            </a:endParaRPr>
          </a:p>
          <a:p>
            <a:r>
              <a:rPr lang="ja-JP" altLang="en-US" dirty="0"/>
              <a:t>温度の大きな日変化</a:t>
            </a:r>
            <a:endParaRPr lang="en-US" altLang="ja-JP" dirty="0"/>
          </a:p>
          <a:p>
            <a:r>
              <a:rPr lang="ja-JP" altLang="en-US" dirty="0"/>
              <a:t>低い平均温度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大気中の</a:t>
            </a:r>
            <a:r>
              <a:rPr lang="ja-JP" altLang="en-US" dirty="0" smtClean="0"/>
              <a:t>水蒸気</a:t>
            </a:r>
            <a:r>
              <a:rPr lang="ja-JP" altLang="en-US" dirty="0"/>
              <a:t>が</a:t>
            </a:r>
            <a:r>
              <a:rPr lang="ja-JP" altLang="en-US" dirty="0" smtClean="0"/>
              <a:t>少ない</a:t>
            </a:r>
            <a:endParaRPr lang="en-US" altLang="ja-JP" dirty="0" smtClean="0"/>
          </a:p>
          <a:p>
            <a:endParaRPr lang="ja-JP" altLang="en-US" dirty="0"/>
          </a:p>
          <a:p>
            <a:endParaRPr lang="en-US" altLang="ja-JP" dirty="0" smtClean="0">
              <a:sym typeface="Symbol" pitchFamily="18" charset="2"/>
            </a:endParaRPr>
          </a:p>
          <a:p>
            <a:endParaRPr lang="en-US" altLang="ja-JP" dirty="0" smtClean="0">
              <a:sym typeface="Symbol" pitchFamily="18" charset="2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</p:txBody>
      </p:sp>
      <p:sp>
        <p:nvSpPr>
          <p:cNvPr id="10244" name="Text Box 35"/>
          <p:cNvSpPr txBox="1">
            <a:spLocks noChangeArrowheads="1"/>
          </p:cNvSpPr>
          <p:nvPr/>
        </p:nvSpPr>
        <p:spPr bwMode="auto">
          <a:xfrm>
            <a:off x="5077197" y="3934796"/>
            <a:ext cx="27352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</a:t>
            </a:r>
            <a:r>
              <a:rPr lang="en-US" altLang="ja-JP" sz="1600"/>
              <a:t>. Hubble space telescope </a:t>
            </a:r>
            <a:r>
              <a:rPr lang="ja-JP" altLang="en-US" sz="1600"/>
              <a:t>が観測した火星</a:t>
            </a:r>
          </a:p>
        </p:txBody>
      </p:sp>
      <p:pic>
        <p:nvPicPr>
          <p:cNvPr id="10245" name="Picture 36" descr="PIA03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7509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下矢印 7"/>
          <p:cNvSpPr/>
          <p:nvPr/>
        </p:nvSpPr>
        <p:spPr>
          <a:xfrm>
            <a:off x="1763688" y="3325462"/>
            <a:ext cx="1008112" cy="237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1763688" y="4221088"/>
            <a:ext cx="1008112" cy="237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1763688" y="5136172"/>
            <a:ext cx="1008112" cy="237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7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1851</Words>
  <Application>Microsoft Office PowerPoint</Application>
  <PresentationFormat>画面に合わせる (4:3)</PresentationFormat>
  <Paragraphs>269</Paragraphs>
  <Slides>34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34</vt:i4>
      </vt:variant>
    </vt:vector>
  </HeadingPairs>
  <TitlesOfParts>
    <vt:vector size="42" baseType="lpstr">
      <vt:lpstr>ＭＳ Ｐゴシック</vt:lpstr>
      <vt:lpstr>游ゴシック</vt:lpstr>
      <vt:lpstr>Arial</vt:lpstr>
      <vt:lpstr>Calibri</vt:lpstr>
      <vt:lpstr>Symbol</vt:lpstr>
      <vt:lpstr>Times New Roman</vt:lpstr>
      <vt:lpstr>Office ​​テーマ</vt:lpstr>
      <vt:lpstr>標準デザイン</vt:lpstr>
      <vt:lpstr>基礎教養科目 「惑星学 C」（第 3 回） 火星の気象学・気候学</vt:lpstr>
      <vt:lpstr>この回の講義の内容</vt:lpstr>
      <vt:lpstr>はじめに：火星</vt:lpstr>
      <vt:lpstr>地球型惑星の表面温度</vt:lpstr>
      <vt:lpstr>火星探査の歴史</vt:lpstr>
      <vt:lpstr>現在火星の表層環境の特徴</vt:lpstr>
      <vt:lpstr>現在火星表層環境の特徴</vt:lpstr>
      <vt:lpstr>寒冷・乾燥した火星大気・地面</vt:lpstr>
      <vt:lpstr>火星大気/表層環境</vt:lpstr>
      <vt:lpstr>火星大気量の変化</vt:lpstr>
      <vt:lpstr>大気中のダストの存在</vt:lpstr>
      <vt:lpstr>火星におけるダストデビル</vt:lpstr>
      <vt:lpstr>ダストストーム</vt:lpstr>
      <vt:lpstr>ダストストーム</vt:lpstr>
      <vt:lpstr>地球の大ダストストーム</vt:lpstr>
      <vt:lpstr>火星の大ダストストーム</vt:lpstr>
      <vt:lpstr>メタン</vt:lpstr>
      <vt:lpstr>地球大気中のメタン</vt:lpstr>
      <vt:lpstr>かつての火星は暖かかった?</vt:lpstr>
      <vt:lpstr>光の吸収を用いた 火星大気中のメタンの観測</vt:lpstr>
      <vt:lpstr>分光</vt:lpstr>
      <vt:lpstr>分子による光の吸収</vt:lpstr>
      <vt:lpstr>火星大気中のメタンの検出の歴史</vt:lpstr>
      <vt:lpstr>PowerPoint プレゼンテーション</vt:lpstr>
      <vt:lpstr>理論・数値計算による予測</vt:lpstr>
      <vt:lpstr>惑星大気中のメタンの観測</vt:lpstr>
      <vt:lpstr>Mars Science Laboratory (MSL) - Tunable Laser Spectrometer (TLS)</vt:lpstr>
      <vt:lpstr>火星着陸機によるメタンの検出</vt:lpstr>
      <vt:lpstr>火星大気中のメタンの謎</vt:lpstr>
      <vt:lpstr>将来の日本による火星探査</vt:lpstr>
      <vt:lpstr>日本による火星探査 その 1 衛星探査</vt:lpstr>
      <vt:lpstr>日本による火星探査 その 2 生命探査</vt:lpstr>
      <vt:lpstr>日本による火星探査 その 3 「のぞみ」再び</vt:lpstr>
      <vt:lpstr>中間レポート課題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教養原論 「地球と惑星」（第 14 回） 火星の気象学・気候学</dc:title>
  <dc:creator>yot</dc:creator>
  <cp:lastModifiedBy>yot</cp:lastModifiedBy>
  <cp:revision>66</cp:revision>
  <cp:lastPrinted>2018-04-20T01:51:39Z</cp:lastPrinted>
  <dcterms:created xsi:type="dcterms:W3CDTF">2015-01-21T05:30:47Z</dcterms:created>
  <dcterms:modified xsi:type="dcterms:W3CDTF">2018-10-11T02:24:56Z</dcterms:modified>
</cp:coreProperties>
</file>