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61" r:id="rId2"/>
    <p:sldId id="328" r:id="rId3"/>
    <p:sldId id="274" r:id="rId4"/>
    <p:sldId id="277" r:id="rId5"/>
    <p:sldId id="352" r:id="rId6"/>
    <p:sldId id="353" r:id="rId7"/>
    <p:sldId id="354" r:id="rId8"/>
    <p:sldId id="279" r:id="rId9"/>
    <p:sldId id="264" r:id="rId10"/>
    <p:sldId id="269" r:id="rId11"/>
    <p:sldId id="281" r:id="rId12"/>
    <p:sldId id="321" r:id="rId13"/>
    <p:sldId id="341" r:id="rId14"/>
    <p:sldId id="276" r:id="rId15"/>
    <p:sldId id="329" r:id="rId16"/>
    <p:sldId id="282" r:id="rId17"/>
    <p:sldId id="331" r:id="rId18"/>
    <p:sldId id="283" r:id="rId19"/>
    <p:sldId id="330" r:id="rId20"/>
    <p:sldId id="285" r:id="rId21"/>
    <p:sldId id="286" r:id="rId22"/>
    <p:sldId id="293" r:id="rId23"/>
    <p:sldId id="336" r:id="rId24"/>
    <p:sldId id="296" r:id="rId25"/>
    <p:sldId id="295" r:id="rId26"/>
    <p:sldId id="338" r:id="rId27"/>
    <p:sldId id="339" r:id="rId28"/>
    <p:sldId id="298" r:id="rId29"/>
    <p:sldId id="362" r:id="rId30"/>
    <p:sldId id="299" r:id="rId31"/>
    <p:sldId id="300" r:id="rId32"/>
    <p:sldId id="301" r:id="rId33"/>
    <p:sldId id="302" r:id="rId34"/>
    <p:sldId id="343" r:id="rId35"/>
    <p:sldId id="305" r:id="rId36"/>
    <p:sldId id="307" r:id="rId37"/>
    <p:sldId id="308" r:id="rId38"/>
    <p:sldId id="355" r:id="rId39"/>
    <p:sldId id="309" r:id="rId40"/>
    <p:sldId id="311" r:id="rId41"/>
    <p:sldId id="312" r:id="rId42"/>
    <p:sldId id="345" r:id="rId43"/>
    <p:sldId id="333" r:id="rId44"/>
    <p:sldId id="350" r:id="rId45"/>
    <p:sldId id="348" r:id="rId46"/>
    <p:sldId id="315" r:id="rId47"/>
    <p:sldId id="337" r:id="rId48"/>
    <p:sldId id="346" r:id="rId49"/>
    <p:sldId id="347" r:id="rId50"/>
    <p:sldId id="323" r:id="rId51"/>
  </p:sldIdLst>
  <p:sldSz cx="9144000" cy="6858000" type="screen4x3"/>
  <p:notesSz cx="6794500" cy="9931400"/>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2736" autoAdjust="0"/>
  </p:normalViewPr>
  <p:slideViewPr>
    <p:cSldViewPr>
      <p:cViewPr varScale="1">
        <p:scale>
          <a:sx n="70" d="100"/>
          <a:sy n="70" d="100"/>
        </p:scale>
        <p:origin x="1180"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4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atin typeface="Arial" charset="0"/>
              </a:defRPr>
            </a:lvl1pPr>
          </a:lstStyle>
          <a:p>
            <a:pPr>
              <a:defRPr/>
            </a:pPr>
            <a:fld id="{B849C780-4EFD-4ED9-8DC2-1E25B6F3972D}" type="datetimeFigureOut">
              <a:rPr lang="ja-JP" altLang="en-US"/>
              <a:pPr>
                <a:defRPr/>
              </a:pPr>
              <a:t>2018/11/15</a:t>
            </a:fld>
            <a:endParaRPr lang="ja-JP" altLang="en-US"/>
          </a:p>
        </p:txBody>
      </p:sp>
      <p:sp>
        <p:nvSpPr>
          <p:cNvPr id="4" name="フッター プレースホルダ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955CAD4-1D78-45B3-9BD6-89D26389962E}" type="slidenum">
              <a:rPr lang="ja-JP" altLang="en-US"/>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ja-JP"/>
          </a:p>
        </p:txBody>
      </p:sp>
      <p:sp>
        <p:nvSpPr>
          <p:cNvPr id="30723"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83972"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26" name="Rectangle 6"/>
          <p:cNvSpPr>
            <a:spLocks noGrp="1" noChangeArrowheads="1"/>
          </p:cNvSpPr>
          <p:nvPr>
            <p:ph type="ftr" sz="quarter" idx="4"/>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ja-JP"/>
          </a:p>
        </p:txBody>
      </p:sp>
      <p:sp>
        <p:nvSpPr>
          <p:cNvPr id="30727" name="Rectangle 7"/>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26D9ADA-0F7A-405F-A6B2-E14C60718061}"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CE4EBEB6-E488-4913-A735-3B7C68473E8C}" type="slidenum">
              <a:rPr lang="en-US" altLang="ja-JP">
                <a:ea typeface="ＭＳ Ｐゴシック" panose="020B0600070205080204" pitchFamily="50" charset="-128"/>
              </a:rPr>
              <a:pPr eaLnBrk="1" hangingPunct="1">
                <a:spcBef>
                  <a:spcPct val="0"/>
                </a:spcBef>
              </a:pPr>
              <a:t>4</a:t>
            </a:fld>
            <a:endParaRPr lang="en-US" altLang="ja-JP">
              <a:ea typeface="ＭＳ Ｐゴシック" panose="020B0600070205080204" pitchFamily="50" charset="-128"/>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latin typeface="Arial" panose="020B0604020202020204" pitchFamily="34" charset="0"/>
              </a:rPr>
              <a:t>dwarf planet, </a:t>
            </a:r>
            <a:r>
              <a:rPr lang="ja-JP" altLang="en-US" smtClean="0">
                <a:latin typeface="Arial" panose="020B0604020202020204" pitchFamily="34" charset="0"/>
              </a:rPr>
              <a:t>準惑星</a:t>
            </a:r>
          </a:p>
          <a:p>
            <a:pPr eaLnBrk="1" hangingPunct="1"/>
            <a:endParaRPr lang="en-US" altLang="ja-JP"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68DE5086-1F26-4F63-9242-2906C1ADD20C}" type="slidenum">
              <a:rPr lang="en-US" altLang="ja-JP">
                <a:ea typeface="ＭＳ Ｐゴシック" panose="020B0600070205080204" pitchFamily="50" charset="-128"/>
              </a:rPr>
              <a:pPr eaLnBrk="1" hangingPunct="1">
                <a:spcBef>
                  <a:spcPct val="0"/>
                </a:spcBef>
              </a:pPr>
              <a:t>15</a:t>
            </a:fld>
            <a:endParaRPr lang="en-US" altLang="ja-JP">
              <a:ea typeface="ＭＳ Ｐゴシック" panose="020B0600070205080204" pitchFamily="50" charset="-128"/>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latin typeface="Arial" panose="020B0604020202020204" pitchFamily="34" charset="0"/>
              </a:rPr>
              <a:t>気象衛星が撮った雲の画像</a:t>
            </a:r>
            <a:r>
              <a:rPr lang="en-US" altLang="ja-JP" smtClean="0">
                <a:latin typeface="Arial" panose="020B0604020202020204" pitchFamily="34" charset="0"/>
              </a:rPr>
              <a:t>. </a:t>
            </a:r>
          </a:p>
          <a:p>
            <a:pPr eaLnBrk="1" hangingPunct="1"/>
            <a:r>
              <a:rPr lang="ja-JP" altLang="en-US" smtClean="0">
                <a:latin typeface="Arial" panose="020B0604020202020204" pitchFamily="34" charset="0"/>
              </a:rPr>
              <a:t>赤道付近はボツボツした雲</a:t>
            </a:r>
          </a:p>
          <a:p>
            <a:pPr eaLnBrk="1" hangingPunct="1"/>
            <a:r>
              <a:rPr lang="ja-JP" altLang="en-US" smtClean="0">
                <a:latin typeface="Arial" panose="020B0604020202020204" pitchFamily="34" charset="0"/>
              </a:rPr>
              <a:t>中高緯度には波上の雲</a:t>
            </a:r>
            <a:r>
              <a:rPr lang="en-US" altLang="ja-JP" smtClean="0">
                <a:latin typeface="Arial" panose="020B0604020202020204" pitchFamily="34"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77016759-5DF0-4AA8-9EDA-B2FCAB65C48A}" type="slidenum">
              <a:rPr lang="en-US" altLang="ja-JP"/>
              <a:pPr/>
              <a:t>‹#›</a:t>
            </a:fld>
            <a:endParaRPr lang="en-US" altLang="ja-JP"/>
          </a:p>
        </p:txBody>
      </p:sp>
    </p:spTree>
    <p:extLst>
      <p:ext uri="{BB962C8B-B14F-4D97-AF65-F5344CB8AC3E}">
        <p14:creationId xmlns:p14="http://schemas.microsoft.com/office/powerpoint/2010/main" val="90408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61E33A35-C4DE-4830-ACBB-606C0B707E73}" type="slidenum">
              <a:rPr lang="en-US" altLang="ja-JP"/>
              <a:pPr/>
              <a:t>‹#›</a:t>
            </a:fld>
            <a:endParaRPr lang="en-US" altLang="ja-JP"/>
          </a:p>
        </p:txBody>
      </p:sp>
    </p:spTree>
    <p:extLst>
      <p:ext uri="{BB962C8B-B14F-4D97-AF65-F5344CB8AC3E}">
        <p14:creationId xmlns:p14="http://schemas.microsoft.com/office/powerpoint/2010/main" val="343279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6B042CC-7613-4BC4-A66C-069A8867DB9A}" type="slidenum">
              <a:rPr lang="en-US" altLang="ja-JP"/>
              <a:pPr/>
              <a:t>‹#›</a:t>
            </a:fld>
            <a:endParaRPr lang="en-US" altLang="ja-JP"/>
          </a:p>
        </p:txBody>
      </p:sp>
    </p:spTree>
    <p:extLst>
      <p:ext uri="{BB962C8B-B14F-4D97-AF65-F5344CB8AC3E}">
        <p14:creationId xmlns:p14="http://schemas.microsoft.com/office/powerpoint/2010/main" val="1461640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8229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57200" y="3938588"/>
            <a:ext cx="8229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2BF201D6-CC83-4F4C-9351-8C0E2309FE95}" type="slidenum">
              <a:rPr lang="en-US" altLang="ja-JP"/>
              <a:pPr/>
              <a:t>‹#›</a:t>
            </a:fld>
            <a:endParaRPr lang="en-US" altLang="ja-JP"/>
          </a:p>
        </p:txBody>
      </p:sp>
    </p:spTree>
    <p:extLst>
      <p:ext uri="{BB962C8B-B14F-4D97-AF65-F5344CB8AC3E}">
        <p14:creationId xmlns:p14="http://schemas.microsoft.com/office/powerpoint/2010/main" val="2055748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06D6064C-6ECE-4E47-AAA0-72E544071834}" type="slidenum">
              <a:rPr lang="en-US" altLang="ja-JP"/>
              <a:pPr/>
              <a:t>‹#›</a:t>
            </a:fld>
            <a:endParaRPr lang="en-US" altLang="ja-JP"/>
          </a:p>
        </p:txBody>
      </p:sp>
    </p:spTree>
    <p:extLst>
      <p:ext uri="{BB962C8B-B14F-4D97-AF65-F5344CB8AC3E}">
        <p14:creationId xmlns:p14="http://schemas.microsoft.com/office/powerpoint/2010/main" val="420109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98B6080-7B73-4CF4-84A5-54C328ED061D}" type="slidenum">
              <a:rPr lang="en-US" altLang="ja-JP"/>
              <a:pPr/>
              <a:t>‹#›</a:t>
            </a:fld>
            <a:endParaRPr lang="en-US" altLang="ja-JP"/>
          </a:p>
        </p:txBody>
      </p:sp>
    </p:spTree>
    <p:extLst>
      <p:ext uri="{BB962C8B-B14F-4D97-AF65-F5344CB8AC3E}">
        <p14:creationId xmlns:p14="http://schemas.microsoft.com/office/powerpoint/2010/main" val="55389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5F52300-1B42-4E31-A690-9AD62E8A22BC}" type="slidenum">
              <a:rPr lang="en-US" altLang="ja-JP"/>
              <a:pPr/>
              <a:t>‹#›</a:t>
            </a:fld>
            <a:endParaRPr lang="en-US" altLang="ja-JP"/>
          </a:p>
        </p:txBody>
      </p:sp>
    </p:spTree>
    <p:extLst>
      <p:ext uri="{BB962C8B-B14F-4D97-AF65-F5344CB8AC3E}">
        <p14:creationId xmlns:p14="http://schemas.microsoft.com/office/powerpoint/2010/main" val="392169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ACE8B5B1-5B11-485D-9E5C-C1FE6356F7FC}" type="slidenum">
              <a:rPr lang="en-US" altLang="ja-JP"/>
              <a:pPr/>
              <a:t>‹#›</a:t>
            </a:fld>
            <a:endParaRPr lang="en-US" altLang="ja-JP"/>
          </a:p>
        </p:txBody>
      </p:sp>
    </p:spTree>
    <p:extLst>
      <p:ext uri="{BB962C8B-B14F-4D97-AF65-F5344CB8AC3E}">
        <p14:creationId xmlns:p14="http://schemas.microsoft.com/office/powerpoint/2010/main" val="279960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7EAA06C1-0117-4CC8-9215-BF1FD1CD330E}" type="slidenum">
              <a:rPr lang="en-US" altLang="ja-JP"/>
              <a:pPr/>
              <a:t>‹#›</a:t>
            </a:fld>
            <a:endParaRPr lang="en-US" altLang="ja-JP"/>
          </a:p>
        </p:txBody>
      </p:sp>
    </p:spTree>
    <p:extLst>
      <p:ext uri="{BB962C8B-B14F-4D97-AF65-F5344CB8AC3E}">
        <p14:creationId xmlns:p14="http://schemas.microsoft.com/office/powerpoint/2010/main" val="296251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4AF58D0B-0EB3-4AEE-B233-7A09350D0523}" type="slidenum">
              <a:rPr lang="en-US" altLang="ja-JP"/>
              <a:pPr/>
              <a:t>‹#›</a:t>
            </a:fld>
            <a:endParaRPr lang="en-US" altLang="ja-JP"/>
          </a:p>
        </p:txBody>
      </p:sp>
    </p:spTree>
    <p:extLst>
      <p:ext uri="{BB962C8B-B14F-4D97-AF65-F5344CB8AC3E}">
        <p14:creationId xmlns:p14="http://schemas.microsoft.com/office/powerpoint/2010/main" val="426903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FD31D922-58E9-40C8-9E11-E3464B2F3AB7}" type="slidenum">
              <a:rPr lang="en-US" altLang="ja-JP"/>
              <a:pPr/>
              <a:t>‹#›</a:t>
            </a:fld>
            <a:endParaRPr lang="en-US" altLang="ja-JP"/>
          </a:p>
        </p:txBody>
      </p:sp>
    </p:spTree>
    <p:extLst>
      <p:ext uri="{BB962C8B-B14F-4D97-AF65-F5344CB8AC3E}">
        <p14:creationId xmlns:p14="http://schemas.microsoft.com/office/powerpoint/2010/main" val="1521060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D997FB7-D1F0-496D-BB0C-6E7B6B9EA10B}" type="slidenum">
              <a:rPr lang="en-US" altLang="ja-JP"/>
              <a:pPr/>
              <a:t>‹#›</a:t>
            </a:fld>
            <a:endParaRPr lang="en-US" altLang="ja-JP"/>
          </a:p>
        </p:txBody>
      </p:sp>
    </p:spTree>
    <p:extLst>
      <p:ext uri="{BB962C8B-B14F-4D97-AF65-F5344CB8AC3E}">
        <p14:creationId xmlns:p14="http://schemas.microsoft.com/office/powerpoint/2010/main" val="310284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F2C089C1-7C1A-4329-B9B2-4C39E30B614D}" type="slidenum">
              <a:rPr lang="en-US" altLang="ja-JP"/>
              <a:pPr/>
              <a:t>‹#›</a:t>
            </a:fld>
            <a:endParaRPr lang="en-US" altLang="ja-JP"/>
          </a:p>
        </p:txBody>
      </p:sp>
    </p:spTree>
    <p:extLst>
      <p:ext uri="{BB962C8B-B14F-4D97-AF65-F5344CB8AC3E}">
        <p14:creationId xmlns:p14="http://schemas.microsoft.com/office/powerpoint/2010/main" val="352648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CF8F86-1C6F-47AB-A0CB-AACAD8C96456}"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 id="2147484229"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ql.0705.gi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PIA02863.gif"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6.wmf"/><Relationship Id="rId5" Type="http://schemas.openxmlformats.org/officeDocument/2006/relationships/oleObject" Target="../embeddings/oleObject3.bin"/><Relationship Id="rId4" Type="http://schemas.openxmlformats.org/officeDocument/2006/relationships/image" Target="../media/image16.wmf"/></Relationships>
</file>

<file path=ppt/slides/_rels/slide4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marL="342900" indent="-342900" eaLnBrk="1" hangingPunct="1"/>
            <a:r>
              <a:rPr lang="ja-JP" altLang="en-US" smtClean="0"/>
              <a:t>基礎教養科目</a:t>
            </a:r>
            <a:r>
              <a:rPr lang="en-US" altLang="ja-JP" smtClean="0"/>
              <a:t/>
            </a:r>
            <a:br>
              <a:rPr lang="en-US" altLang="ja-JP" smtClean="0"/>
            </a:br>
            <a:r>
              <a:rPr lang="ja-JP" altLang="en-US" smtClean="0"/>
              <a:t>「惑星学 </a:t>
            </a:r>
            <a:r>
              <a:rPr lang="en-US" altLang="ja-JP" smtClean="0"/>
              <a:t>C</a:t>
            </a:r>
            <a:r>
              <a:rPr lang="ja-JP" altLang="en-US" smtClean="0"/>
              <a:t>」（第 </a:t>
            </a:r>
            <a:r>
              <a:rPr lang="en-US" altLang="ja-JP" smtClean="0"/>
              <a:t>2 </a:t>
            </a:r>
            <a:r>
              <a:rPr lang="ja-JP" altLang="en-US" smtClean="0"/>
              <a:t>回）</a:t>
            </a:r>
            <a:r>
              <a:rPr lang="en-US" altLang="ja-JP" smtClean="0"/>
              <a:t/>
            </a:r>
            <a:br>
              <a:rPr lang="en-US" altLang="ja-JP" smtClean="0"/>
            </a:br>
            <a:r>
              <a:rPr lang="ja-JP" altLang="ja-JP" smtClean="0"/>
              <a:t>太陽系内・系外惑星の大気</a:t>
            </a:r>
            <a:endParaRPr lang="ja-JP" altLang="en-US" smtClean="0"/>
          </a:p>
        </p:txBody>
      </p:sp>
      <p:sp>
        <p:nvSpPr>
          <p:cNvPr id="4099" name="Rectangle 3"/>
          <p:cNvSpPr>
            <a:spLocks noGrp="1" noChangeArrowheads="1"/>
          </p:cNvSpPr>
          <p:nvPr>
            <p:ph type="subTitle" idx="1"/>
          </p:nvPr>
        </p:nvSpPr>
        <p:spPr/>
        <p:txBody>
          <a:bodyPr/>
          <a:lstStyle/>
          <a:p>
            <a:pPr eaLnBrk="1" hangingPunct="1"/>
            <a:endParaRPr lang="en-US" altLang="ja-JP" smtClean="0"/>
          </a:p>
          <a:p>
            <a:pPr eaLnBrk="1" hangingPunct="1"/>
            <a:r>
              <a:rPr lang="ja-JP" altLang="en-US" smtClean="0"/>
              <a:t>高橋芳幸</a:t>
            </a:r>
            <a:endParaRPr lang="en-US" altLang="ja-JP" smtClean="0"/>
          </a:p>
          <a:p>
            <a:pPr eaLnBrk="1" hangingPunct="1"/>
            <a:r>
              <a:rPr lang="ja-JP" altLang="en-US" smtClean="0"/>
              <a:t>理学研究科 惑星学専攻</a:t>
            </a:r>
            <a:endParaRPr lang="en-US" altLang="ja-JP"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smtClean="0"/>
              <a:t>木星型惑星</a:t>
            </a:r>
            <a:r>
              <a:rPr lang="en-US" altLang="ja-JP" smtClean="0"/>
              <a:t>, </a:t>
            </a:r>
            <a:r>
              <a:rPr lang="ja-JP" altLang="en-US" smtClean="0"/>
              <a:t>天王星型惑星</a:t>
            </a:r>
          </a:p>
        </p:txBody>
      </p:sp>
      <p:sp>
        <p:nvSpPr>
          <p:cNvPr id="14339" name="Rectangle 3"/>
          <p:cNvSpPr>
            <a:spLocks noGrp="1" noChangeArrowheads="1"/>
          </p:cNvSpPr>
          <p:nvPr>
            <p:ph type="body" idx="1"/>
          </p:nvPr>
        </p:nvSpPr>
        <p:spPr/>
        <p:txBody>
          <a:bodyPr/>
          <a:lstStyle/>
          <a:p>
            <a:pPr eaLnBrk="1" hangingPunct="1"/>
            <a:r>
              <a:rPr lang="ja-JP" altLang="en-US" smtClean="0"/>
              <a:t>内部では高い圧力によってガスが相転移（金属化）</a:t>
            </a:r>
          </a:p>
          <a:p>
            <a:pPr eaLnBrk="1" hangingPunct="1"/>
            <a:r>
              <a:rPr lang="ja-JP" altLang="en-US" smtClean="0"/>
              <a:t>幾何学的に「厚い」大気</a:t>
            </a:r>
          </a:p>
          <a:p>
            <a:pPr lvl="1" eaLnBrk="1" hangingPunct="1"/>
            <a:r>
              <a:rPr lang="ja-JP" altLang="en-US" smtClean="0"/>
              <a:t>「大気の厚さ」 </a:t>
            </a:r>
            <a:r>
              <a:rPr lang="en-US" altLang="ja-JP" smtClean="0"/>
              <a:t>~ </a:t>
            </a:r>
            <a:r>
              <a:rPr lang="ja-JP" altLang="en-US" smtClean="0"/>
              <a:t>惑星半径</a:t>
            </a:r>
          </a:p>
        </p:txBody>
      </p:sp>
      <p:pic>
        <p:nvPicPr>
          <p:cNvPr id="14340" name="Picture 4" descr="jupws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 y="4437063"/>
            <a:ext cx="237648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PIA053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4437063"/>
            <a:ext cx="237648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uran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4437063"/>
            <a:ext cx="22796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neptun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025" y="4437063"/>
            <a:ext cx="237648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p:txBody>
          <a:bodyPr/>
          <a:lstStyle/>
          <a:p>
            <a:pPr eaLnBrk="1" hangingPunct="1"/>
            <a:r>
              <a:rPr lang="ja-JP" altLang="en-US" smtClean="0"/>
              <a:t>地球型惑星の気象・表層環境</a:t>
            </a:r>
          </a:p>
        </p:txBody>
      </p:sp>
      <p:sp>
        <p:nvSpPr>
          <p:cNvPr id="15363" name="Rectangle 5"/>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ja-JP" altLang="en-US" smtClean="0"/>
              <a:t>地球</a:t>
            </a:r>
          </a:p>
        </p:txBody>
      </p:sp>
      <p:sp>
        <p:nvSpPr>
          <p:cNvPr id="16387" name="Rectangle 3"/>
          <p:cNvSpPr>
            <a:spLocks noGrp="1" noChangeArrowheads="1"/>
          </p:cNvSpPr>
          <p:nvPr>
            <p:ph type="body" sz="half" idx="1"/>
          </p:nvPr>
        </p:nvSpPr>
        <p:spPr>
          <a:xfrm>
            <a:off x="457200" y="1600200"/>
            <a:ext cx="4038600" cy="5257800"/>
          </a:xfrm>
        </p:spPr>
        <p:txBody>
          <a:bodyPr/>
          <a:lstStyle/>
          <a:p>
            <a:pPr eaLnBrk="1" hangingPunct="1"/>
            <a:r>
              <a:rPr lang="ja-JP" altLang="en-US" sz="2800" smtClean="0"/>
              <a:t>半径	 </a:t>
            </a:r>
            <a:r>
              <a:rPr lang="en-US" altLang="ja-JP" sz="2800" smtClean="0"/>
              <a:t>6378 km</a:t>
            </a:r>
          </a:p>
          <a:p>
            <a:pPr eaLnBrk="1" hangingPunct="1"/>
            <a:r>
              <a:rPr lang="ja-JP" altLang="en-US" sz="2800" smtClean="0"/>
              <a:t>自転周期 </a:t>
            </a:r>
            <a:r>
              <a:rPr lang="en-US" altLang="ja-JP" sz="2800" smtClean="0"/>
              <a:t>1 </a:t>
            </a:r>
            <a:r>
              <a:rPr lang="ja-JP" altLang="en-US" sz="2800" smtClean="0"/>
              <a:t>日</a:t>
            </a:r>
          </a:p>
          <a:p>
            <a:pPr eaLnBrk="1" hangingPunct="1"/>
            <a:r>
              <a:rPr lang="ja-JP" altLang="en-US" sz="2800" smtClean="0"/>
              <a:t>地表気圧 </a:t>
            </a:r>
            <a:r>
              <a:rPr lang="en-US" altLang="ja-JP" sz="2800" smtClean="0"/>
              <a:t>1 </a:t>
            </a:r>
            <a:r>
              <a:rPr lang="ja-JP" altLang="en-US" sz="2800" smtClean="0"/>
              <a:t>気圧</a:t>
            </a:r>
          </a:p>
          <a:p>
            <a:pPr eaLnBrk="1" hangingPunct="1"/>
            <a:r>
              <a:rPr lang="ja-JP" altLang="en-US" sz="2800" smtClean="0"/>
              <a:t>平均気温 </a:t>
            </a:r>
            <a:r>
              <a:rPr lang="en-US" altLang="ja-JP" sz="2800" smtClean="0"/>
              <a:t>15 ℃</a:t>
            </a:r>
          </a:p>
          <a:p>
            <a:pPr eaLnBrk="1" hangingPunct="1"/>
            <a:r>
              <a:rPr lang="ja-JP" altLang="en-US" sz="2800" smtClean="0"/>
              <a:t>「大気の厚さ」  </a:t>
            </a:r>
            <a:r>
              <a:rPr lang="en-US" altLang="ja-JP" sz="2800" smtClean="0"/>
              <a:t>8.4 km</a:t>
            </a:r>
          </a:p>
          <a:p>
            <a:pPr eaLnBrk="1" hangingPunct="1"/>
            <a:endParaRPr lang="en-US" altLang="ja-JP" sz="2800" smtClean="0"/>
          </a:p>
          <a:p>
            <a:pPr eaLnBrk="1" hangingPunct="1"/>
            <a:r>
              <a:rPr lang="ja-JP" altLang="en-US" sz="2800" smtClean="0"/>
              <a:t>大気組成</a:t>
            </a:r>
            <a:r>
              <a:rPr lang="en-US" altLang="ja-JP" sz="2800" smtClean="0"/>
              <a:t>(%)</a:t>
            </a:r>
          </a:p>
          <a:p>
            <a:pPr lvl="1" eaLnBrk="1" hangingPunct="1"/>
            <a:r>
              <a:rPr kumimoji="0" lang="en-US" altLang="ja-JP" sz="2400" smtClean="0"/>
              <a:t>N</a:t>
            </a:r>
            <a:r>
              <a:rPr kumimoji="0" lang="en-US" altLang="ja-JP" sz="2400" baseline="-25000" smtClean="0"/>
              <a:t>2</a:t>
            </a:r>
            <a:r>
              <a:rPr kumimoji="0" lang="en-US" altLang="ja-JP" sz="2400" smtClean="0"/>
              <a:t>(78), O</a:t>
            </a:r>
            <a:r>
              <a:rPr kumimoji="0" lang="en-US" altLang="ja-JP" sz="2400" baseline="-25000" smtClean="0"/>
              <a:t>2</a:t>
            </a:r>
            <a:r>
              <a:rPr kumimoji="0" lang="en-US" altLang="ja-JP" sz="2400" smtClean="0"/>
              <a:t>(21), Ar(0.9),H</a:t>
            </a:r>
            <a:r>
              <a:rPr kumimoji="0" lang="en-US" altLang="ja-JP" sz="2400" baseline="-25000" smtClean="0"/>
              <a:t>2</a:t>
            </a:r>
            <a:r>
              <a:rPr kumimoji="0" lang="en-US" altLang="ja-JP" sz="2400" smtClean="0"/>
              <a:t>O(0~0.2)</a:t>
            </a:r>
          </a:p>
        </p:txBody>
      </p:sp>
      <p:pic>
        <p:nvPicPr>
          <p:cNvPr id="16388" name="Picture 4" descr="earthx"/>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24025"/>
            <a:ext cx="4038600" cy="4278313"/>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mtClean="0"/>
              <a:t>惑星のエネルギー収支</a:t>
            </a:r>
          </a:p>
        </p:txBody>
      </p:sp>
      <p:sp>
        <p:nvSpPr>
          <p:cNvPr id="17411" name="Rectangle 3"/>
          <p:cNvSpPr>
            <a:spLocks noGrp="1" noChangeArrowheads="1"/>
          </p:cNvSpPr>
          <p:nvPr>
            <p:ph type="body" idx="1"/>
          </p:nvPr>
        </p:nvSpPr>
        <p:spPr/>
        <p:txBody>
          <a:bodyPr/>
          <a:lstStyle/>
          <a:p>
            <a:pPr eaLnBrk="1" hangingPunct="1"/>
            <a:endParaRPr lang="ja-JP" altLang="ja-JP" smtClean="0"/>
          </a:p>
        </p:txBody>
      </p:sp>
      <p:sp>
        <p:nvSpPr>
          <p:cNvPr id="17412" name="Oval 4"/>
          <p:cNvSpPr>
            <a:spLocks noChangeArrowheads="1"/>
          </p:cNvSpPr>
          <p:nvPr/>
        </p:nvSpPr>
        <p:spPr bwMode="auto">
          <a:xfrm>
            <a:off x="-2197100" y="1341438"/>
            <a:ext cx="4752975" cy="47529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13" name="AutoShape 6"/>
          <p:cNvSpPr>
            <a:spLocks noChangeArrowheads="1"/>
          </p:cNvSpPr>
          <p:nvPr/>
        </p:nvSpPr>
        <p:spPr bwMode="auto">
          <a:xfrm>
            <a:off x="2843213" y="242093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14" name="AutoShape 7"/>
          <p:cNvSpPr>
            <a:spLocks noChangeArrowheads="1"/>
          </p:cNvSpPr>
          <p:nvPr/>
        </p:nvSpPr>
        <p:spPr bwMode="auto">
          <a:xfrm>
            <a:off x="2843213" y="30702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15" name="AutoShape 8"/>
          <p:cNvSpPr>
            <a:spLocks noChangeArrowheads="1"/>
          </p:cNvSpPr>
          <p:nvPr/>
        </p:nvSpPr>
        <p:spPr bwMode="auto">
          <a:xfrm>
            <a:off x="2843213" y="37179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16" name="AutoShape 9"/>
          <p:cNvSpPr>
            <a:spLocks noChangeArrowheads="1"/>
          </p:cNvSpPr>
          <p:nvPr/>
        </p:nvSpPr>
        <p:spPr bwMode="auto">
          <a:xfrm>
            <a:off x="2843213" y="43656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17" name="AutoShape 10"/>
          <p:cNvSpPr>
            <a:spLocks noChangeArrowheads="1"/>
          </p:cNvSpPr>
          <p:nvPr/>
        </p:nvSpPr>
        <p:spPr bwMode="auto">
          <a:xfrm>
            <a:off x="2843213" y="494188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17418" name="Object 27"/>
          <p:cNvGraphicFramePr>
            <a:graphicFrameLocks noChangeAspect="1"/>
          </p:cNvGraphicFramePr>
          <p:nvPr/>
        </p:nvGraphicFramePr>
        <p:xfrm>
          <a:off x="3419475" y="2133600"/>
          <a:ext cx="190500" cy="228600"/>
        </p:xfrm>
        <a:graphic>
          <a:graphicData uri="http://schemas.openxmlformats.org/presentationml/2006/ole">
            <mc:AlternateContent xmlns:mc="http://schemas.openxmlformats.org/markup-compatibility/2006">
              <mc:Choice xmlns:v="urn:schemas-microsoft-com:vml" Requires="v">
                <p:oleObj spid="_x0000_s17426" name="数式" r:id="rId3" imgW="190500" imgH="228600" progId="Equation.3">
                  <p:embed/>
                </p:oleObj>
              </mc:Choice>
              <mc:Fallback>
                <p:oleObj name="数式" r:id="rId3" imgW="190500" imgH="2286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133600"/>
                        <a:ext cx="190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9" name="Text Box 31"/>
          <p:cNvSpPr txBox="1">
            <a:spLocks noChangeArrowheads="1"/>
          </p:cNvSpPr>
          <p:nvPr/>
        </p:nvSpPr>
        <p:spPr bwMode="auto">
          <a:xfrm>
            <a:off x="2843213" y="5368925"/>
            <a:ext cx="58324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今までは惑星全体の平均を考えたが</a:t>
            </a:r>
            <a:r>
              <a:rPr lang="en-US" altLang="ja-JP" sz="2800"/>
              <a:t>, </a:t>
            </a:r>
            <a:r>
              <a:rPr lang="ja-JP" altLang="en-US" sz="2800"/>
              <a:t>実際には緯度によって違う</a:t>
            </a:r>
            <a:r>
              <a:rPr lang="en-US" altLang="ja-JP" sz="2800"/>
              <a:t>.</a:t>
            </a:r>
          </a:p>
          <a:p>
            <a:pPr eaLnBrk="1" hangingPunct="1">
              <a:spcBef>
                <a:spcPct val="0"/>
              </a:spcBef>
              <a:buFontTx/>
              <a:buNone/>
            </a:pPr>
            <a:r>
              <a:rPr lang="en-US" altLang="ja-JP" sz="2800"/>
              <a:t>   </a:t>
            </a:r>
            <a:r>
              <a:rPr lang="ja-JP" altLang="en-US" sz="2800"/>
              <a:t>－ 赤道は暑いが</a:t>
            </a:r>
            <a:r>
              <a:rPr lang="en-US" altLang="ja-JP" sz="2800"/>
              <a:t>, </a:t>
            </a:r>
            <a:r>
              <a:rPr lang="ja-JP" altLang="en-US" sz="2800"/>
              <a:t>極域は寒い</a:t>
            </a:r>
            <a:r>
              <a:rPr lang="en-US" altLang="ja-JP" sz="2800"/>
              <a:t>.</a:t>
            </a:r>
          </a:p>
        </p:txBody>
      </p:sp>
      <p:pic>
        <p:nvPicPr>
          <p:cNvPr id="1742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2276475"/>
            <a:ext cx="20193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 Box 33"/>
          <p:cNvSpPr txBox="1">
            <a:spLocks noChangeArrowheads="1"/>
          </p:cNvSpPr>
          <p:nvPr/>
        </p:nvSpPr>
        <p:spPr bwMode="auto">
          <a:xfrm>
            <a:off x="5076825" y="5084763"/>
            <a:ext cx="3840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（新訂 地学図表</a:t>
            </a:r>
            <a:r>
              <a:rPr lang="en-US" altLang="ja-JP" sz="1800"/>
              <a:t>, </a:t>
            </a:r>
            <a:r>
              <a:rPr lang="ja-JP" altLang="en-US" sz="1800"/>
              <a:t>浜島書店</a:t>
            </a:r>
            <a:r>
              <a:rPr lang="en-US" altLang="ja-JP" sz="1800"/>
              <a:t>, </a:t>
            </a:r>
            <a:r>
              <a:rPr lang="ja-JP" altLang="en-US" sz="1800"/>
              <a:t>より引用）</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ja-JP" altLang="ja-JP" smtClean="0"/>
          </a:p>
        </p:txBody>
      </p:sp>
      <p:sp>
        <p:nvSpPr>
          <p:cNvPr id="18435" name="Rectangle 3"/>
          <p:cNvSpPr>
            <a:spLocks noGrp="1" noChangeArrowheads="1"/>
          </p:cNvSpPr>
          <p:nvPr>
            <p:ph type="body" idx="1"/>
          </p:nvPr>
        </p:nvSpPr>
        <p:spPr/>
        <p:txBody>
          <a:bodyPr/>
          <a:lstStyle/>
          <a:p>
            <a:pPr eaLnBrk="1" hangingPunct="1"/>
            <a:endParaRPr lang="ja-JP" altLang="ja-JP" smtClean="0"/>
          </a:p>
        </p:txBody>
      </p:sp>
      <p:pic>
        <p:nvPicPr>
          <p:cNvPr id="18436" name="Picture 4" descr="sekai-no-kaimensu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35100"/>
            <a:ext cx="8208962"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6"/>
          <p:cNvSpPr txBox="1">
            <a:spLocks noChangeArrowheads="1"/>
          </p:cNvSpPr>
          <p:nvPr/>
        </p:nvSpPr>
        <p:spPr bwMode="auto">
          <a:xfrm>
            <a:off x="6099175" y="6553200"/>
            <a:ext cx="305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t>（新訂 地学図表</a:t>
            </a:r>
            <a:r>
              <a:rPr lang="en-US" altLang="ja-JP" sz="1400"/>
              <a:t>, </a:t>
            </a:r>
            <a:r>
              <a:rPr lang="ja-JP" altLang="en-US" sz="1400"/>
              <a:t>浜島書店</a:t>
            </a:r>
            <a:r>
              <a:rPr lang="en-US" altLang="ja-JP" sz="1400"/>
              <a:t>, </a:t>
            </a:r>
            <a:r>
              <a:rPr lang="ja-JP" altLang="en-US" sz="1400"/>
              <a:t>より引用）</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ja-JP" altLang="en-US" smtClean="0"/>
              <a:t>地球大気の流れ・気象</a:t>
            </a:r>
          </a:p>
        </p:txBody>
      </p:sp>
      <p:sp>
        <p:nvSpPr>
          <p:cNvPr id="19459" name="Rectangle 3"/>
          <p:cNvSpPr>
            <a:spLocks noGrp="1" noChangeArrowheads="1"/>
          </p:cNvSpPr>
          <p:nvPr>
            <p:ph type="body" idx="1"/>
          </p:nvPr>
        </p:nvSpPr>
        <p:spPr/>
        <p:txBody>
          <a:bodyPr/>
          <a:lstStyle/>
          <a:p>
            <a:pPr eaLnBrk="1" hangingPunct="1"/>
            <a:endParaRPr lang="ja-JP" altLang="ja-JP" smtClean="0"/>
          </a:p>
        </p:txBody>
      </p:sp>
      <p:pic>
        <p:nvPicPr>
          <p:cNvPr id="19460" name="Picture 4" descr="ql">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638" y="1600200"/>
            <a:ext cx="453072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テキスト ボックス 4"/>
          <p:cNvSpPr txBox="1">
            <a:spLocks noChangeArrowheads="1"/>
          </p:cNvSpPr>
          <p:nvPr/>
        </p:nvSpPr>
        <p:spPr bwMode="auto">
          <a:xfrm>
            <a:off x="1500188" y="6286500"/>
            <a:ext cx="7443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赤道付近には熱帯収束帯があり</a:t>
            </a:r>
            <a:r>
              <a:rPr lang="en-US" altLang="ja-JP" sz="1800"/>
              <a:t>, </a:t>
            </a:r>
            <a:r>
              <a:rPr lang="ja-JP" altLang="en-US" sz="1800"/>
              <a:t>収束した空気・水蒸気によって雲が発生</a:t>
            </a:r>
            <a:r>
              <a:rPr lang="en-US" altLang="ja-JP" sz="1800"/>
              <a:t>. </a:t>
            </a:r>
            <a:endParaRPr lang="ja-JP" altLang="en-US"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ja-JP" altLang="en-US" smtClean="0"/>
              <a:t>地球大気の流れ</a:t>
            </a:r>
          </a:p>
        </p:txBody>
      </p:sp>
      <p:sp>
        <p:nvSpPr>
          <p:cNvPr id="20483" name="Rectangle 5"/>
          <p:cNvSpPr>
            <a:spLocks noGrp="1" noChangeArrowheads="1"/>
          </p:cNvSpPr>
          <p:nvPr>
            <p:ph type="body" sz="half" idx="1"/>
          </p:nvPr>
        </p:nvSpPr>
        <p:spPr/>
        <p:txBody>
          <a:bodyPr/>
          <a:lstStyle/>
          <a:p>
            <a:pPr eaLnBrk="1" hangingPunct="1"/>
            <a:r>
              <a:rPr lang="ja-JP" altLang="en-US" smtClean="0"/>
              <a:t>中緯度（ </a:t>
            </a:r>
            <a:r>
              <a:rPr lang="en-US" altLang="ja-JP" smtClean="0"/>
              <a:t>&gt;30</a:t>
            </a:r>
            <a:r>
              <a:rPr lang="en-US" altLang="ja-JP" smtClean="0">
                <a:sym typeface="Symbol" panose="05050102010706020507" pitchFamily="18" charset="2"/>
              </a:rPr>
              <a:t></a:t>
            </a:r>
            <a:r>
              <a:rPr lang="ja-JP" altLang="en-US" smtClean="0">
                <a:sym typeface="Symbol" panose="05050102010706020507" pitchFamily="18" charset="2"/>
              </a:rPr>
              <a:t>）</a:t>
            </a:r>
            <a:endParaRPr lang="en-US" altLang="ja-JP" smtClean="0"/>
          </a:p>
          <a:p>
            <a:pPr lvl="1" eaLnBrk="1" hangingPunct="1"/>
            <a:r>
              <a:rPr lang="ja-JP" altLang="en-US" smtClean="0"/>
              <a:t>偏西風</a:t>
            </a:r>
          </a:p>
          <a:p>
            <a:pPr lvl="1" eaLnBrk="1" hangingPunct="1"/>
            <a:r>
              <a:rPr lang="ja-JP" altLang="en-US" smtClean="0"/>
              <a:t>渦状の雲</a:t>
            </a:r>
          </a:p>
          <a:p>
            <a:pPr lvl="1" eaLnBrk="1" hangingPunct="1"/>
            <a:endParaRPr lang="ja-JP" altLang="en-US" smtClean="0"/>
          </a:p>
          <a:p>
            <a:pPr eaLnBrk="1" hangingPunct="1"/>
            <a:r>
              <a:rPr lang="ja-JP" altLang="en-US" smtClean="0"/>
              <a:t>低緯度（ </a:t>
            </a:r>
            <a:r>
              <a:rPr lang="en-US" altLang="ja-JP" smtClean="0"/>
              <a:t>&lt;30</a:t>
            </a:r>
            <a:r>
              <a:rPr lang="en-US" altLang="ja-JP" smtClean="0">
                <a:sym typeface="Symbol" panose="05050102010706020507" pitchFamily="18" charset="2"/>
              </a:rPr>
              <a:t></a:t>
            </a:r>
            <a:r>
              <a:rPr lang="ja-JP" altLang="en-US" smtClean="0"/>
              <a:t>）</a:t>
            </a:r>
          </a:p>
          <a:p>
            <a:pPr lvl="1" eaLnBrk="1" hangingPunct="1"/>
            <a:r>
              <a:rPr lang="ja-JP" altLang="en-US" smtClean="0"/>
              <a:t>偏東風</a:t>
            </a:r>
          </a:p>
          <a:p>
            <a:pPr lvl="1" eaLnBrk="1" hangingPunct="1"/>
            <a:r>
              <a:rPr lang="ja-JP" altLang="en-US" smtClean="0"/>
              <a:t>ブロック状の雲</a:t>
            </a:r>
          </a:p>
          <a:p>
            <a:pPr lvl="1" eaLnBrk="1" hangingPunct="1"/>
            <a:endParaRPr lang="ja-JP" altLang="en-US" smtClean="0"/>
          </a:p>
          <a:p>
            <a:pPr eaLnBrk="1" hangingPunct="1"/>
            <a:endParaRPr lang="en-US" altLang="ja-JP" smtClean="0"/>
          </a:p>
        </p:txBody>
      </p:sp>
      <p:sp>
        <p:nvSpPr>
          <p:cNvPr id="20484" name="Rectangle 6"/>
          <p:cNvSpPr>
            <a:spLocks noGrp="1" noChangeArrowheads="1"/>
          </p:cNvSpPr>
          <p:nvPr>
            <p:ph type="body" sz="half" idx="2"/>
          </p:nvPr>
        </p:nvSpPr>
        <p:spPr/>
        <p:txBody>
          <a:bodyPr/>
          <a:lstStyle/>
          <a:p>
            <a:pPr eaLnBrk="1" hangingPunct="1"/>
            <a:endParaRPr lang="ja-JP" altLang="ja-JP" smtClean="0"/>
          </a:p>
        </p:txBody>
      </p:sp>
      <p:pic>
        <p:nvPicPr>
          <p:cNvPr id="20485" name="Picture 7" descr="q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46263"/>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Line 8"/>
          <p:cNvSpPr>
            <a:spLocks noChangeShapeType="1"/>
          </p:cNvSpPr>
          <p:nvPr/>
        </p:nvSpPr>
        <p:spPr bwMode="auto">
          <a:xfrm>
            <a:off x="4787900" y="2781300"/>
            <a:ext cx="3743325"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87" name="Line 9"/>
          <p:cNvSpPr>
            <a:spLocks noChangeShapeType="1"/>
          </p:cNvSpPr>
          <p:nvPr/>
        </p:nvSpPr>
        <p:spPr bwMode="auto">
          <a:xfrm>
            <a:off x="4787900" y="5013325"/>
            <a:ext cx="3743325"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ja-JP" altLang="en-US" smtClean="0"/>
              <a:t>地球大気の流れ</a:t>
            </a:r>
          </a:p>
        </p:txBody>
      </p:sp>
      <p:sp>
        <p:nvSpPr>
          <p:cNvPr id="21507" name="Rectangle 5"/>
          <p:cNvSpPr>
            <a:spLocks noGrp="1" noChangeArrowheads="1"/>
          </p:cNvSpPr>
          <p:nvPr>
            <p:ph type="body" sz="half" idx="1"/>
          </p:nvPr>
        </p:nvSpPr>
        <p:spPr/>
        <p:txBody>
          <a:bodyPr/>
          <a:lstStyle/>
          <a:p>
            <a:pPr eaLnBrk="1" hangingPunct="1"/>
            <a:r>
              <a:rPr lang="ja-JP" altLang="en-US" smtClean="0"/>
              <a:t>中緯度（ </a:t>
            </a:r>
            <a:r>
              <a:rPr lang="en-US" altLang="ja-JP" smtClean="0"/>
              <a:t>&gt;30</a:t>
            </a:r>
            <a:r>
              <a:rPr lang="en-US" altLang="ja-JP" smtClean="0">
                <a:sym typeface="Symbol" panose="05050102010706020507" pitchFamily="18" charset="2"/>
              </a:rPr>
              <a:t></a:t>
            </a:r>
            <a:r>
              <a:rPr lang="ja-JP" altLang="en-US" smtClean="0">
                <a:sym typeface="Symbol" panose="05050102010706020507" pitchFamily="18" charset="2"/>
              </a:rPr>
              <a:t>）</a:t>
            </a:r>
            <a:endParaRPr lang="en-US" altLang="ja-JP" smtClean="0"/>
          </a:p>
          <a:p>
            <a:pPr lvl="1" eaLnBrk="1" hangingPunct="1"/>
            <a:r>
              <a:rPr lang="ja-JP" altLang="en-US" smtClean="0"/>
              <a:t>西風（東向き）</a:t>
            </a:r>
            <a:endParaRPr lang="en-US" altLang="ja-JP" smtClean="0"/>
          </a:p>
          <a:p>
            <a:pPr lvl="2" eaLnBrk="1" hangingPunct="1"/>
            <a:r>
              <a:rPr lang="ja-JP" altLang="en-US" smtClean="0"/>
              <a:t>しばしば蛇行</a:t>
            </a:r>
          </a:p>
          <a:p>
            <a:pPr lvl="1" eaLnBrk="1" hangingPunct="1"/>
            <a:endParaRPr lang="ja-JP" altLang="en-US" smtClean="0"/>
          </a:p>
          <a:p>
            <a:pPr eaLnBrk="1" hangingPunct="1"/>
            <a:r>
              <a:rPr lang="ja-JP" altLang="en-US" smtClean="0"/>
              <a:t>低緯度（ </a:t>
            </a:r>
            <a:r>
              <a:rPr lang="en-US" altLang="ja-JP" smtClean="0"/>
              <a:t>&lt;30</a:t>
            </a:r>
            <a:r>
              <a:rPr lang="en-US" altLang="ja-JP" smtClean="0">
                <a:sym typeface="Symbol" panose="05050102010706020507" pitchFamily="18" charset="2"/>
              </a:rPr>
              <a:t></a:t>
            </a:r>
            <a:r>
              <a:rPr lang="ja-JP" altLang="en-US" smtClean="0"/>
              <a:t>）</a:t>
            </a:r>
          </a:p>
          <a:p>
            <a:pPr lvl="1" eaLnBrk="1" hangingPunct="1"/>
            <a:r>
              <a:rPr lang="ja-JP" altLang="en-US" smtClean="0"/>
              <a:t>弱い東風（西向き）</a:t>
            </a:r>
          </a:p>
          <a:p>
            <a:pPr lvl="1" eaLnBrk="1" hangingPunct="1"/>
            <a:endParaRPr lang="ja-JP" altLang="en-US" smtClean="0"/>
          </a:p>
          <a:p>
            <a:pPr eaLnBrk="1" hangingPunct="1"/>
            <a:endParaRPr lang="en-US" altLang="ja-JP" smtClean="0"/>
          </a:p>
        </p:txBody>
      </p:sp>
      <p:sp>
        <p:nvSpPr>
          <p:cNvPr id="21508" name="Rectangle 6"/>
          <p:cNvSpPr>
            <a:spLocks noGrp="1" noChangeArrowheads="1"/>
          </p:cNvSpPr>
          <p:nvPr>
            <p:ph type="body" sz="half" idx="2"/>
          </p:nvPr>
        </p:nvSpPr>
        <p:spPr/>
        <p:txBody>
          <a:bodyPr/>
          <a:lstStyle/>
          <a:p>
            <a:pPr eaLnBrk="1" hangingPunct="1"/>
            <a:endParaRPr lang="ja-JP" altLang="ja-JP" smtClean="0"/>
          </a:p>
        </p:txBody>
      </p:sp>
      <p:pic>
        <p:nvPicPr>
          <p:cNvPr id="21509" name="Picture 7" descr="q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46263"/>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矢印 1"/>
          <p:cNvSpPr/>
          <p:nvPr/>
        </p:nvSpPr>
        <p:spPr>
          <a:xfrm>
            <a:off x="6091238" y="2636838"/>
            <a:ext cx="115252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a:off x="6091238" y="4508500"/>
            <a:ext cx="1152525" cy="43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右矢印 9"/>
          <p:cNvSpPr/>
          <p:nvPr/>
        </p:nvSpPr>
        <p:spPr>
          <a:xfrm rot="10800000">
            <a:off x="6519863" y="3500438"/>
            <a:ext cx="29527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右矢印 10"/>
          <p:cNvSpPr/>
          <p:nvPr/>
        </p:nvSpPr>
        <p:spPr>
          <a:xfrm rot="10800000">
            <a:off x="6516688" y="3141663"/>
            <a:ext cx="29527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右矢印 11"/>
          <p:cNvSpPr/>
          <p:nvPr/>
        </p:nvSpPr>
        <p:spPr>
          <a:xfrm rot="10800000">
            <a:off x="6516688" y="3859213"/>
            <a:ext cx="29527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ja-JP" altLang="en-US" smtClean="0"/>
              <a:t>地球の大気の流れの模式図</a:t>
            </a:r>
          </a:p>
        </p:txBody>
      </p:sp>
      <p:sp>
        <p:nvSpPr>
          <p:cNvPr id="22531" name="Rectangle 3"/>
          <p:cNvSpPr>
            <a:spLocks noGrp="1" noChangeArrowheads="1"/>
          </p:cNvSpPr>
          <p:nvPr>
            <p:ph type="body" idx="1"/>
          </p:nvPr>
        </p:nvSpPr>
        <p:spPr/>
        <p:txBody>
          <a:bodyPr/>
          <a:lstStyle/>
          <a:p>
            <a:pPr eaLnBrk="1" hangingPunct="1"/>
            <a:endParaRPr lang="ja-JP" altLang="ja-JP" smtClean="0"/>
          </a:p>
        </p:txBody>
      </p:sp>
      <p:pic>
        <p:nvPicPr>
          <p:cNvPr id="22532" name="Picture 4" descr="image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25" y="1557338"/>
            <a:ext cx="6367463"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ChangeArrowheads="1"/>
          </p:cNvSpPr>
          <p:nvPr/>
        </p:nvSpPr>
        <p:spPr bwMode="auto">
          <a:xfrm>
            <a:off x="5867400" y="1916113"/>
            <a:ext cx="1657350" cy="649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4"/>
          <p:cNvSpPr>
            <a:spLocks noGrp="1"/>
          </p:cNvSpPr>
          <p:nvPr>
            <p:ph type="title"/>
          </p:nvPr>
        </p:nvSpPr>
        <p:spPr/>
        <p:txBody>
          <a:bodyPr/>
          <a:lstStyle/>
          <a:p>
            <a:r>
              <a:rPr lang="ja-JP" altLang="en-US" smtClean="0"/>
              <a:t>ハドレー循環と雨</a:t>
            </a:r>
          </a:p>
        </p:txBody>
      </p:sp>
      <p:sp>
        <p:nvSpPr>
          <p:cNvPr id="23555" name="コンテンツ プレースホルダ 5"/>
          <p:cNvSpPr>
            <a:spLocks noGrp="1"/>
          </p:cNvSpPr>
          <p:nvPr>
            <p:ph sz="half" idx="1"/>
          </p:nvPr>
        </p:nvSpPr>
        <p:spPr/>
        <p:txBody>
          <a:bodyPr/>
          <a:lstStyle/>
          <a:p>
            <a:r>
              <a:rPr lang="ja-JP" altLang="en-US" smtClean="0"/>
              <a:t>ハドレー循環</a:t>
            </a:r>
            <a:endParaRPr lang="en-US" altLang="ja-JP" smtClean="0"/>
          </a:p>
          <a:p>
            <a:pPr lvl="1"/>
            <a:r>
              <a:rPr lang="ja-JP" altLang="en-US" smtClean="0"/>
              <a:t>上昇流域では</a:t>
            </a:r>
            <a:r>
              <a:rPr lang="en-US" altLang="ja-JP" smtClean="0"/>
              <a:t>, </a:t>
            </a:r>
            <a:r>
              <a:rPr lang="ja-JP" altLang="en-US" smtClean="0"/>
              <a:t>対流が盛んに起こり雨が降る</a:t>
            </a:r>
            <a:r>
              <a:rPr lang="en-US" altLang="ja-JP" smtClean="0"/>
              <a:t>.</a:t>
            </a:r>
          </a:p>
          <a:p>
            <a:pPr lvl="1"/>
            <a:r>
              <a:rPr lang="ja-JP" altLang="en-US" smtClean="0"/>
              <a:t>下降流域では</a:t>
            </a:r>
            <a:r>
              <a:rPr lang="en-US" altLang="ja-JP" smtClean="0"/>
              <a:t>, </a:t>
            </a:r>
            <a:r>
              <a:rPr lang="ja-JP" altLang="en-US" smtClean="0"/>
              <a:t>対流が起こりにくく雨が少ない</a:t>
            </a:r>
            <a:r>
              <a:rPr lang="en-US" altLang="ja-JP" smtClean="0"/>
              <a:t>.</a:t>
            </a:r>
          </a:p>
          <a:p>
            <a:pPr lvl="1"/>
            <a:endParaRPr lang="ja-JP" altLang="en-US" smtClean="0"/>
          </a:p>
        </p:txBody>
      </p:sp>
      <p:sp>
        <p:nvSpPr>
          <p:cNvPr id="23556" name="コンテンツ プレースホルダ 6"/>
          <p:cNvSpPr>
            <a:spLocks noGrp="1"/>
          </p:cNvSpPr>
          <p:nvPr>
            <p:ph sz="half" idx="2"/>
          </p:nvPr>
        </p:nvSpPr>
        <p:spPr/>
        <p:txBody>
          <a:bodyPr/>
          <a:lstStyle/>
          <a:p>
            <a:endParaRPr lang="ja-JP" altLang="en-US" smtClean="0"/>
          </a:p>
        </p:txBody>
      </p:sp>
      <p:pic>
        <p:nvPicPr>
          <p:cNvPr id="235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14500"/>
            <a:ext cx="4179887"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テキスト ボックス 7"/>
          <p:cNvSpPr txBox="1">
            <a:spLocks noChangeArrowheads="1"/>
          </p:cNvSpPr>
          <p:nvPr/>
        </p:nvSpPr>
        <p:spPr bwMode="auto">
          <a:xfrm>
            <a:off x="3824288" y="6581775"/>
            <a:ext cx="5319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a:t>http://apollo.lsc.vsc.edu/classes/met130/notes/chapter10/global_precip.html</a:t>
            </a:r>
            <a:endParaRPr lang="ja-JP" altLang="en-US" sz="12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r>
              <a:rPr lang="ja-JP" altLang="en-US" smtClean="0"/>
              <a:t>配布資料</a:t>
            </a:r>
          </a:p>
        </p:txBody>
      </p:sp>
      <p:sp>
        <p:nvSpPr>
          <p:cNvPr id="3" name="コンテンツ プレースホルダー 2"/>
          <p:cNvSpPr>
            <a:spLocks noGrp="1"/>
          </p:cNvSpPr>
          <p:nvPr>
            <p:ph idx="1"/>
          </p:nvPr>
        </p:nvSpPr>
        <p:spPr/>
        <p:txBody>
          <a:bodyPr/>
          <a:lstStyle/>
          <a:p>
            <a:pPr>
              <a:defRPr/>
            </a:pPr>
            <a:r>
              <a:rPr lang="ja-JP" altLang="en-US" dirty="0" smtClean="0"/>
              <a:t>講義資料のコピー　　　</a:t>
            </a:r>
            <a:r>
              <a:rPr lang="en-US" altLang="ja-JP" dirty="0" smtClean="0"/>
              <a:t>		1</a:t>
            </a:r>
            <a:r>
              <a:rPr lang="ja-JP" altLang="en-US" dirty="0" smtClean="0"/>
              <a:t>部</a:t>
            </a:r>
            <a:endParaRPr lang="en-US" altLang="ja-JP" dirty="0" smtClean="0"/>
          </a:p>
          <a:p>
            <a:pPr marL="0" indent="0">
              <a:buFontTx/>
              <a:buNone/>
              <a:defRPr/>
            </a:pPr>
            <a:r>
              <a:rPr lang="ja-JP" altLang="en-US" dirty="0" smtClean="0"/>
              <a:t>　　　　合計１部</a:t>
            </a:r>
            <a:endParaRPr lang="ja-JP" altLang="en-US"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r>
              <a:rPr lang="ja-JP" altLang="en-US" smtClean="0"/>
              <a:t>水星</a:t>
            </a:r>
          </a:p>
        </p:txBody>
      </p:sp>
      <p:sp>
        <p:nvSpPr>
          <p:cNvPr id="24579" name="Rectangle 6"/>
          <p:cNvSpPr>
            <a:spLocks noGrp="1" noChangeArrowheads="1"/>
          </p:cNvSpPr>
          <p:nvPr>
            <p:ph type="body" sz="half" idx="1"/>
          </p:nvPr>
        </p:nvSpPr>
        <p:spPr/>
        <p:txBody>
          <a:bodyPr/>
          <a:lstStyle/>
          <a:p>
            <a:pPr eaLnBrk="1" hangingPunct="1">
              <a:lnSpc>
                <a:spcPct val="90000"/>
              </a:lnSpc>
            </a:pPr>
            <a:r>
              <a:rPr lang="ja-JP" altLang="en-US" smtClean="0"/>
              <a:t>半径	</a:t>
            </a:r>
            <a:r>
              <a:rPr lang="en-US" altLang="ja-JP" smtClean="0"/>
              <a:t>2440 km</a:t>
            </a:r>
          </a:p>
          <a:p>
            <a:pPr eaLnBrk="1" hangingPunct="1">
              <a:lnSpc>
                <a:spcPct val="90000"/>
              </a:lnSpc>
            </a:pPr>
            <a:r>
              <a:rPr lang="ja-JP" altLang="en-US" smtClean="0"/>
              <a:t>自転周期 </a:t>
            </a:r>
            <a:r>
              <a:rPr lang="en-US" altLang="ja-JP" smtClean="0"/>
              <a:t>58 </a:t>
            </a:r>
            <a:r>
              <a:rPr lang="ja-JP" altLang="en-US" smtClean="0"/>
              <a:t>日</a:t>
            </a:r>
          </a:p>
          <a:p>
            <a:pPr eaLnBrk="1" hangingPunct="1">
              <a:lnSpc>
                <a:spcPct val="90000"/>
              </a:lnSpc>
            </a:pPr>
            <a:r>
              <a:rPr lang="ja-JP" altLang="en-US" smtClean="0"/>
              <a:t>平均気温　</a:t>
            </a:r>
            <a:r>
              <a:rPr lang="en-US" altLang="ja-JP" smtClean="0"/>
              <a:t>180℃</a:t>
            </a:r>
          </a:p>
          <a:p>
            <a:pPr lvl="1" eaLnBrk="1" hangingPunct="1">
              <a:lnSpc>
                <a:spcPct val="90000"/>
              </a:lnSpc>
            </a:pPr>
            <a:r>
              <a:rPr lang="ja-JP" altLang="en-US" smtClean="0">
                <a:solidFill>
                  <a:srgbClr val="FF3300"/>
                </a:solidFill>
              </a:rPr>
              <a:t>夜側</a:t>
            </a:r>
            <a:r>
              <a:rPr lang="en-US" altLang="ja-JP" smtClean="0">
                <a:solidFill>
                  <a:srgbClr val="FF3300"/>
                </a:solidFill>
              </a:rPr>
              <a:t>: - 183℃</a:t>
            </a:r>
          </a:p>
          <a:p>
            <a:pPr lvl="1" eaLnBrk="1" hangingPunct="1">
              <a:lnSpc>
                <a:spcPct val="90000"/>
              </a:lnSpc>
            </a:pPr>
            <a:r>
              <a:rPr lang="ja-JP" altLang="en-US" smtClean="0">
                <a:solidFill>
                  <a:srgbClr val="FF3300"/>
                </a:solidFill>
              </a:rPr>
              <a:t>昼側</a:t>
            </a:r>
            <a:r>
              <a:rPr lang="en-US" altLang="ja-JP" smtClean="0">
                <a:solidFill>
                  <a:srgbClr val="FF3300"/>
                </a:solidFill>
              </a:rPr>
              <a:t>: </a:t>
            </a:r>
            <a:r>
              <a:rPr lang="ja-JP" altLang="en-US" smtClean="0">
                <a:solidFill>
                  <a:srgbClr val="FF3300"/>
                </a:solidFill>
              </a:rPr>
              <a:t>　</a:t>
            </a:r>
            <a:r>
              <a:rPr lang="en-US" altLang="ja-JP" smtClean="0">
                <a:solidFill>
                  <a:srgbClr val="FF3300"/>
                </a:solidFill>
              </a:rPr>
              <a:t>427℃</a:t>
            </a:r>
          </a:p>
          <a:p>
            <a:pPr eaLnBrk="1" hangingPunct="1">
              <a:lnSpc>
                <a:spcPct val="90000"/>
              </a:lnSpc>
            </a:pPr>
            <a:endParaRPr lang="en-US" altLang="ja-JP" smtClean="0"/>
          </a:p>
          <a:p>
            <a:pPr eaLnBrk="1" hangingPunct="1">
              <a:lnSpc>
                <a:spcPct val="90000"/>
              </a:lnSpc>
            </a:pPr>
            <a:r>
              <a:rPr lang="ja-JP" altLang="en-US" smtClean="0"/>
              <a:t>非常に薄い大気</a:t>
            </a:r>
          </a:p>
          <a:p>
            <a:pPr lvl="1" eaLnBrk="1" hangingPunct="1">
              <a:lnSpc>
                <a:spcPct val="90000"/>
              </a:lnSpc>
            </a:pPr>
            <a:r>
              <a:rPr lang="en-US" altLang="ja-JP" smtClean="0"/>
              <a:t>10</a:t>
            </a:r>
            <a:r>
              <a:rPr lang="ja-JP" altLang="en-US" smtClean="0"/>
              <a:t>個</a:t>
            </a:r>
            <a:r>
              <a:rPr lang="en-US" altLang="ja-JP" smtClean="0"/>
              <a:t>/mm</a:t>
            </a:r>
            <a:r>
              <a:rPr lang="en-US" altLang="ja-JP" baseline="30000" smtClean="0"/>
              <a:t>3</a:t>
            </a:r>
            <a:r>
              <a:rPr lang="ja-JP" altLang="en-US" smtClean="0"/>
              <a:t>　程度</a:t>
            </a:r>
          </a:p>
          <a:p>
            <a:pPr lvl="2" eaLnBrk="1" hangingPunct="1">
              <a:lnSpc>
                <a:spcPct val="90000"/>
              </a:lnSpc>
            </a:pPr>
            <a:r>
              <a:rPr lang="ja-JP" altLang="en-US" smtClean="0"/>
              <a:t>約地球の </a:t>
            </a:r>
            <a:r>
              <a:rPr lang="en-US" altLang="ja-JP" smtClean="0"/>
              <a:t>1 </a:t>
            </a:r>
            <a:r>
              <a:rPr lang="ja-JP" altLang="en-US" smtClean="0"/>
              <a:t>兆分の </a:t>
            </a:r>
            <a:r>
              <a:rPr lang="en-US" altLang="ja-JP" smtClean="0"/>
              <a:t>1.</a:t>
            </a:r>
          </a:p>
          <a:p>
            <a:pPr lvl="1" eaLnBrk="1" hangingPunct="1">
              <a:lnSpc>
                <a:spcPct val="90000"/>
              </a:lnSpc>
            </a:pPr>
            <a:r>
              <a:rPr lang="en-US" altLang="ja-JP" smtClean="0"/>
              <a:t>H, He, O, Na</a:t>
            </a:r>
          </a:p>
        </p:txBody>
      </p:sp>
      <p:sp>
        <p:nvSpPr>
          <p:cNvPr id="24580" name="Rectangle 7"/>
          <p:cNvSpPr>
            <a:spLocks noGrp="1" noChangeArrowheads="1"/>
          </p:cNvSpPr>
          <p:nvPr>
            <p:ph type="body" sz="half" idx="2"/>
          </p:nvPr>
        </p:nvSpPr>
        <p:spPr/>
        <p:txBody>
          <a:bodyPr/>
          <a:lstStyle/>
          <a:p>
            <a:pPr eaLnBrk="1" hangingPunct="1">
              <a:lnSpc>
                <a:spcPct val="90000"/>
              </a:lnSpc>
            </a:pPr>
            <a:endParaRPr lang="ja-JP" altLang="ja-JP" smtClean="0"/>
          </a:p>
        </p:txBody>
      </p:sp>
      <p:pic>
        <p:nvPicPr>
          <p:cNvPr id="24581" name="Picture 4" descr="PIA10172_mod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846263"/>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ja-JP" altLang="en-US" smtClean="0"/>
              <a:t>水星の大気</a:t>
            </a:r>
          </a:p>
        </p:txBody>
      </p:sp>
      <p:sp>
        <p:nvSpPr>
          <p:cNvPr id="25603" name="Rectangle 5"/>
          <p:cNvSpPr>
            <a:spLocks noGrp="1" noChangeArrowheads="1"/>
          </p:cNvSpPr>
          <p:nvPr>
            <p:ph type="body" sz="half" idx="1"/>
          </p:nvPr>
        </p:nvSpPr>
        <p:spPr/>
        <p:txBody>
          <a:bodyPr/>
          <a:lstStyle/>
          <a:p>
            <a:pPr eaLnBrk="1" hangingPunct="1">
              <a:lnSpc>
                <a:spcPct val="90000"/>
              </a:lnSpc>
            </a:pPr>
            <a:r>
              <a:rPr lang="ja-JP" altLang="en-US" smtClean="0"/>
              <a:t>地表面が外気圏界面</a:t>
            </a:r>
          </a:p>
          <a:p>
            <a:pPr lvl="1" eaLnBrk="1" hangingPunct="1">
              <a:lnSpc>
                <a:spcPct val="90000"/>
              </a:lnSpc>
            </a:pPr>
            <a:r>
              <a:rPr lang="ja-JP" altLang="en-US" smtClean="0"/>
              <a:t>大気分子間の衝突頻度 より大気地面間の衝突頻度のほうが大きい</a:t>
            </a:r>
          </a:p>
          <a:p>
            <a:pPr lvl="1" eaLnBrk="1" hangingPunct="1">
              <a:lnSpc>
                <a:spcPct val="90000"/>
              </a:lnSpc>
            </a:pPr>
            <a:r>
              <a:rPr lang="ja-JP" altLang="en-US" smtClean="0"/>
              <a:t>昼面で加熱され</a:t>
            </a:r>
            <a:r>
              <a:rPr lang="en-US" altLang="ja-JP" smtClean="0"/>
              <a:t>, </a:t>
            </a:r>
            <a:r>
              <a:rPr lang="ja-JP" altLang="en-US" smtClean="0"/>
              <a:t>軽い分子は熱的に散逸</a:t>
            </a:r>
          </a:p>
          <a:p>
            <a:pPr lvl="1" eaLnBrk="1" hangingPunct="1">
              <a:lnSpc>
                <a:spcPct val="90000"/>
              </a:lnSpc>
            </a:pPr>
            <a:endParaRPr lang="ja-JP" altLang="en-US" smtClean="0"/>
          </a:p>
          <a:p>
            <a:pPr eaLnBrk="1" hangingPunct="1">
              <a:lnSpc>
                <a:spcPct val="90000"/>
              </a:lnSpc>
            </a:pPr>
            <a:r>
              <a:rPr lang="ja-JP" altLang="en-US" smtClean="0"/>
              <a:t>「流体的な」大気現象は起こっていない</a:t>
            </a:r>
          </a:p>
          <a:p>
            <a:pPr lvl="1" eaLnBrk="1" hangingPunct="1">
              <a:lnSpc>
                <a:spcPct val="90000"/>
              </a:lnSpc>
            </a:pPr>
            <a:r>
              <a:rPr lang="ja-JP" altLang="en-US" smtClean="0"/>
              <a:t>大気の散逸問題を考える上では面白い対象</a:t>
            </a:r>
          </a:p>
        </p:txBody>
      </p:sp>
      <p:sp>
        <p:nvSpPr>
          <p:cNvPr id="25604" name="Rectangle 6"/>
          <p:cNvSpPr>
            <a:spLocks noGrp="1" noChangeArrowheads="1"/>
          </p:cNvSpPr>
          <p:nvPr>
            <p:ph type="body" sz="half" idx="2"/>
          </p:nvPr>
        </p:nvSpPr>
        <p:spPr/>
        <p:txBody>
          <a:bodyPr/>
          <a:lstStyle/>
          <a:p>
            <a:pPr eaLnBrk="1" hangingPunct="1">
              <a:lnSpc>
                <a:spcPct val="90000"/>
              </a:lnSpc>
            </a:pPr>
            <a:endParaRPr lang="ja-JP" altLang="ja-JP" smtClean="0"/>
          </a:p>
        </p:txBody>
      </p:sp>
      <p:sp>
        <p:nvSpPr>
          <p:cNvPr id="25605" name="Rectangle 37"/>
          <p:cNvSpPr>
            <a:spLocks noChangeArrowheads="1"/>
          </p:cNvSpPr>
          <p:nvPr/>
        </p:nvSpPr>
        <p:spPr bwMode="auto">
          <a:xfrm>
            <a:off x="4643438" y="1628775"/>
            <a:ext cx="4032250" cy="4537075"/>
          </a:xfrm>
          <a:prstGeom prst="rect">
            <a:avLst/>
          </a:prstGeom>
          <a:solidFill>
            <a:srgbClr val="000000"/>
          </a:solidFill>
          <a:ln w="9525">
            <a:solidFill>
              <a:srgbClr val="FFFFFF"/>
            </a:solidFill>
            <a:miter lim="800000"/>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latin typeface="Verdana" panose="020B0604030504040204" pitchFamily="34" charset="0"/>
            </a:endParaRPr>
          </a:p>
        </p:txBody>
      </p:sp>
      <p:sp>
        <p:nvSpPr>
          <p:cNvPr id="25606" name="Oval 38"/>
          <p:cNvSpPr>
            <a:spLocks noChangeArrowheads="1"/>
          </p:cNvSpPr>
          <p:nvPr/>
        </p:nvSpPr>
        <p:spPr bwMode="auto">
          <a:xfrm>
            <a:off x="5795963" y="2924175"/>
            <a:ext cx="1944687" cy="1944688"/>
          </a:xfrm>
          <a:prstGeom prst="ellipse">
            <a:avLst/>
          </a:prstGeom>
          <a:gradFill rotWithShape="1">
            <a:gsLst>
              <a:gs pos="0">
                <a:srgbClr val="CCECFF"/>
              </a:gs>
              <a:gs pos="100000">
                <a:srgbClr val="5E6D76"/>
              </a:gs>
            </a:gsLst>
            <a:lin ang="0" scaled="1"/>
          </a:gradFill>
          <a:ln w="9525">
            <a:solidFill>
              <a:srgbClr val="FFFFFF"/>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07" name="Text Box 39"/>
          <p:cNvSpPr txBox="1">
            <a:spLocks noChangeArrowheads="1"/>
          </p:cNvSpPr>
          <p:nvPr/>
        </p:nvSpPr>
        <p:spPr bwMode="auto">
          <a:xfrm>
            <a:off x="4643438" y="5646738"/>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FFFF00"/>
                </a:solidFill>
                <a:latin typeface="Verdana" panose="020B0604030504040204" pitchFamily="34" charset="0"/>
              </a:rPr>
              <a:t>昼側</a:t>
            </a:r>
          </a:p>
        </p:txBody>
      </p:sp>
      <p:sp>
        <p:nvSpPr>
          <p:cNvPr id="25608" name="Text Box 40"/>
          <p:cNvSpPr txBox="1">
            <a:spLocks noChangeArrowheads="1"/>
          </p:cNvSpPr>
          <p:nvPr/>
        </p:nvSpPr>
        <p:spPr bwMode="auto">
          <a:xfrm>
            <a:off x="7740650" y="5661025"/>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FFFF00"/>
                </a:solidFill>
                <a:latin typeface="Verdana" panose="020B0604030504040204" pitchFamily="34" charset="0"/>
              </a:rPr>
              <a:t>夜側</a:t>
            </a:r>
          </a:p>
        </p:txBody>
      </p:sp>
      <p:sp>
        <p:nvSpPr>
          <p:cNvPr id="25609" name="Oval 41"/>
          <p:cNvSpPr>
            <a:spLocks noChangeArrowheads="1"/>
          </p:cNvSpPr>
          <p:nvPr/>
        </p:nvSpPr>
        <p:spPr bwMode="auto">
          <a:xfrm>
            <a:off x="7742238" y="1916113"/>
            <a:ext cx="142875" cy="144462"/>
          </a:xfrm>
          <a:prstGeom prst="ellipse">
            <a:avLst/>
          </a:prstGeom>
          <a:solidFill>
            <a:srgbClr val="FF0000"/>
          </a:solidFill>
          <a:ln w="9525">
            <a:solidFill>
              <a:srgbClr val="FFFFFF"/>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10" name="Oval 42"/>
          <p:cNvSpPr>
            <a:spLocks noChangeArrowheads="1"/>
          </p:cNvSpPr>
          <p:nvPr/>
        </p:nvSpPr>
        <p:spPr bwMode="auto">
          <a:xfrm>
            <a:off x="7740650" y="3716338"/>
            <a:ext cx="142875" cy="144462"/>
          </a:xfrm>
          <a:prstGeom prst="ellipse">
            <a:avLst/>
          </a:prstGeom>
          <a:solidFill>
            <a:srgbClr val="0066CC"/>
          </a:solidFill>
          <a:ln w="9525">
            <a:solidFill>
              <a:srgbClr val="FFFFFF"/>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cxnSp>
        <p:nvCxnSpPr>
          <p:cNvPr id="25611" name="AutoShape 43"/>
          <p:cNvCxnSpPr>
            <a:cxnSpLocks noChangeShapeType="1"/>
            <a:stCxn id="25606" idx="1"/>
            <a:endCxn id="25610" idx="1"/>
          </p:cNvCxnSpPr>
          <p:nvPr/>
        </p:nvCxnSpPr>
        <p:spPr bwMode="auto">
          <a:xfrm rot="5400000" flipV="1">
            <a:off x="6656388" y="2632075"/>
            <a:ext cx="528637" cy="1681163"/>
          </a:xfrm>
          <a:prstGeom prst="curvedConnector3">
            <a:avLst>
              <a:gd name="adj1" fmla="val -96995"/>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cxnSp>
      <p:cxnSp>
        <p:nvCxnSpPr>
          <p:cNvPr id="25612" name="AutoShape 44"/>
          <p:cNvCxnSpPr>
            <a:cxnSpLocks noChangeShapeType="1"/>
            <a:stCxn id="25606" idx="1"/>
            <a:endCxn id="25609" idx="2"/>
          </p:cNvCxnSpPr>
          <p:nvPr/>
        </p:nvCxnSpPr>
        <p:spPr bwMode="auto">
          <a:xfrm rot="-5400000">
            <a:off x="6301582" y="1767681"/>
            <a:ext cx="1219200" cy="1662113"/>
          </a:xfrm>
          <a:prstGeom prst="curvedConnector2">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cxnSp>
      <p:sp>
        <p:nvSpPr>
          <p:cNvPr id="25613" name="Text Box 45"/>
          <p:cNvSpPr txBox="1">
            <a:spLocks noChangeArrowheads="1"/>
          </p:cNvSpPr>
          <p:nvPr/>
        </p:nvSpPr>
        <p:spPr bwMode="auto">
          <a:xfrm>
            <a:off x="7667625" y="2133600"/>
            <a:ext cx="827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rgbClr val="FFFFFF"/>
                </a:solidFill>
                <a:latin typeface="Verdana" panose="020B0604030504040204" pitchFamily="34" charset="0"/>
              </a:rPr>
              <a:t>H, He</a:t>
            </a:r>
          </a:p>
        </p:txBody>
      </p:sp>
      <p:sp>
        <p:nvSpPr>
          <p:cNvPr id="25614" name="Text Box 46"/>
          <p:cNvSpPr txBox="1">
            <a:spLocks noChangeArrowheads="1"/>
          </p:cNvSpPr>
          <p:nvPr/>
        </p:nvSpPr>
        <p:spPr bwMode="auto">
          <a:xfrm>
            <a:off x="7824788" y="3789363"/>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rgbClr val="FFFFFF"/>
                </a:solidFill>
                <a:latin typeface="Verdana" panose="020B0604030504040204" pitchFamily="34" charset="0"/>
              </a:rPr>
              <a:t>Na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ja-JP" altLang="en-US" smtClean="0"/>
              <a:t>金星</a:t>
            </a:r>
          </a:p>
        </p:txBody>
      </p:sp>
      <p:sp>
        <p:nvSpPr>
          <p:cNvPr id="31747" name="Rectangle 5"/>
          <p:cNvSpPr>
            <a:spLocks noGrp="1" noChangeArrowheads="1"/>
          </p:cNvSpPr>
          <p:nvPr>
            <p:ph type="body" sz="half" idx="1"/>
          </p:nvPr>
        </p:nvSpPr>
        <p:spPr/>
        <p:txBody>
          <a:bodyPr/>
          <a:lstStyle/>
          <a:p>
            <a:pPr eaLnBrk="1" hangingPunct="1"/>
            <a:r>
              <a:rPr lang="ja-JP" altLang="en-US" sz="2400" smtClean="0"/>
              <a:t>半径	</a:t>
            </a:r>
            <a:r>
              <a:rPr lang="en-US" altLang="ja-JP" sz="2400" smtClean="0"/>
              <a:t>6051 km</a:t>
            </a:r>
          </a:p>
          <a:p>
            <a:pPr eaLnBrk="1" hangingPunct="1"/>
            <a:r>
              <a:rPr lang="ja-JP" altLang="en-US" sz="2400" smtClean="0">
                <a:solidFill>
                  <a:srgbClr val="FF3300"/>
                </a:solidFill>
              </a:rPr>
              <a:t>自転周期 </a:t>
            </a:r>
            <a:r>
              <a:rPr lang="en-US" altLang="ja-JP" sz="2400" smtClean="0">
                <a:solidFill>
                  <a:srgbClr val="FF3300"/>
                </a:solidFill>
              </a:rPr>
              <a:t>243 </a:t>
            </a:r>
            <a:r>
              <a:rPr lang="ja-JP" altLang="en-US" sz="2400" smtClean="0">
                <a:solidFill>
                  <a:srgbClr val="FF3300"/>
                </a:solidFill>
              </a:rPr>
              <a:t>日</a:t>
            </a:r>
          </a:p>
          <a:p>
            <a:pPr lvl="1" eaLnBrk="1" hangingPunct="1"/>
            <a:r>
              <a:rPr lang="ja-JP" altLang="en-US" sz="2000" smtClean="0">
                <a:solidFill>
                  <a:srgbClr val="FF3300"/>
                </a:solidFill>
              </a:rPr>
              <a:t>公転周期とほぼ同じ</a:t>
            </a:r>
          </a:p>
          <a:p>
            <a:pPr lvl="1" eaLnBrk="1" hangingPunct="1"/>
            <a:r>
              <a:rPr lang="ja-JP" altLang="en-US" sz="2000" smtClean="0">
                <a:solidFill>
                  <a:srgbClr val="FF3300"/>
                </a:solidFill>
              </a:rPr>
              <a:t>地球とは逆向き</a:t>
            </a:r>
          </a:p>
          <a:p>
            <a:pPr eaLnBrk="1" hangingPunct="1"/>
            <a:r>
              <a:rPr lang="ja-JP" altLang="en-US" sz="2400" smtClean="0">
                <a:solidFill>
                  <a:srgbClr val="FF3300"/>
                </a:solidFill>
              </a:rPr>
              <a:t>地表気圧 </a:t>
            </a:r>
            <a:r>
              <a:rPr lang="en-US" altLang="ja-JP" sz="2400" smtClean="0">
                <a:solidFill>
                  <a:srgbClr val="FF3300"/>
                </a:solidFill>
              </a:rPr>
              <a:t>90 </a:t>
            </a:r>
            <a:r>
              <a:rPr lang="ja-JP" altLang="en-US" sz="2400" smtClean="0">
                <a:solidFill>
                  <a:srgbClr val="FF3300"/>
                </a:solidFill>
              </a:rPr>
              <a:t>気圧</a:t>
            </a:r>
          </a:p>
          <a:p>
            <a:pPr eaLnBrk="1" hangingPunct="1"/>
            <a:r>
              <a:rPr lang="ja-JP" altLang="en-US" sz="2400" smtClean="0">
                <a:solidFill>
                  <a:srgbClr val="FF3300"/>
                </a:solidFill>
              </a:rPr>
              <a:t>平均気温 </a:t>
            </a:r>
            <a:r>
              <a:rPr lang="en-US" altLang="ja-JP" sz="2400" smtClean="0">
                <a:solidFill>
                  <a:srgbClr val="FF3300"/>
                </a:solidFill>
              </a:rPr>
              <a:t>477℃</a:t>
            </a:r>
          </a:p>
          <a:p>
            <a:pPr eaLnBrk="1" hangingPunct="1"/>
            <a:r>
              <a:rPr lang="ja-JP" altLang="en-US" sz="2400" smtClean="0"/>
              <a:t>「大気の厚さ」 </a:t>
            </a:r>
            <a:r>
              <a:rPr lang="en-US" altLang="ja-JP" sz="2400" smtClean="0"/>
              <a:t>16 km</a:t>
            </a:r>
          </a:p>
          <a:p>
            <a:pPr eaLnBrk="1" hangingPunct="1"/>
            <a:endParaRPr lang="en-US" altLang="ja-JP" sz="2400" smtClean="0"/>
          </a:p>
          <a:p>
            <a:pPr eaLnBrk="1" hangingPunct="1"/>
            <a:r>
              <a:rPr lang="ja-JP" altLang="en-US" sz="2400" smtClean="0"/>
              <a:t>大気組成</a:t>
            </a:r>
            <a:r>
              <a:rPr lang="en-US" altLang="ja-JP" sz="2400" smtClean="0"/>
              <a:t>(%)</a:t>
            </a:r>
          </a:p>
          <a:p>
            <a:pPr lvl="1" eaLnBrk="1" hangingPunct="1"/>
            <a:r>
              <a:rPr lang="en-US" altLang="ja-JP" sz="2000" smtClean="0"/>
              <a:t>CO</a:t>
            </a:r>
            <a:r>
              <a:rPr lang="en-US" altLang="ja-JP" sz="2000" baseline="-25000" smtClean="0"/>
              <a:t>2</a:t>
            </a:r>
            <a:r>
              <a:rPr lang="en-US" altLang="ja-JP" sz="2000" smtClean="0"/>
              <a:t>(96), N</a:t>
            </a:r>
            <a:r>
              <a:rPr lang="en-US" altLang="ja-JP" sz="2000" baseline="-25000" smtClean="0"/>
              <a:t>2</a:t>
            </a:r>
            <a:r>
              <a:rPr lang="en-US" altLang="ja-JP" sz="2000" smtClean="0"/>
              <a:t>(3.5),</a:t>
            </a:r>
            <a:br>
              <a:rPr lang="en-US" altLang="ja-JP" sz="2000" smtClean="0"/>
            </a:br>
            <a:r>
              <a:rPr lang="en-US" altLang="ja-JP" sz="2000" smtClean="0"/>
              <a:t>SO</a:t>
            </a:r>
            <a:r>
              <a:rPr lang="en-US" altLang="ja-JP" sz="2000" baseline="-25000" smtClean="0"/>
              <a:t>2</a:t>
            </a:r>
            <a:r>
              <a:rPr lang="en-US" altLang="ja-JP" sz="2000" smtClean="0"/>
              <a:t>(0.015)</a:t>
            </a:r>
          </a:p>
        </p:txBody>
      </p:sp>
      <p:sp>
        <p:nvSpPr>
          <p:cNvPr id="31748" name="Rectangle 6"/>
          <p:cNvSpPr>
            <a:spLocks noGrp="1" noChangeArrowheads="1"/>
          </p:cNvSpPr>
          <p:nvPr>
            <p:ph type="body" sz="half" idx="2"/>
          </p:nvPr>
        </p:nvSpPr>
        <p:spPr/>
        <p:txBody>
          <a:bodyPr/>
          <a:lstStyle/>
          <a:p>
            <a:pPr eaLnBrk="1" hangingPunct="1"/>
            <a:endParaRPr lang="ja-JP" altLang="ja-JP" sz="2400" smtClean="0"/>
          </a:p>
        </p:txBody>
      </p:sp>
      <p:pic>
        <p:nvPicPr>
          <p:cNvPr id="31749" name="Picture 7" descr="pvo_uv_790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92275"/>
            <a:ext cx="40386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4"/>
          <p:cNvSpPr>
            <a:spLocks noGrp="1"/>
          </p:cNvSpPr>
          <p:nvPr>
            <p:ph type="title"/>
          </p:nvPr>
        </p:nvSpPr>
        <p:spPr/>
        <p:txBody>
          <a:bodyPr/>
          <a:lstStyle/>
          <a:p>
            <a:r>
              <a:rPr lang="ja-JP" altLang="en-US" smtClean="0"/>
              <a:t>金星地表面</a:t>
            </a:r>
          </a:p>
        </p:txBody>
      </p:sp>
      <p:pic>
        <p:nvPicPr>
          <p:cNvPr id="32771" name="Picture 2" descr="http://exoplanet.as.arizona.edu/~lclose/teaching/a202/Venus_surf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916113"/>
            <a:ext cx="73342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pPr eaLnBrk="1" hangingPunct="1"/>
            <a:r>
              <a:rPr lang="ja-JP" altLang="en-US" smtClean="0"/>
              <a:t>金星大気の大気循環（予想）</a:t>
            </a:r>
          </a:p>
        </p:txBody>
      </p:sp>
      <p:sp>
        <p:nvSpPr>
          <p:cNvPr id="33795" name="Rectangle 5"/>
          <p:cNvSpPr>
            <a:spLocks noGrp="1" noChangeArrowheads="1"/>
          </p:cNvSpPr>
          <p:nvPr>
            <p:ph type="body" sz="half" idx="1"/>
          </p:nvPr>
        </p:nvSpPr>
        <p:spPr/>
        <p:txBody>
          <a:bodyPr/>
          <a:lstStyle/>
          <a:p>
            <a:pPr eaLnBrk="1" hangingPunct="1"/>
            <a:r>
              <a:rPr lang="ja-JP" altLang="en-US" smtClean="0"/>
              <a:t>自転がゆっくり</a:t>
            </a:r>
          </a:p>
          <a:p>
            <a:pPr lvl="1" eaLnBrk="1" hangingPunct="1"/>
            <a:r>
              <a:rPr lang="ja-JP" altLang="en-US" smtClean="0"/>
              <a:t>半年は昼、半年は夜</a:t>
            </a:r>
          </a:p>
          <a:p>
            <a:pPr lvl="1" eaLnBrk="1" hangingPunct="1"/>
            <a:endParaRPr lang="ja-JP" altLang="en-US" smtClean="0"/>
          </a:p>
          <a:p>
            <a:pPr eaLnBrk="1" hangingPunct="1"/>
            <a:r>
              <a:rPr lang="ja-JP" altLang="en-US" smtClean="0"/>
              <a:t>昼側から夜側への循環が卓越する（？）</a:t>
            </a:r>
          </a:p>
          <a:p>
            <a:pPr lvl="1" eaLnBrk="1" hangingPunct="1"/>
            <a:endParaRPr lang="ja-JP" altLang="en-US" smtClean="0"/>
          </a:p>
          <a:p>
            <a:pPr eaLnBrk="1" hangingPunct="1"/>
            <a:endParaRPr lang="en-US" altLang="ja-JP" smtClean="0"/>
          </a:p>
        </p:txBody>
      </p:sp>
      <p:sp>
        <p:nvSpPr>
          <p:cNvPr id="33796" name="Rectangle 6"/>
          <p:cNvSpPr>
            <a:spLocks noGrp="1" noChangeArrowheads="1"/>
          </p:cNvSpPr>
          <p:nvPr>
            <p:ph type="body" sz="half" idx="2"/>
          </p:nvPr>
        </p:nvSpPr>
        <p:spPr/>
        <p:txBody>
          <a:bodyPr/>
          <a:lstStyle/>
          <a:p>
            <a:pPr eaLnBrk="1" hangingPunct="1"/>
            <a:endParaRPr lang="ja-JP" altLang="ja-JP" smtClean="0"/>
          </a:p>
        </p:txBody>
      </p:sp>
      <p:pic>
        <p:nvPicPr>
          <p:cNvPr id="33797" name="Picture 7" descr="srot-con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276475"/>
            <a:ext cx="4602162"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pPr eaLnBrk="1" hangingPunct="1"/>
            <a:r>
              <a:rPr lang="ja-JP" altLang="en-US" smtClean="0"/>
              <a:t>金星大気の流れ</a:t>
            </a:r>
          </a:p>
        </p:txBody>
      </p:sp>
      <p:sp>
        <p:nvSpPr>
          <p:cNvPr id="34819" name="Rectangle 5"/>
          <p:cNvSpPr>
            <a:spLocks noGrp="1" noChangeArrowheads="1"/>
          </p:cNvSpPr>
          <p:nvPr>
            <p:ph type="body" sz="half" idx="1"/>
          </p:nvPr>
        </p:nvSpPr>
        <p:spPr/>
        <p:txBody>
          <a:bodyPr/>
          <a:lstStyle/>
          <a:p>
            <a:pPr eaLnBrk="1" hangingPunct="1">
              <a:lnSpc>
                <a:spcPct val="90000"/>
              </a:lnSpc>
            </a:pPr>
            <a:r>
              <a:rPr kumimoji="0" lang="ja-JP" altLang="en-US" sz="2400" smtClean="0"/>
              <a:t>どの緯度でも東風</a:t>
            </a:r>
          </a:p>
          <a:p>
            <a:pPr lvl="1" eaLnBrk="1" hangingPunct="1">
              <a:lnSpc>
                <a:spcPct val="90000"/>
              </a:lnSpc>
            </a:pPr>
            <a:r>
              <a:rPr kumimoji="0" lang="ja-JP" altLang="en-US" sz="2000" smtClean="0"/>
              <a:t>予想と異なる</a:t>
            </a:r>
          </a:p>
          <a:p>
            <a:pPr eaLnBrk="1" hangingPunct="1">
              <a:lnSpc>
                <a:spcPct val="90000"/>
              </a:lnSpc>
            </a:pPr>
            <a:endParaRPr kumimoji="0" lang="ja-JP" altLang="en-US" sz="2400" smtClean="0"/>
          </a:p>
          <a:p>
            <a:pPr eaLnBrk="1" hangingPunct="1">
              <a:lnSpc>
                <a:spcPct val="90000"/>
              </a:lnSpc>
            </a:pPr>
            <a:r>
              <a:rPr kumimoji="0" lang="ja-JP" altLang="en-US" sz="2400" smtClean="0"/>
              <a:t>硫酸の雲のパターンが４日で一周する</a:t>
            </a:r>
          </a:p>
          <a:p>
            <a:pPr eaLnBrk="1" hangingPunct="1">
              <a:lnSpc>
                <a:spcPct val="90000"/>
              </a:lnSpc>
            </a:pPr>
            <a:endParaRPr kumimoji="0" lang="ja-JP" altLang="en-US" sz="2400" smtClean="0"/>
          </a:p>
          <a:p>
            <a:pPr eaLnBrk="1" hangingPunct="1">
              <a:lnSpc>
                <a:spcPct val="90000"/>
              </a:lnSpc>
            </a:pPr>
            <a:r>
              <a:rPr lang="ja-JP" altLang="en-US" sz="2400" smtClean="0"/>
              <a:t>自転よりずっと速い風</a:t>
            </a:r>
          </a:p>
          <a:p>
            <a:pPr lvl="1" eaLnBrk="1" hangingPunct="1">
              <a:lnSpc>
                <a:spcPct val="90000"/>
              </a:lnSpc>
            </a:pPr>
            <a:r>
              <a:rPr lang="ja-JP" altLang="en-US" sz="2000" smtClean="0"/>
              <a:t>自転周期は </a:t>
            </a:r>
            <a:r>
              <a:rPr lang="en-US" altLang="ja-JP" sz="2000" smtClean="0"/>
              <a:t>243 </a:t>
            </a:r>
            <a:r>
              <a:rPr lang="ja-JP" altLang="en-US" sz="2000" smtClean="0"/>
              <a:t>日</a:t>
            </a:r>
          </a:p>
          <a:p>
            <a:pPr lvl="1" eaLnBrk="1" hangingPunct="1">
              <a:lnSpc>
                <a:spcPct val="90000"/>
              </a:lnSpc>
            </a:pPr>
            <a:endParaRPr lang="ja-JP" altLang="en-US" sz="2000" smtClean="0"/>
          </a:p>
          <a:p>
            <a:pPr eaLnBrk="1" hangingPunct="1">
              <a:lnSpc>
                <a:spcPct val="90000"/>
              </a:lnSpc>
            </a:pPr>
            <a:r>
              <a:rPr lang="ja-JP" altLang="en-US" sz="2400" smtClean="0"/>
              <a:t>原因：よくわからない</a:t>
            </a:r>
          </a:p>
          <a:p>
            <a:pPr lvl="1" eaLnBrk="1" hangingPunct="1">
              <a:lnSpc>
                <a:spcPct val="90000"/>
              </a:lnSpc>
            </a:pPr>
            <a:r>
              <a:rPr lang="ja-JP" altLang="en-US" sz="2000" smtClean="0"/>
              <a:t>自転より速い風をどうやって吹かせるか？</a:t>
            </a:r>
          </a:p>
        </p:txBody>
      </p:sp>
      <p:sp>
        <p:nvSpPr>
          <p:cNvPr id="34820" name="Rectangle 6"/>
          <p:cNvSpPr>
            <a:spLocks noGrp="1" noChangeArrowheads="1"/>
          </p:cNvSpPr>
          <p:nvPr>
            <p:ph type="body" sz="half" idx="2"/>
          </p:nvPr>
        </p:nvSpPr>
        <p:spPr/>
        <p:txBody>
          <a:bodyPr/>
          <a:lstStyle/>
          <a:p>
            <a:pPr eaLnBrk="1" hangingPunct="1">
              <a:lnSpc>
                <a:spcPct val="90000"/>
              </a:lnSpc>
            </a:pPr>
            <a:endParaRPr lang="ja-JP" altLang="ja-JP" sz="2400" smtClean="0"/>
          </a:p>
        </p:txBody>
      </p:sp>
      <p:pic>
        <p:nvPicPr>
          <p:cNvPr id="34821" name="Picture 7" descr="venuswi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275" y="2060575"/>
            <a:ext cx="3833813"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p:txBody>
          <a:bodyPr/>
          <a:lstStyle/>
          <a:p>
            <a:r>
              <a:rPr lang="ja-JP" altLang="en-US" smtClean="0"/>
              <a:t>大気と地面の力のやり取り</a:t>
            </a:r>
          </a:p>
        </p:txBody>
      </p:sp>
      <p:sp>
        <p:nvSpPr>
          <p:cNvPr id="35843" name="コンテンツ プレースホルダー 5"/>
          <p:cNvSpPr>
            <a:spLocks noGrp="1"/>
          </p:cNvSpPr>
          <p:nvPr>
            <p:ph idx="1"/>
          </p:nvPr>
        </p:nvSpPr>
        <p:spPr/>
        <p:txBody>
          <a:bodyPr/>
          <a:lstStyle/>
          <a:p>
            <a:r>
              <a:rPr lang="ja-JP" altLang="en-US" smtClean="0"/>
              <a:t>大気と地面は力を及ぼしあっている</a:t>
            </a:r>
            <a:endParaRPr lang="en-US" altLang="ja-JP" smtClean="0"/>
          </a:p>
          <a:p>
            <a:endParaRPr lang="en-US" altLang="ja-JP" smtClean="0"/>
          </a:p>
          <a:p>
            <a:endParaRPr lang="en-US" altLang="ja-JP" smtClean="0"/>
          </a:p>
          <a:p>
            <a:endParaRPr lang="ja-JP" altLang="en-US" smtClean="0"/>
          </a:p>
        </p:txBody>
      </p:sp>
      <p:sp>
        <p:nvSpPr>
          <p:cNvPr id="7" name="正方形/長方形 6"/>
          <p:cNvSpPr/>
          <p:nvPr/>
        </p:nvSpPr>
        <p:spPr>
          <a:xfrm>
            <a:off x="971550" y="3117850"/>
            <a:ext cx="4537075" cy="57626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右矢印 7"/>
          <p:cNvSpPr/>
          <p:nvPr/>
        </p:nvSpPr>
        <p:spPr>
          <a:xfrm>
            <a:off x="2663825" y="2420938"/>
            <a:ext cx="1152525" cy="720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846" name="テキスト ボックス 8"/>
          <p:cNvSpPr txBox="1">
            <a:spLocks noChangeArrowheads="1"/>
          </p:cNvSpPr>
          <p:nvPr/>
        </p:nvSpPr>
        <p:spPr bwMode="auto">
          <a:xfrm>
            <a:off x="4140200" y="2595563"/>
            <a:ext cx="4694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東向き風が吹くと固体惑星を東向きに引きずる</a:t>
            </a:r>
            <a:endParaRPr lang="en-US" altLang="ja-JP" sz="1800"/>
          </a:p>
        </p:txBody>
      </p:sp>
      <p:sp>
        <p:nvSpPr>
          <p:cNvPr id="10" name="正方形/長方形 9"/>
          <p:cNvSpPr/>
          <p:nvPr/>
        </p:nvSpPr>
        <p:spPr>
          <a:xfrm>
            <a:off x="971550" y="4918075"/>
            <a:ext cx="4537075" cy="57626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右矢印 10"/>
          <p:cNvSpPr/>
          <p:nvPr/>
        </p:nvSpPr>
        <p:spPr>
          <a:xfrm rot="10800000">
            <a:off x="2663825" y="4221163"/>
            <a:ext cx="1152525" cy="720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849" name="テキスト ボックス 11"/>
          <p:cNvSpPr txBox="1">
            <a:spLocks noChangeArrowheads="1"/>
          </p:cNvSpPr>
          <p:nvPr/>
        </p:nvSpPr>
        <p:spPr bwMode="auto">
          <a:xfrm>
            <a:off x="4140200" y="4395788"/>
            <a:ext cx="4694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西向き風が吹くと固体惑星を西向きに引きずる</a:t>
            </a:r>
            <a:endParaRPr lang="en-US" altLang="ja-JP" sz="1800"/>
          </a:p>
        </p:txBody>
      </p:sp>
      <p:sp>
        <p:nvSpPr>
          <p:cNvPr id="13" name="右矢印 12"/>
          <p:cNvSpPr/>
          <p:nvPr/>
        </p:nvSpPr>
        <p:spPr>
          <a:xfrm>
            <a:off x="5508625" y="3178175"/>
            <a:ext cx="358775" cy="42227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右矢印 13"/>
          <p:cNvSpPr/>
          <p:nvPr/>
        </p:nvSpPr>
        <p:spPr>
          <a:xfrm rot="10800000">
            <a:off x="611188" y="4965700"/>
            <a:ext cx="360362" cy="4206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852" name="テキスト ボックス 14"/>
          <p:cNvSpPr txBox="1">
            <a:spLocks noChangeArrowheads="1"/>
          </p:cNvSpPr>
          <p:nvPr/>
        </p:nvSpPr>
        <p:spPr bwMode="auto">
          <a:xfrm>
            <a:off x="611188" y="5949950"/>
            <a:ext cx="810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実際</a:t>
            </a:r>
            <a:r>
              <a:rPr lang="en-US" altLang="ja-JP" sz="2400"/>
              <a:t>, </a:t>
            </a:r>
            <a:r>
              <a:rPr lang="ja-JP" altLang="en-US" sz="2400"/>
              <a:t>惑星の自転速度は</a:t>
            </a:r>
            <a:r>
              <a:rPr lang="en-US" altLang="ja-JP" sz="2400"/>
              <a:t>, </a:t>
            </a:r>
            <a:r>
              <a:rPr lang="ja-JP" altLang="en-US" sz="2400"/>
              <a:t>大気の運動によって若干変動する</a:t>
            </a:r>
            <a:r>
              <a:rPr lang="en-US" altLang="ja-JP" sz="2400"/>
              <a:t>.</a:t>
            </a:r>
            <a:endParaRPr lang="ja-JP" altLang="en-US"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pPr eaLnBrk="1" hangingPunct="1"/>
            <a:r>
              <a:rPr lang="ja-JP" altLang="en-US" smtClean="0"/>
              <a:t>地球と金星の流れ</a:t>
            </a:r>
          </a:p>
        </p:txBody>
      </p:sp>
      <p:pic>
        <p:nvPicPr>
          <p:cNvPr id="36867" name="Picture 7" descr="q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6263"/>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右矢印 11"/>
          <p:cNvSpPr/>
          <p:nvPr/>
        </p:nvSpPr>
        <p:spPr>
          <a:xfrm>
            <a:off x="1982788" y="2636838"/>
            <a:ext cx="115252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右矢印 12"/>
          <p:cNvSpPr/>
          <p:nvPr/>
        </p:nvSpPr>
        <p:spPr>
          <a:xfrm>
            <a:off x="1982788" y="4508500"/>
            <a:ext cx="1152525" cy="43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右矢印 13"/>
          <p:cNvSpPr/>
          <p:nvPr/>
        </p:nvSpPr>
        <p:spPr>
          <a:xfrm rot="10800000">
            <a:off x="2411413" y="3500438"/>
            <a:ext cx="29527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右矢印 14"/>
          <p:cNvSpPr/>
          <p:nvPr/>
        </p:nvSpPr>
        <p:spPr>
          <a:xfrm rot="10800000">
            <a:off x="2408238" y="3141663"/>
            <a:ext cx="29527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右矢印 15"/>
          <p:cNvSpPr/>
          <p:nvPr/>
        </p:nvSpPr>
        <p:spPr>
          <a:xfrm rot="10800000">
            <a:off x="2408238" y="3859213"/>
            <a:ext cx="29527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6873" name="Picture 7" descr="venuswi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2060575"/>
            <a:ext cx="3833812"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p:txBody>
          <a:bodyPr/>
          <a:lstStyle/>
          <a:p>
            <a:pPr eaLnBrk="1" hangingPunct="1"/>
            <a:r>
              <a:rPr lang="ja-JP" altLang="en-US" smtClean="0"/>
              <a:t>日本による金星探査</a:t>
            </a:r>
          </a:p>
        </p:txBody>
      </p:sp>
      <p:sp>
        <p:nvSpPr>
          <p:cNvPr id="37891" name="Rectangle 6"/>
          <p:cNvSpPr>
            <a:spLocks noGrp="1" noChangeArrowheads="1"/>
          </p:cNvSpPr>
          <p:nvPr>
            <p:ph type="body" sz="half" idx="1"/>
          </p:nvPr>
        </p:nvSpPr>
        <p:spPr/>
        <p:txBody>
          <a:bodyPr/>
          <a:lstStyle/>
          <a:p>
            <a:pPr eaLnBrk="1" hangingPunct="1"/>
            <a:r>
              <a:rPr lang="ja-JP" altLang="en-US" smtClean="0"/>
              <a:t>金星特有の大気の流れの原因を探る</a:t>
            </a:r>
            <a:r>
              <a:rPr lang="en-US" altLang="ja-JP" smtClean="0"/>
              <a:t>.</a:t>
            </a:r>
          </a:p>
          <a:p>
            <a:pPr lvl="1" eaLnBrk="1" hangingPunct="1"/>
            <a:r>
              <a:rPr lang="ja-JP" altLang="en-US" smtClean="0"/>
              <a:t>「あかつき」</a:t>
            </a:r>
          </a:p>
          <a:p>
            <a:pPr lvl="1" eaLnBrk="1" hangingPunct="1"/>
            <a:r>
              <a:rPr lang="ja-JP" altLang="en-US" smtClean="0"/>
              <a:t>金星の気象衛星</a:t>
            </a:r>
          </a:p>
          <a:p>
            <a:pPr lvl="1" eaLnBrk="1" hangingPunct="1"/>
            <a:r>
              <a:rPr lang="ja-JP" altLang="en-US" smtClean="0"/>
              <a:t>様々なカメラで金星を観測</a:t>
            </a:r>
            <a:endParaRPr lang="en-US" altLang="ja-JP" smtClean="0"/>
          </a:p>
          <a:p>
            <a:pPr eaLnBrk="1" hangingPunct="1"/>
            <a:r>
              <a:rPr lang="en-US" altLang="ja-JP" smtClean="0"/>
              <a:t>2010 </a:t>
            </a:r>
            <a:r>
              <a:rPr lang="ja-JP" altLang="en-US" smtClean="0"/>
              <a:t>年 </a:t>
            </a:r>
            <a:r>
              <a:rPr lang="en-US" altLang="ja-JP" smtClean="0"/>
              <a:t>5 </a:t>
            </a:r>
            <a:r>
              <a:rPr lang="ja-JP" altLang="en-US" smtClean="0"/>
              <a:t>月打ち上げ</a:t>
            </a:r>
            <a:r>
              <a:rPr lang="en-US" altLang="ja-JP" smtClean="0"/>
              <a:t>.</a:t>
            </a:r>
            <a:endParaRPr lang="ja-JP" altLang="en-US" smtClean="0"/>
          </a:p>
          <a:p>
            <a:pPr eaLnBrk="1" hangingPunct="1"/>
            <a:r>
              <a:rPr lang="en-US" altLang="ja-JP" smtClean="0"/>
              <a:t>2015 </a:t>
            </a:r>
            <a:r>
              <a:rPr lang="ja-JP" altLang="en-US" smtClean="0"/>
              <a:t>年</a:t>
            </a:r>
            <a:r>
              <a:rPr lang="en-US" altLang="ja-JP" smtClean="0"/>
              <a:t> 12 </a:t>
            </a:r>
            <a:r>
              <a:rPr lang="ja-JP" altLang="en-US" smtClean="0"/>
              <a:t>月</a:t>
            </a:r>
            <a:r>
              <a:rPr lang="en-US" altLang="ja-JP" smtClean="0"/>
              <a:t>, </a:t>
            </a:r>
            <a:r>
              <a:rPr lang="ja-JP" altLang="en-US" smtClean="0"/>
              <a:t>金星軌道投入成功</a:t>
            </a:r>
            <a:r>
              <a:rPr lang="en-US" altLang="ja-JP" smtClean="0"/>
              <a:t>.</a:t>
            </a:r>
          </a:p>
          <a:p>
            <a:pPr eaLnBrk="1" hangingPunct="1"/>
            <a:r>
              <a:rPr lang="ja-JP" altLang="en-US" smtClean="0"/>
              <a:t>以後</a:t>
            </a:r>
            <a:r>
              <a:rPr lang="en-US" altLang="ja-JP" smtClean="0"/>
              <a:t>, </a:t>
            </a:r>
            <a:r>
              <a:rPr lang="ja-JP" altLang="en-US" smtClean="0"/>
              <a:t>観測継続中</a:t>
            </a:r>
            <a:r>
              <a:rPr lang="en-US" altLang="ja-JP" smtClean="0"/>
              <a:t>.</a:t>
            </a:r>
            <a:endParaRPr lang="ja-JP" altLang="en-US" smtClean="0"/>
          </a:p>
        </p:txBody>
      </p:sp>
      <p:sp>
        <p:nvSpPr>
          <p:cNvPr id="37892" name="Rectangle 7"/>
          <p:cNvSpPr>
            <a:spLocks noGrp="1" noChangeArrowheads="1"/>
          </p:cNvSpPr>
          <p:nvPr>
            <p:ph type="body" sz="half" idx="2"/>
          </p:nvPr>
        </p:nvSpPr>
        <p:spPr/>
        <p:txBody>
          <a:bodyPr/>
          <a:lstStyle/>
          <a:p>
            <a:pPr eaLnBrk="1" hangingPunct="1"/>
            <a:endParaRPr lang="ja-JP" altLang="ja-JP" smtClean="0"/>
          </a:p>
        </p:txBody>
      </p:sp>
      <p:pic>
        <p:nvPicPr>
          <p:cNvPr id="378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628775"/>
            <a:ext cx="3429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8"/>
          <p:cNvSpPr txBox="1">
            <a:spLocks noChangeArrowheads="1"/>
          </p:cNvSpPr>
          <p:nvPr/>
        </p:nvSpPr>
        <p:spPr bwMode="auto">
          <a:xfrm>
            <a:off x="4716463" y="4221163"/>
            <a:ext cx="39592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金星探査機（想像図）</a:t>
            </a:r>
          </a:p>
          <a:p>
            <a:pPr eaLnBrk="1" hangingPunct="1">
              <a:spcBef>
                <a:spcPct val="0"/>
              </a:spcBef>
              <a:buFontTx/>
              <a:buNone/>
            </a:pPr>
            <a:r>
              <a:rPr lang="ja-JP" altLang="en-US" sz="1800"/>
              <a:t>（</a:t>
            </a:r>
            <a:r>
              <a:rPr lang="en-US" altLang="ja-JP" sz="1800"/>
              <a:t>http://www.jaxa.jp/projects/sat/planet_c/index_j.html</a:t>
            </a:r>
            <a:r>
              <a:rPr lang="ja-JP" altLang="en-US" sz="180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pPr eaLnBrk="1" hangingPunct="1"/>
            <a:r>
              <a:rPr lang="ja-JP" altLang="en-US" smtClean="0"/>
              <a:t>日本による金星探査</a:t>
            </a:r>
          </a:p>
        </p:txBody>
      </p:sp>
      <p:pic>
        <p:nvPicPr>
          <p:cNvPr id="38915" name="Picture 3" descr="C:\Users\yot\Documents\ドキュメント-from-previous-PC\My-files\yot\いろいろ\講義\H28-神戸\H28-後期-惑星学C\IR2_X_all.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16150" y="1341438"/>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テキスト ボックス 2"/>
          <p:cNvSpPr txBox="1">
            <a:spLocks noChangeArrowheads="1"/>
          </p:cNvSpPr>
          <p:nvPr/>
        </p:nvSpPr>
        <p:spPr bwMode="auto">
          <a:xfrm>
            <a:off x="1819275" y="6453188"/>
            <a:ext cx="7361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http://www.isas.jaxa.jp/j/enterp/missions/akatsuki/compile/gallery.shtml</a:t>
            </a:r>
            <a:endParaRPr lang="ja-JP" altLang="en-US"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mtClean="0"/>
              <a:t>この回の講義内容</a:t>
            </a:r>
          </a:p>
        </p:txBody>
      </p:sp>
      <p:sp>
        <p:nvSpPr>
          <p:cNvPr id="7171" name="Rectangle 3"/>
          <p:cNvSpPr>
            <a:spLocks noGrp="1" noChangeArrowheads="1"/>
          </p:cNvSpPr>
          <p:nvPr>
            <p:ph type="body" idx="1"/>
          </p:nvPr>
        </p:nvSpPr>
        <p:spPr/>
        <p:txBody>
          <a:bodyPr/>
          <a:lstStyle/>
          <a:p>
            <a:pPr eaLnBrk="1" hangingPunct="1"/>
            <a:r>
              <a:rPr lang="ja-JP" altLang="en-US" smtClean="0"/>
              <a:t>惑星の大気</a:t>
            </a:r>
            <a:r>
              <a:rPr lang="en-US" altLang="ja-JP" smtClean="0"/>
              <a:t>, </a:t>
            </a:r>
            <a:r>
              <a:rPr lang="ja-JP" altLang="en-US" smtClean="0"/>
              <a:t>気象</a:t>
            </a:r>
            <a:r>
              <a:rPr lang="en-US" altLang="ja-JP" smtClean="0"/>
              <a:t>, </a:t>
            </a:r>
            <a:r>
              <a:rPr lang="ja-JP" altLang="en-US" smtClean="0"/>
              <a:t>表層環境を概観</a:t>
            </a:r>
            <a:r>
              <a:rPr lang="en-US" altLang="ja-JP" smtClean="0"/>
              <a:t>. </a:t>
            </a:r>
          </a:p>
          <a:p>
            <a:pPr lvl="1" eaLnBrk="1" hangingPunct="1"/>
            <a:r>
              <a:rPr lang="ja-JP" altLang="en-US" smtClean="0"/>
              <a:t>各惑星の気象現象・表層環境の特徴</a:t>
            </a:r>
          </a:p>
          <a:p>
            <a:pPr lvl="2" eaLnBrk="1" hangingPunct="1"/>
            <a:r>
              <a:rPr lang="ja-JP" altLang="en-US" smtClean="0"/>
              <a:t>地球はどのようなところか</a:t>
            </a:r>
            <a:r>
              <a:rPr lang="en-US" altLang="ja-JP" smtClean="0"/>
              <a:t>?</a:t>
            </a:r>
          </a:p>
          <a:p>
            <a:pPr lvl="2" eaLnBrk="1" hangingPunct="1"/>
            <a:r>
              <a:rPr lang="ja-JP" altLang="en-US" smtClean="0"/>
              <a:t>他の惑星はどのようなところか</a:t>
            </a:r>
            <a:r>
              <a:rPr lang="en-US" altLang="ja-JP" smtClean="0"/>
              <a:t>?</a:t>
            </a:r>
          </a:p>
          <a:p>
            <a:pPr lvl="3" eaLnBrk="1" hangingPunct="1"/>
            <a:r>
              <a:rPr lang="ja-JP" altLang="en-US" smtClean="0"/>
              <a:t>他の惑星ではどんな現象が起こっているのか</a:t>
            </a:r>
            <a:r>
              <a:rPr lang="en-US" altLang="ja-JP" smtClean="0"/>
              <a:t>?</a:t>
            </a:r>
          </a:p>
          <a:p>
            <a:pPr lvl="4" eaLnBrk="1" hangingPunct="1"/>
            <a:r>
              <a:rPr lang="ja-JP" altLang="en-US" smtClean="0"/>
              <a:t>地球と同じことが起こっているのか</a:t>
            </a:r>
            <a:r>
              <a:rPr lang="en-US" altLang="ja-JP" smtClean="0"/>
              <a:t>?</a:t>
            </a:r>
          </a:p>
          <a:p>
            <a:pPr lvl="4" eaLnBrk="1" hangingPunct="1"/>
            <a:r>
              <a:rPr lang="ja-JP" altLang="en-US" smtClean="0"/>
              <a:t>地球とは違うことが起こっているのか</a:t>
            </a:r>
            <a:r>
              <a:rPr lang="en-US" altLang="ja-JP"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ctrTitle"/>
          </p:nvPr>
        </p:nvSpPr>
        <p:spPr/>
        <p:txBody>
          <a:bodyPr/>
          <a:lstStyle/>
          <a:p>
            <a:pPr eaLnBrk="1" hangingPunct="1"/>
            <a:r>
              <a:rPr lang="ja-JP" altLang="en-US" smtClean="0">
                <a:solidFill>
                  <a:schemeClr val="tx1"/>
                </a:solidFill>
              </a:rPr>
              <a:t>木星型惑星の気象</a:t>
            </a:r>
          </a:p>
        </p:txBody>
      </p:sp>
      <p:sp>
        <p:nvSpPr>
          <p:cNvPr id="39939" name="Rectangle 5"/>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ja-JP" altLang="en-US" smtClean="0"/>
              <a:t>木星と土星</a:t>
            </a:r>
          </a:p>
        </p:txBody>
      </p:sp>
      <p:sp>
        <p:nvSpPr>
          <p:cNvPr id="40963" name="Rectangle 4"/>
          <p:cNvSpPr>
            <a:spLocks noGrp="1" noChangeArrowheads="1"/>
          </p:cNvSpPr>
          <p:nvPr>
            <p:ph type="body" sz="half" idx="1"/>
          </p:nvPr>
        </p:nvSpPr>
        <p:spPr/>
        <p:txBody>
          <a:bodyPr/>
          <a:lstStyle/>
          <a:p>
            <a:pPr eaLnBrk="1" hangingPunct="1">
              <a:lnSpc>
                <a:spcPct val="90000"/>
              </a:lnSpc>
            </a:pPr>
            <a:r>
              <a:rPr lang="ja-JP" altLang="en-US" smtClean="0"/>
              <a:t>木星</a:t>
            </a:r>
          </a:p>
          <a:p>
            <a:pPr lvl="1" eaLnBrk="1" hangingPunct="1">
              <a:lnSpc>
                <a:spcPct val="90000"/>
              </a:lnSpc>
            </a:pPr>
            <a:r>
              <a:rPr lang="ja-JP" altLang="en-US" smtClean="0"/>
              <a:t>半径	  </a:t>
            </a:r>
            <a:r>
              <a:rPr lang="en-US" altLang="ja-JP" smtClean="0"/>
              <a:t>71542 km</a:t>
            </a:r>
          </a:p>
          <a:p>
            <a:pPr lvl="1" eaLnBrk="1" hangingPunct="1">
              <a:lnSpc>
                <a:spcPct val="90000"/>
              </a:lnSpc>
            </a:pPr>
            <a:r>
              <a:rPr lang="ja-JP" altLang="en-US" smtClean="0"/>
              <a:t>自転周期 </a:t>
            </a:r>
            <a:r>
              <a:rPr lang="en-US" altLang="ja-JP" smtClean="0"/>
              <a:t>9.9 </a:t>
            </a:r>
            <a:r>
              <a:rPr lang="ja-JP" altLang="en-US" smtClean="0"/>
              <a:t>時間</a:t>
            </a:r>
          </a:p>
          <a:p>
            <a:pPr lvl="1" eaLnBrk="1" hangingPunct="1">
              <a:lnSpc>
                <a:spcPct val="90000"/>
              </a:lnSpc>
            </a:pPr>
            <a:r>
              <a:rPr kumimoji="0" lang="ja-JP" altLang="en-US" smtClean="0"/>
              <a:t>大気組成</a:t>
            </a:r>
            <a:r>
              <a:rPr kumimoji="0" lang="en-US" altLang="ja-JP" smtClean="0"/>
              <a:t>(%):</a:t>
            </a:r>
            <a:br>
              <a:rPr kumimoji="0" lang="en-US" altLang="ja-JP" smtClean="0"/>
            </a:br>
            <a:r>
              <a:rPr kumimoji="0" lang="en-US" altLang="ja-JP" smtClean="0"/>
              <a:t>H</a:t>
            </a:r>
            <a:r>
              <a:rPr kumimoji="0" lang="en-US" altLang="ja-JP" baseline="-25000" smtClean="0"/>
              <a:t>2</a:t>
            </a:r>
            <a:r>
              <a:rPr kumimoji="0" lang="en-US" altLang="ja-JP" smtClean="0"/>
              <a:t>(89.8),He(10)</a:t>
            </a:r>
          </a:p>
          <a:p>
            <a:pPr lvl="2" eaLnBrk="1" hangingPunct="1">
              <a:lnSpc>
                <a:spcPct val="90000"/>
              </a:lnSpc>
            </a:pPr>
            <a:endParaRPr kumimoji="0" lang="en-US" altLang="ja-JP" smtClean="0"/>
          </a:p>
          <a:p>
            <a:pPr eaLnBrk="1" hangingPunct="1">
              <a:lnSpc>
                <a:spcPct val="90000"/>
              </a:lnSpc>
            </a:pPr>
            <a:r>
              <a:rPr lang="ja-JP" altLang="en-US" smtClean="0"/>
              <a:t>土星</a:t>
            </a:r>
          </a:p>
          <a:p>
            <a:pPr lvl="1" eaLnBrk="1" hangingPunct="1">
              <a:lnSpc>
                <a:spcPct val="90000"/>
              </a:lnSpc>
            </a:pPr>
            <a:r>
              <a:rPr lang="ja-JP" altLang="en-US" smtClean="0"/>
              <a:t>半径	  </a:t>
            </a:r>
            <a:r>
              <a:rPr lang="en-US" altLang="ja-JP" smtClean="0"/>
              <a:t>60268 km</a:t>
            </a:r>
          </a:p>
          <a:p>
            <a:pPr lvl="1" eaLnBrk="1" hangingPunct="1">
              <a:lnSpc>
                <a:spcPct val="90000"/>
              </a:lnSpc>
            </a:pPr>
            <a:r>
              <a:rPr lang="ja-JP" altLang="en-US" smtClean="0"/>
              <a:t>自転周期 </a:t>
            </a:r>
            <a:r>
              <a:rPr lang="en-US" altLang="ja-JP" smtClean="0"/>
              <a:t>10 </a:t>
            </a:r>
            <a:r>
              <a:rPr lang="ja-JP" altLang="en-US" smtClean="0"/>
              <a:t>時間</a:t>
            </a:r>
          </a:p>
          <a:p>
            <a:pPr lvl="1" eaLnBrk="1" hangingPunct="1">
              <a:lnSpc>
                <a:spcPct val="90000"/>
              </a:lnSpc>
            </a:pPr>
            <a:r>
              <a:rPr kumimoji="0" lang="ja-JP" altLang="en-US" smtClean="0"/>
              <a:t>大気組成</a:t>
            </a:r>
            <a:r>
              <a:rPr kumimoji="0" lang="en-US" altLang="ja-JP" smtClean="0"/>
              <a:t>(%):</a:t>
            </a:r>
            <a:br>
              <a:rPr kumimoji="0" lang="en-US" altLang="ja-JP" smtClean="0"/>
            </a:br>
            <a:r>
              <a:rPr kumimoji="0" lang="en-US" altLang="ja-JP" smtClean="0"/>
              <a:t>H</a:t>
            </a:r>
            <a:r>
              <a:rPr kumimoji="0" lang="en-US" altLang="ja-JP" baseline="-25000" smtClean="0"/>
              <a:t>2</a:t>
            </a:r>
            <a:r>
              <a:rPr kumimoji="0" lang="en-US" altLang="ja-JP" smtClean="0"/>
              <a:t>(96.3),He(3.3)</a:t>
            </a:r>
            <a:endParaRPr lang="en-US" altLang="ja-JP" smtClean="0"/>
          </a:p>
        </p:txBody>
      </p:sp>
      <p:sp>
        <p:nvSpPr>
          <p:cNvPr id="40964" name="Rectangle 5"/>
          <p:cNvSpPr>
            <a:spLocks noGrp="1" noChangeArrowheads="1"/>
          </p:cNvSpPr>
          <p:nvPr>
            <p:ph type="body" sz="half" idx="2"/>
          </p:nvPr>
        </p:nvSpPr>
        <p:spPr/>
        <p:txBody>
          <a:bodyPr/>
          <a:lstStyle/>
          <a:p>
            <a:pPr eaLnBrk="1" hangingPunct="1">
              <a:lnSpc>
                <a:spcPct val="90000"/>
              </a:lnSpc>
            </a:pPr>
            <a:endParaRPr lang="ja-JP" altLang="ja-JP" smtClean="0"/>
          </a:p>
        </p:txBody>
      </p:sp>
      <p:pic>
        <p:nvPicPr>
          <p:cNvPr id="40965" name="Picture 6" descr="PIA02873_mod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813" y="1600200"/>
            <a:ext cx="3887787"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descr="PIA061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0913" y="3941763"/>
            <a:ext cx="3843337"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ja-JP" altLang="en-US" smtClean="0"/>
              <a:t>大気運動と内部構造</a:t>
            </a:r>
          </a:p>
        </p:txBody>
      </p:sp>
      <p:sp>
        <p:nvSpPr>
          <p:cNvPr id="41987" name="Rectangle 5"/>
          <p:cNvSpPr>
            <a:spLocks noGrp="1" noChangeArrowheads="1"/>
          </p:cNvSpPr>
          <p:nvPr>
            <p:ph type="body" sz="half" idx="1"/>
          </p:nvPr>
        </p:nvSpPr>
        <p:spPr/>
        <p:txBody>
          <a:bodyPr/>
          <a:lstStyle/>
          <a:p>
            <a:pPr eaLnBrk="1" hangingPunct="1"/>
            <a:r>
              <a:rPr lang="ja-JP" altLang="en-US" sz="2400" smtClean="0"/>
              <a:t>内部構造</a:t>
            </a:r>
          </a:p>
          <a:p>
            <a:pPr lvl="1" eaLnBrk="1" hangingPunct="1"/>
            <a:r>
              <a:rPr lang="ja-JP" altLang="en-US" sz="2000" smtClean="0"/>
              <a:t>外側に </a:t>
            </a:r>
            <a:r>
              <a:rPr lang="en-US" altLang="ja-JP" sz="2000" smtClean="0"/>
              <a:t>H</a:t>
            </a:r>
            <a:r>
              <a:rPr lang="en-US" altLang="ja-JP" sz="2000" baseline="-25000" smtClean="0"/>
              <a:t>2</a:t>
            </a:r>
            <a:r>
              <a:rPr lang="en-US" altLang="ja-JP" sz="2000" smtClean="0"/>
              <a:t>+He </a:t>
            </a:r>
            <a:r>
              <a:rPr lang="ja-JP" altLang="en-US" sz="2000" smtClean="0"/>
              <a:t>のガス層</a:t>
            </a:r>
          </a:p>
          <a:p>
            <a:pPr lvl="2" eaLnBrk="1" hangingPunct="1"/>
            <a:r>
              <a:rPr lang="ja-JP" altLang="en-US" sz="1800" smtClean="0"/>
              <a:t>途中で金属化</a:t>
            </a:r>
          </a:p>
          <a:p>
            <a:pPr lvl="1" eaLnBrk="1" hangingPunct="1"/>
            <a:r>
              <a:rPr lang="ja-JP" altLang="en-US" sz="2000" smtClean="0"/>
              <a:t>中心に岩石＋氷のコア</a:t>
            </a:r>
          </a:p>
          <a:p>
            <a:pPr eaLnBrk="1" hangingPunct="1"/>
            <a:endParaRPr lang="ja-JP" altLang="en-US" sz="2400" smtClean="0"/>
          </a:p>
          <a:p>
            <a:pPr eaLnBrk="1" hangingPunct="1"/>
            <a:r>
              <a:rPr lang="ja-JP" altLang="en-US" sz="2400" smtClean="0"/>
              <a:t>大気＝外側の「ガス層」？</a:t>
            </a:r>
          </a:p>
          <a:p>
            <a:pPr lvl="1" eaLnBrk="1" hangingPunct="1"/>
            <a:r>
              <a:rPr lang="ja-JP" altLang="en-US" sz="2000" smtClean="0"/>
              <a:t>表面で観察される運動の「深さ」はよくわからない</a:t>
            </a:r>
          </a:p>
          <a:p>
            <a:pPr lvl="1" eaLnBrk="1" hangingPunct="1"/>
            <a:endParaRPr lang="ja-JP" altLang="en-US" sz="2000" smtClean="0"/>
          </a:p>
          <a:p>
            <a:pPr lvl="1" eaLnBrk="1" hangingPunct="1"/>
            <a:r>
              <a:rPr lang="ja-JP" altLang="en-US" sz="2000" smtClean="0"/>
              <a:t>説１：表面付近に限定</a:t>
            </a:r>
          </a:p>
          <a:p>
            <a:pPr lvl="1" eaLnBrk="1" hangingPunct="1"/>
            <a:r>
              <a:rPr lang="ja-JP" altLang="en-US" sz="2000" smtClean="0"/>
              <a:t>説２：ガス層全体に及ぶ</a:t>
            </a:r>
          </a:p>
          <a:p>
            <a:pPr eaLnBrk="1" hangingPunct="1">
              <a:buFontTx/>
              <a:buNone/>
            </a:pPr>
            <a:endParaRPr lang="en-US" altLang="ja-JP" sz="2400" smtClean="0"/>
          </a:p>
        </p:txBody>
      </p:sp>
      <p:sp>
        <p:nvSpPr>
          <p:cNvPr id="41988" name="Rectangle 6"/>
          <p:cNvSpPr>
            <a:spLocks noGrp="1" noChangeArrowheads="1"/>
          </p:cNvSpPr>
          <p:nvPr>
            <p:ph type="body" sz="half" idx="2"/>
          </p:nvPr>
        </p:nvSpPr>
        <p:spPr/>
        <p:txBody>
          <a:bodyPr/>
          <a:lstStyle/>
          <a:p>
            <a:pPr eaLnBrk="1" hangingPunct="1"/>
            <a:endParaRPr lang="ja-JP" altLang="ja-JP" sz="2400" smtClean="0"/>
          </a:p>
        </p:txBody>
      </p:sp>
      <p:pic>
        <p:nvPicPr>
          <p:cNvPr id="41989" name="Picture 7" descr="jup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738" y="1600200"/>
            <a:ext cx="3122612"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8" descr="sat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4221163"/>
            <a:ext cx="3095625"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ja-JP" altLang="en-US" smtClean="0"/>
              <a:t>木星大気の流れ</a:t>
            </a:r>
          </a:p>
        </p:txBody>
      </p:sp>
      <p:sp>
        <p:nvSpPr>
          <p:cNvPr id="43011" name="Rectangle 3"/>
          <p:cNvSpPr>
            <a:spLocks noGrp="1" noChangeArrowheads="1"/>
          </p:cNvSpPr>
          <p:nvPr>
            <p:ph type="body" sz="half" idx="1"/>
          </p:nvPr>
        </p:nvSpPr>
        <p:spPr/>
        <p:txBody>
          <a:bodyPr/>
          <a:lstStyle/>
          <a:p>
            <a:pPr eaLnBrk="1" hangingPunct="1">
              <a:lnSpc>
                <a:spcPct val="90000"/>
              </a:lnSpc>
            </a:pPr>
            <a:r>
              <a:rPr lang="ja-JP" altLang="en-US" sz="2800" smtClean="0"/>
              <a:t>東風と西風が南北方向に交互に縞帯構造</a:t>
            </a:r>
          </a:p>
          <a:p>
            <a:pPr lvl="1" eaLnBrk="1" hangingPunct="1">
              <a:lnSpc>
                <a:spcPct val="90000"/>
              </a:lnSpc>
            </a:pPr>
            <a:r>
              <a:rPr lang="ja-JP" altLang="en-US" sz="2400" smtClean="0"/>
              <a:t>暗い領域を「縞」</a:t>
            </a:r>
            <a:r>
              <a:rPr lang="en-US" altLang="ja-JP" sz="2400" smtClean="0"/>
              <a:t>, </a:t>
            </a:r>
            <a:r>
              <a:rPr lang="ja-JP" altLang="en-US" sz="2400" smtClean="0"/>
              <a:t>明るい領域を「帯」とよぶ</a:t>
            </a:r>
          </a:p>
          <a:p>
            <a:pPr lvl="1" eaLnBrk="1" hangingPunct="1">
              <a:lnSpc>
                <a:spcPct val="90000"/>
              </a:lnSpc>
            </a:pPr>
            <a:r>
              <a:rPr lang="ja-JP" altLang="en-US" sz="2400" smtClean="0"/>
              <a:t>赤外光では逆に見える</a:t>
            </a:r>
            <a:r>
              <a:rPr lang="en-US" altLang="ja-JP" sz="2400" smtClean="0"/>
              <a:t>(</a:t>
            </a:r>
            <a:r>
              <a:rPr lang="ja-JP" altLang="en-US" sz="2400" smtClean="0"/>
              <a:t>「縞」の方が明るい＝高温</a:t>
            </a:r>
            <a:r>
              <a:rPr lang="en-US" altLang="ja-JP" sz="2400" smtClean="0"/>
              <a:t>)</a:t>
            </a:r>
          </a:p>
          <a:p>
            <a:pPr eaLnBrk="1" hangingPunct="1">
              <a:lnSpc>
                <a:spcPct val="90000"/>
              </a:lnSpc>
            </a:pPr>
            <a:r>
              <a:rPr lang="ja-JP" altLang="en-US" sz="2800" smtClean="0"/>
              <a:t>多数の渦の存在</a:t>
            </a:r>
          </a:p>
          <a:p>
            <a:pPr lvl="1" eaLnBrk="1" hangingPunct="1">
              <a:lnSpc>
                <a:spcPct val="90000"/>
              </a:lnSpc>
            </a:pPr>
            <a:r>
              <a:rPr lang="ja-JP" altLang="en-US" sz="2400" smtClean="0"/>
              <a:t>代表的なものは「大赤斑」</a:t>
            </a:r>
          </a:p>
          <a:p>
            <a:pPr eaLnBrk="1" hangingPunct="1">
              <a:lnSpc>
                <a:spcPct val="90000"/>
              </a:lnSpc>
            </a:pPr>
            <a:endParaRPr lang="en-US" altLang="ja-JP" sz="2800" smtClean="0"/>
          </a:p>
        </p:txBody>
      </p:sp>
      <p:sp>
        <p:nvSpPr>
          <p:cNvPr id="43012" name="Rectangle 5"/>
          <p:cNvSpPr>
            <a:spLocks noGrp="1" noChangeArrowheads="1"/>
          </p:cNvSpPr>
          <p:nvPr>
            <p:ph sz="half" idx="2"/>
          </p:nvPr>
        </p:nvSpPr>
        <p:spPr/>
        <p:txBody>
          <a:bodyPr/>
          <a:lstStyle/>
          <a:p>
            <a:pPr eaLnBrk="1" hangingPunct="1"/>
            <a:endParaRPr lang="ja-JP" altLang="ja-JP" sz="2800" smtClean="0"/>
          </a:p>
        </p:txBody>
      </p:sp>
      <p:pic>
        <p:nvPicPr>
          <p:cNvPr id="43013" name="Picture 6" descr="PIA02873_mod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817938"/>
            <a:ext cx="4681537"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矢印 1"/>
          <p:cNvSpPr/>
          <p:nvPr/>
        </p:nvSpPr>
        <p:spPr>
          <a:xfrm>
            <a:off x="4319588" y="5005388"/>
            <a:ext cx="1116012" cy="3095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右矢印 7"/>
          <p:cNvSpPr/>
          <p:nvPr/>
        </p:nvSpPr>
        <p:spPr>
          <a:xfrm>
            <a:off x="4581525" y="5422900"/>
            <a:ext cx="593725" cy="3095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a:off x="4581525" y="4581525"/>
            <a:ext cx="593725" cy="3095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右矢印 9"/>
          <p:cNvSpPr/>
          <p:nvPr/>
        </p:nvSpPr>
        <p:spPr>
          <a:xfrm>
            <a:off x="4581525" y="4198938"/>
            <a:ext cx="593725" cy="3095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右矢印 10"/>
          <p:cNvSpPr/>
          <p:nvPr/>
        </p:nvSpPr>
        <p:spPr>
          <a:xfrm>
            <a:off x="4581525" y="5876925"/>
            <a:ext cx="593725" cy="311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右矢印 11"/>
          <p:cNvSpPr/>
          <p:nvPr/>
        </p:nvSpPr>
        <p:spPr>
          <a:xfrm rot="10800000">
            <a:off x="4356100" y="5229225"/>
            <a:ext cx="593725" cy="3095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右矢印 12"/>
          <p:cNvSpPr/>
          <p:nvPr/>
        </p:nvSpPr>
        <p:spPr>
          <a:xfrm rot="10800000">
            <a:off x="4356100" y="4775200"/>
            <a:ext cx="593725" cy="3095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右矢印 13"/>
          <p:cNvSpPr/>
          <p:nvPr/>
        </p:nvSpPr>
        <p:spPr>
          <a:xfrm rot="10800000">
            <a:off x="4356100" y="4376738"/>
            <a:ext cx="593725" cy="311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右矢印 14"/>
          <p:cNvSpPr/>
          <p:nvPr/>
        </p:nvSpPr>
        <p:spPr>
          <a:xfrm rot="10800000">
            <a:off x="4356100" y="5683250"/>
            <a:ext cx="593725" cy="3095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ja-JP" altLang="en-US" smtClean="0"/>
              <a:t>木星大気の流れ</a:t>
            </a:r>
          </a:p>
        </p:txBody>
      </p:sp>
      <p:sp>
        <p:nvSpPr>
          <p:cNvPr id="44035" name="Rectangle 3"/>
          <p:cNvSpPr>
            <a:spLocks noGrp="1" noChangeArrowheads="1"/>
          </p:cNvSpPr>
          <p:nvPr>
            <p:ph type="body" sz="half" idx="1"/>
          </p:nvPr>
        </p:nvSpPr>
        <p:spPr/>
        <p:txBody>
          <a:bodyPr/>
          <a:lstStyle/>
          <a:p>
            <a:pPr eaLnBrk="1" hangingPunct="1">
              <a:lnSpc>
                <a:spcPct val="90000"/>
              </a:lnSpc>
            </a:pPr>
            <a:r>
              <a:rPr lang="ja-JP" altLang="en-US" sz="2800" smtClean="0"/>
              <a:t>東風と西風が南北方向に交互に縞帯構造</a:t>
            </a:r>
          </a:p>
          <a:p>
            <a:pPr lvl="1" eaLnBrk="1" hangingPunct="1">
              <a:lnSpc>
                <a:spcPct val="90000"/>
              </a:lnSpc>
            </a:pPr>
            <a:r>
              <a:rPr lang="ja-JP" altLang="en-US" sz="2400" smtClean="0"/>
              <a:t>暗い領域を「縞」</a:t>
            </a:r>
            <a:r>
              <a:rPr lang="en-US" altLang="ja-JP" sz="2400" smtClean="0"/>
              <a:t>, </a:t>
            </a:r>
            <a:r>
              <a:rPr lang="ja-JP" altLang="en-US" sz="2400" smtClean="0"/>
              <a:t>明るい領域を「帯」とよぶ</a:t>
            </a:r>
          </a:p>
          <a:p>
            <a:pPr lvl="1" eaLnBrk="1" hangingPunct="1">
              <a:lnSpc>
                <a:spcPct val="90000"/>
              </a:lnSpc>
            </a:pPr>
            <a:r>
              <a:rPr lang="ja-JP" altLang="en-US" sz="2400" smtClean="0"/>
              <a:t>赤外光では逆に見える</a:t>
            </a:r>
            <a:r>
              <a:rPr lang="en-US" altLang="ja-JP" sz="2400" smtClean="0"/>
              <a:t>(</a:t>
            </a:r>
            <a:r>
              <a:rPr lang="ja-JP" altLang="en-US" sz="2400" smtClean="0"/>
              <a:t>「縞」の方が明るい＝高温</a:t>
            </a:r>
            <a:r>
              <a:rPr lang="en-US" altLang="ja-JP" sz="2400" smtClean="0"/>
              <a:t>)</a:t>
            </a:r>
          </a:p>
          <a:p>
            <a:pPr eaLnBrk="1" hangingPunct="1">
              <a:lnSpc>
                <a:spcPct val="90000"/>
              </a:lnSpc>
            </a:pPr>
            <a:r>
              <a:rPr lang="ja-JP" altLang="en-US" sz="2800" smtClean="0"/>
              <a:t>多数の渦の存在</a:t>
            </a:r>
          </a:p>
          <a:p>
            <a:pPr lvl="1" eaLnBrk="1" hangingPunct="1">
              <a:lnSpc>
                <a:spcPct val="90000"/>
              </a:lnSpc>
            </a:pPr>
            <a:r>
              <a:rPr lang="ja-JP" altLang="en-US" sz="2400" smtClean="0"/>
              <a:t>代表的なものは「大赤斑」</a:t>
            </a:r>
          </a:p>
          <a:p>
            <a:pPr eaLnBrk="1" hangingPunct="1">
              <a:lnSpc>
                <a:spcPct val="90000"/>
              </a:lnSpc>
            </a:pPr>
            <a:endParaRPr lang="en-US" altLang="ja-JP" sz="2800" smtClean="0"/>
          </a:p>
        </p:txBody>
      </p:sp>
      <p:sp>
        <p:nvSpPr>
          <p:cNvPr id="44036" name="Rectangle 5"/>
          <p:cNvSpPr>
            <a:spLocks noGrp="1" noChangeArrowheads="1"/>
          </p:cNvSpPr>
          <p:nvPr>
            <p:ph sz="half" idx="2"/>
          </p:nvPr>
        </p:nvSpPr>
        <p:spPr/>
        <p:txBody>
          <a:bodyPr/>
          <a:lstStyle/>
          <a:p>
            <a:pPr eaLnBrk="1" hangingPunct="1"/>
            <a:endParaRPr lang="ja-JP" altLang="ja-JP" sz="2800" smtClean="0"/>
          </a:p>
        </p:txBody>
      </p:sp>
      <p:pic>
        <p:nvPicPr>
          <p:cNvPr id="44037" name="Picture 4" descr="PIA02864_modest">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941763"/>
            <a:ext cx="7489825"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eaLnBrk="1" hangingPunct="1"/>
            <a:r>
              <a:rPr lang="ja-JP" altLang="en-US" smtClean="0"/>
              <a:t>土星大気の流れ</a:t>
            </a:r>
          </a:p>
        </p:txBody>
      </p:sp>
      <p:sp>
        <p:nvSpPr>
          <p:cNvPr id="45059" name="Rectangle 5"/>
          <p:cNvSpPr>
            <a:spLocks noGrp="1" noChangeArrowheads="1"/>
          </p:cNvSpPr>
          <p:nvPr>
            <p:ph type="body" sz="half" idx="1"/>
          </p:nvPr>
        </p:nvSpPr>
        <p:spPr/>
        <p:txBody>
          <a:bodyPr/>
          <a:lstStyle/>
          <a:p>
            <a:pPr eaLnBrk="1" hangingPunct="1">
              <a:lnSpc>
                <a:spcPct val="90000"/>
              </a:lnSpc>
            </a:pPr>
            <a:r>
              <a:rPr lang="ja-JP" altLang="en-US" smtClean="0"/>
              <a:t>東西風の縞帯構造が存在する</a:t>
            </a:r>
          </a:p>
          <a:p>
            <a:pPr lvl="1" eaLnBrk="1" hangingPunct="1">
              <a:lnSpc>
                <a:spcPct val="90000"/>
              </a:lnSpc>
            </a:pPr>
            <a:r>
              <a:rPr lang="ja-JP" altLang="en-US" smtClean="0"/>
              <a:t>縞帯の数は木星ほど</a:t>
            </a:r>
            <a:br>
              <a:rPr lang="ja-JP" altLang="en-US" smtClean="0"/>
            </a:br>
            <a:r>
              <a:rPr lang="ja-JP" altLang="en-US" smtClean="0"/>
              <a:t>多くはない</a:t>
            </a:r>
          </a:p>
          <a:p>
            <a:pPr lvl="1" eaLnBrk="1" hangingPunct="1">
              <a:lnSpc>
                <a:spcPct val="90000"/>
              </a:lnSpc>
            </a:pPr>
            <a:r>
              <a:rPr lang="ja-JP" altLang="en-US" smtClean="0"/>
              <a:t>赤道付近の風速は </a:t>
            </a:r>
            <a:br>
              <a:rPr lang="ja-JP" altLang="en-US" smtClean="0"/>
            </a:br>
            <a:r>
              <a:rPr lang="en-US" altLang="ja-JP" smtClean="0"/>
              <a:t>500 m/sec </a:t>
            </a:r>
            <a:r>
              <a:rPr lang="ja-JP" altLang="en-US" smtClean="0"/>
              <a:t>を超える</a:t>
            </a:r>
          </a:p>
          <a:p>
            <a:pPr lvl="1" eaLnBrk="1" hangingPunct="1">
              <a:lnSpc>
                <a:spcPct val="90000"/>
              </a:lnSpc>
            </a:pPr>
            <a:endParaRPr lang="ja-JP" altLang="en-US" smtClean="0"/>
          </a:p>
          <a:p>
            <a:pPr eaLnBrk="1" hangingPunct="1">
              <a:lnSpc>
                <a:spcPct val="90000"/>
              </a:lnSpc>
            </a:pPr>
            <a:r>
              <a:rPr lang="ja-JP" altLang="en-US" smtClean="0"/>
              <a:t>極域に存在する六角形状のパターン</a:t>
            </a:r>
          </a:p>
          <a:p>
            <a:pPr lvl="1" eaLnBrk="1" hangingPunct="1">
              <a:lnSpc>
                <a:spcPct val="90000"/>
              </a:lnSpc>
            </a:pPr>
            <a:r>
              <a:rPr lang="ja-JP" altLang="en-US" smtClean="0"/>
              <a:t>ボイジャーの観測</a:t>
            </a:r>
            <a:r>
              <a:rPr lang="en-US" altLang="ja-JP" smtClean="0"/>
              <a:t>(1980) </a:t>
            </a:r>
            <a:r>
              <a:rPr lang="ja-JP" altLang="en-US" smtClean="0"/>
              <a:t>以来持続</a:t>
            </a:r>
            <a:r>
              <a:rPr lang="en-US" altLang="ja-JP" smtClean="0"/>
              <a:t>(?)</a:t>
            </a:r>
          </a:p>
        </p:txBody>
      </p:sp>
      <p:sp>
        <p:nvSpPr>
          <p:cNvPr id="45060" name="Rectangle 6"/>
          <p:cNvSpPr>
            <a:spLocks noGrp="1" noChangeArrowheads="1"/>
          </p:cNvSpPr>
          <p:nvPr>
            <p:ph type="body" sz="half" idx="2"/>
          </p:nvPr>
        </p:nvSpPr>
        <p:spPr/>
        <p:txBody>
          <a:bodyPr/>
          <a:lstStyle/>
          <a:p>
            <a:pPr eaLnBrk="1" hangingPunct="1">
              <a:lnSpc>
                <a:spcPct val="90000"/>
              </a:lnSpc>
            </a:pPr>
            <a:endParaRPr lang="ja-JP" altLang="ja-JP" smtClean="0"/>
          </a:p>
        </p:txBody>
      </p:sp>
      <p:pic>
        <p:nvPicPr>
          <p:cNvPr id="45061" name="Picture 7" descr="PIA08934_mod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6888" y="1600200"/>
            <a:ext cx="21812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8" descr="PIA09186_mod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3941763"/>
            <a:ext cx="2173287"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ctrTitle"/>
          </p:nvPr>
        </p:nvSpPr>
        <p:spPr/>
        <p:txBody>
          <a:bodyPr/>
          <a:lstStyle/>
          <a:p>
            <a:pPr eaLnBrk="1" hangingPunct="1"/>
            <a:r>
              <a:rPr lang="ja-JP" altLang="en-US" smtClean="0">
                <a:solidFill>
                  <a:schemeClr val="tx1"/>
                </a:solidFill>
              </a:rPr>
              <a:t>天王星型惑星の気象</a:t>
            </a:r>
          </a:p>
        </p:txBody>
      </p:sp>
      <p:sp>
        <p:nvSpPr>
          <p:cNvPr id="46083" name="Rectangle 5"/>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pPr eaLnBrk="1" hangingPunct="1"/>
            <a:r>
              <a:rPr lang="ja-JP" altLang="en-US" smtClean="0"/>
              <a:t>天王星と海王星</a:t>
            </a:r>
          </a:p>
        </p:txBody>
      </p:sp>
      <p:sp>
        <p:nvSpPr>
          <p:cNvPr id="47107" name="Rectangle 5"/>
          <p:cNvSpPr>
            <a:spLocks noGrp="1" noChangeArrowheads="1"/>
          </p:cNvSpPr>
          <p:nvPr>
            <p:ph type="body" sz="half" idx="1"/>
          </p:nvPr>
        </p:nvSpPr>
        <p:spPr/>
        <p:txBody>
          <a:bodyPr/>
          <a:lstStyle/>
          <a:p>
            <a:pPr eaLnBrk="1" hangingPunct="1"/>
            <a:r>
              <a:rPr lang="ja-JP" altLang="en-US" sz="2400" smtClean="0"/>
              <a:t>天王星</a:t>
            </a:r>
          </a:p>
          <a:p>
            <a:pPr lvl="1" eaLnBrk="1" hangingPunct="1"/>
            <a:r>
              <a:rPr lang="ja-JP" altLang="en-US" sz="2000" smtClean="0"/>
              <a:t>半径	  </a:t>
            </a:r>
            <a:r>
              <a:rPr lang="en-US" altLang="ja-JP" sz="2000" smtClean="0"/>
              <a:t>25559 km</a:t>
            </a:r>
          </a:p>
          <a:p>
            <a:pPr lvl="1" eaLnBrk="1" hangingPunct="1"/>
            <a:r>
              <a:rPr lang="ja-JP" altLang="en-US" sz="2000" smtClean="0"/>
              <a:t>自転周期 </a:t>
            </a:r>
            <a:r>
              <a:rPr lang="en-US" altLang="ja-JP" sz="2000" smtClean="0"/>
              <a:t>17 </a:t>
            </a:r>
            <a:r>
              <a:rPr lang="ja-JP" altLang="en-US" sz="2000" smtClean="0"/>
              <a:t>時間</a:t>
            </a:r>
          </a:p>
          <a:p>
            <a:pPr lvl="2" eaLnBrk="1" hangingPunct="1"/>
            <a:r>
              <a:rPr lang="ja-JP" altLang="en-US" sz="1800" smtClean="0"/>
              <a:t>地球とは逆向き</a:t>
            </a:r>
          </a:p>
          <a:p>
            <a:pPr lvl="1" eaLnBrk="1" hangingPunct="1"/>
            <a:r>
              <a:rPr kumimoji="0" lang="ja-JP" altLang="en-US" sz="2000" smtClean="0"/>
              <a:t>大気組成</a:t>
            </a:r>
            <a:r>
              <a:rPr kumimoji="0" lang="en-US" altLang="ja-JP" sz="2000" smtClean="0"/>
              <a:t>(%):</a:t>
            </a:r>
            <a:br>
              <a:rPr kumimoji="0" lang="en-US" altLang="ja-JP" sz="2000" smtClean="0"/>
            </a:br>
            <a:r>
              <a:rPr kumimoji="0" lang="en-US" altLang="ja-JP" sz="2000" smtClean="0"/>
              <a:t>H</a:t>
            </a:r>
            <a:r>
              <a:rPr kumimoji="0" lang="en-US" altLang="ja-JP" sz="2000" baseline="-25000" smtClean="0"/>
              <a:t>2</a:t>
            </a:r>
            <a:r>
              <a:rPr kumimoji="0" lang="en-US" altLang="ja-JP" sz="2000" smtClean="0"/>
              <a:t>(85),He(15),CH</a:t>
            </a:r>
            <a:r>
              <a:rPr kumimoji="0" lang="en-US" altLang="ja-JP" sz="2000" baseline="-25000" smtClean="0"/>
              <a:t>4</a:t>
            </a:r>
            <a:r>
              <a:rPr kumimoji="0" lang="en-US" altLang="ja-JP" sz="2000" smtClean="0"/>
              <a:t>(2)</a:t>
            </a:r>
          </a:p>
          <a:p>
            <a:pPr lvl="2" eaLnBrk="1" hangingPunct="1"/>
            <a:endParaRPr kumimoji="0" lang="en-US" altLang="ja-JP" sz="1800" smtClean="0"/>
          </a:p>
          <a:p>
            <a:pPr eaLnBrk="1" hangingPunct="1"/>
            <a:r>
              <a:rPr lang="ja-JP" altLang="en-US" sz="2400" smtClean="0"/>
              <a:t>海王星</a:t>
            </a:r>
          </a:p>
          <a:p>
            <a:pPr lvl="1" eaLnBrk="1" hangingPunct="1"/>
            <a:r>
              <a:rPr lang="ja-JP" altLang="en-US" sz="2000" smtClean="0"/>
              <a:t>半径	  </a:t>
            </a:r>
            <a:r>
              <a:rPr lang="en-US" altLang="ja-JP" sz="2000" smtClean="0"/>
              <a:t>24764 km</a:t>
            </a:r>
          </a:p>
          <a:p>
            <a:pPr lvl="1" eaLnBrk="1" hangingPunct="1"/>
            <a:r>
              <a:rPr lang="ja-JP" altLang="en-US" sz="2000" smtClean="0"/>
              <a:t>自転周期 </a:t>
            </a:r>
            <a:r>
              <a:rPr lang="en-US" altLang="ja-JP" sz="2000" smtClean="0"/>
              <a:t>16 </a:t>
            </a:r>
            <a:r>
              <a:rPr lang="ja-JP" altLang="en-US" sz="2000" smtClean="0"/>
              <a:t>時間</a:t>
            </a:r>
          </a:p>
          <a:p>
            <a:pPr lvl="1" eaLnBrk="1" hangingPunct="1"/>
            <a:r>
              <a:rPr kumimoji="0" lang="ja-JP" altLang="en-US" sz="2000" smtClean="0"/>
              <a:t>大気組成</a:t>
            </a:r>
            <a:r>
              <a:rPr kumimoji="0" lang="en-US" altLang="ja-JP" sz="2000" smtClean="0"/>
              <a:t>(%):</a:t>
            </a:r>
            <a:br>
              <a:rPr kumimoji="0" lang="en-US" altLang="ja-JP" sz="2000" smtClean="0"/>
            </a:br>
            <a:r>
              <a:rPr kumimoji="0" lang="en-US" altLang="ja-JP" sz="2000" smtClean="0"/>
              <a:t>H</a:t>
            </a:r>
            <a:r>
              <a:rPr kumimoji="0" lang="en-US" altLang="ja-JP" sz="2000" baseline="-25000" smtClean="0"/>
              <a:t>2</a:t>
            </a:r>
            <a:r>
              <a:rPr kumimoji="0" lang="en-US" altLang="ja-JP" sz="2000" smtClean="0"/>
              <a:t>(81),He(19)</a:t>
            </a:r>
            <a:endParaRPr lang="en-US" altLang="ja-JP" sz="2000" smtClean="0"/>
          </a:p>
        </p:txBody>
      </p:sp>
      <p:sp>
        <p:nvSpPr>
          <p:cNvPr id="47108" name="Rectangle 6"/>
          <p:cNvSpPr>
            <a:spLocks noGrp="1" noChangeArrowheads="1"/>
          </p:cNvSpPr>
          <p:nvPr>
            <p:ph type="body" sz="half" idx="2"/>
          </p:nvPr>
        </p:nvSpPr>
        <p:spPr/>
        <p:txBody>
          <a:bodyPr/>
          <a:lstStyle/>
          <a:p>
            <a:pPr eaLnBrk="1" hangingPunct="1"/>
            <a:endParaRPr lang="ja-JP" altLang="ja-JP" sz="2400" smtClean="0"/>
          </a:p>
        </p:txBody>
      </p:sp>
      <p:pic>
        <p:nvPicPr>
          <p:cNvPr id="47109" name="Picture 7" descr="ura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13" y="1844675"/>
            <a:ext cx="2624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8" descr="neptu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4219575"/>
            <a:ext cx="2449512"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p:txBody>
          <a:bodyPr/>
          <a:lstStyle/>
          <a:p>
            <a:r>
              <a:rPr lang="ja-JP" altLang="en-US" smtClean="0"/>
              <a:t>天王星の自転</a:t>
            </a:r>
          </a:p>
        </p:txBody>
      </p:sp>
      <p:sp>
        <p:nvSpPr>
          <p:cNvPr id="48131" name="コンテンツ プレースホルダー 4"/>
          <p:cNvSpPr>
            <a:spLocks noGrp="1"/>
          </p:cNvSpPr>
          <p:nvPr>
            <p:ph idx="1"/>
          </p:nvPr>
        </p:nvSpPr>
        <p:spPr/>
        <p:txBody>
          <a:bodyPr/>
          <a:lstStyle/>
          <a:p>
            <a:r>
              <a:rPr lang="ja-JP" altLang="en-US" smtClean="0"/>
              <a:t>自転軸がほぼ横倒しになっている</a:t>
            </a:r>
          </a:p>
        </p:txBody>
      </p:sp>
      <p:grpSp>
        <p:nvGrpSpPr>
          <p:cNvPr id="48132" name="図形グループ 18"/>
          <p:cNvGrpSpPr>
            <a:grpSpLocks/>
          </p:cNvGrpSpPr>
          <p:nvPr/>
        </p:nvGrpSpPr>
        <p:grpSpPr bwMode="auto">
          <a:xfrm>
            <a:off x="0" y="2697163"/>
            <a:ext cx="6327775" cy="3084512"/>
            <a:chOff x="0" y="3772992"/>
            <a:chExt cx="6328149" cy="3085008"/>
          </a:xfrm>
        </p:grpSpPr>
        <p:sp>
          <p:nvSpPr>
            <p:cNvPr id="7" name="正方形/長方形 6"/>
            <p:cNvSpPr/>
            <p:nvPr/>
          </p:nvSpPr>
          <p:spPr>
            <a:xfrm>
              <a:off x="0" y="3772992"/>
              <a:ext cx="6328149" cy="3085008"/>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pic>
          <p:nvPicPr>
            <p:cNvPr id="48156" name="図 16" descr="wisc_edu_UranusNeptune_F16_00.jpg"/>
            <p:cNvPicPr>
              <a:picLocks noChangeAspect="1"/>
            </p:cNvPicPr>
            <p:nvPr/>
          </p:nvPicPr>
          <p:blipFill>
            <a:blip r:embed="rId2">
              <a:extLst>
                <a:ext uri="{28A0092B-C50C-407E-A947-70E740481C1C}">
                  <a14:useLocalDpi xmlns:a14="http://schemas.microsoft.com/office/drawing/2010/main" val="0"/>
                </a:ext>
              </a:extLst>
            </a:blip>
            <a:srcRect l="11497" t="14774" r="1559" b="23083"/>
            <a:stretch>
              <a:fillRect/>
            </a:stretch>
          </p:blipFill>
          <p:spPr bwMode="auto">
            <a:xfrm>
              <a:off x="595322" y="3930906"/>
              <a:ext cx="5732827" cy="25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3" name="テキスト ボックス 10"/>
          <p:cNvSpPr txBox="1">
            <a:spLocks noChangeArrowheads="1"/>
          </p:cNvSpPr>
          <p:nvPr/>
        </p:nvSpPr>
        <p:spPr bwMode="auto">
          <a:xfrm>
            <a:off x="146050" y="5227638"/>
            <a:ext cx="898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chemeClr val="accent2"/>
                </a:solidFill>
                <a:latin typeface="Calibri" panose="020F0502020204030204" pitchFamily="34" charset="0"/>
              </a:rPr>
              <a:t>©NASA</a:t>
            </a:r>
            <a:endParaRPr lang="ja-JP" altLang="en-US" sz="1800">
              <a:solidFill>
                <a:schemeClr val="accent2"/>
              </a:solidFill>
              <a:latin typeface="Calibri" panose="020F0502020204030204" pitchFamily="34" charset="0"/>
            </a:endParaRPr>
          </a:p>
        </p:txBody>
      </p:sp>
      <p:sp>
        <p:nvSpPr>
          <p:cNvPr id="48134" name="テキスト ボックス 7"/>
          <p:cNvSpPr txBox="1">
            <a:spLocks noChangeArrowheads="1"/>
          </p:cNvSpPr>
          <p:nvPr/>
        </p:nvSpPr>
        <p:spPr bwMode="auto">
          <a:xfrm>
            <a:off x="1708150" y="5218113"/>
            <a:ext cx="1493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a:solidFill>
                  <a:srgbClr val="FFFFFF"/>
                </a:solidFill>
                <a:latin typeface="Calibri" panose="020F0502020204030204" pitchFamily="34" charset="0"/>
              </a:rPr>
              <a:t>天王星</a:t>
            </a:r>
          </a:p>
        </p:txBody>
      </p:sp>
      <p:sp>
        <p:nvSpPr>
          <p:cNvPr id="48135" name="テキスト ボックス 7"/>
          <p:cNvSpPr txBox="1">
            <a:spLocks noChangeArrowheads="1"/>
          </p:cNvSpPr>
          <p:nvPr/>
        </p:nvSpPr>
        <p:spPr bwMode="auto">
          <a:xfrm>
            <a:off x="4768850" y="5218113"/>
            <a:ext cx="155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a:solidFill>
                  <a:srgbClr val="FFFFFF"/>
                </a:solidFill>
                <a:latin typeface="Calibri" panose="020F0502020204030204" pitchFamily="34" charset="0"/>
              </a:rPr>
              <a:t>海王星</a:t>
            </a:r>
          </a:p>
        </p:txBody>
      </p:sp>
      <p:sp>
        <p:nvSpPr>
          <p:cNvPr id="12" name="環状矢印 11"/>
          <p:cNvSpPr/>
          <p:nvPr/>
        </p:nvSpPr>
        <p:spPr>
          <a:xfrm rot="19315403" flipH="1">
            <a:off x="851245" y="3220210"/>
            <a:ext cx="1714557" cy="1714557"/>
          </a:xfrm>
          <a:prstGeom prst="circularArrow">
            <a:avLst>
              <a:gd name="adj1" fmla="val 13550"/>
              <a:gd name="adj2" fmla="val 1472738"/>
              <a:gd name="adj3" fmla="val 19776839"/>
              <a:gd name="adj4" fmla="val 1155399"/>
              <a:gd name="adj5" fmla="val 18291"/>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ja-JP" altLang="en-US">
              <a:solidFill>
                <a:schemeClr val="tx1"/>
              </a:solidFill>
            </a:endParaRPr>
          </a:p>
        </p:txBody>
      </p:sp>
      <p:sp>
        <p:nvSpPr>
          <p:cNvPr id="13" name="右矢印 12"/>
          <p:cNvSpPr/>
          <p:nvPr/>
        </p:nvSpPr>
        <p:spPr>
          <a:xfrm>
            <a:off x="4085581" y="3477664"/>
            <a:ext cx="972837" cy="762608"/>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ja-JP" altLang="en-US"/>
          </a:p>
        </p:txBody>
      </p:sp>
      <p:grpSp>
        <p:nvGrpSpPr>
          <p:cNvPr id="48142" name="図形グループ 61"/>
          <p:cNvGrpSpPr>
            <a:grpSpLocks/>
          </p:cNvGrpSpPr>
          <p:nvPr/>
        </p:nvGrpSpPr>
        <p:grpSpPr bwMode="auto">
          <a:xfrm rot="1380000">
            <a:off x="6581775" y="2717800"/>
            <a:ext cx="2239963" cy="3059113"/>
            <a:chOff x="6609277" y="3645794"/>
            <a:chExt cx="2239663" cy="3059480"/>
          </a:xfrm>
        </p:grpSpPr>
        <p:pic>
          <p:nvPicPr>
            <p:cNvPr id="48149" name="図 71" descr="wiki_Globespin_mini.gif"/>
            <p:cNvPicPr>
              <a:picLocks noChangeAspect="1"/>
            </p:cNvPicPr>
            <p:nvPr/>
          </p:nvPicPr>
          <p:blipFill>
            <a:blip r:embed="rId3">
              <a:clrChange>
                <a:clrFrom>
                  <a:srgbClr val="171752"/>
                </a:clrFrom>
                <a:clrTo>
                  <a:srgbClr val="171752">
                    <a:alpha val="0"/>
                  </a:srgbClr>
                </a:clrTo>
              </a:clrChange>
              <a:lum bright="54000" contrast="66000"/>
              <a:extLst>
                <a:ext uri="{28A0092B-C50C-407E-A947-70E740481C1C}">
                  <a14:useLocalDpi xmlns:a14="http://schemas.microsoft.com/office/drawing/2010/main" val="0"/>
                </a:ext>
              </a:extLst>
            </a:blip>
            <a:srcRect/>
            <a:stretch>
              <a:fillRect/>
            </a:stretch>
          </p:blipFill>
          <p:spPr bwMode="auto">
            <a:xfrm>
              <a:off x="6609277" y="4059925"/>
              <a:ext cx="2239663" cy="223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右矢印 15"/>
            <p:cNvSpPr/>
            <p:nvPr/>
          </p:nvSpPr>
          <p:spPr>
            <a:xfrm>
              <a:off x="7381510" y="4782530"/>
              <a:ext cx="972837" cy="762608"/>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ja-JP" altLang="en-US"/>
            </a:p>
          </p:txBody>
        </p:sp>
        <p:cxnSp>
          <p:nvCxnSpPr>
            <p:cNvPr id="17" name="直線コネクタ 16"/>
            <p:cNvCxnSpPr/>
            <p:nvPr/>
          </p:nvCxnSpPr>
          <p:spPr>
            <a:xfrm rot="16200000" flipH="1">
              <a:off x="7495593" y="3839638"/>
              <a:ext cx="414388" cy="0"/>
            </a:xfrm>
            <a:prstGeom prst="line">
              <a:avLst/>
            </a:prstGeom>
            <a:ln w="127000" cap="flat" cmpd="sng" algn="ctr">
              <a:solidFill>
                <a:schemeClr val="accent2"/>
              </a:solidFill>
              <a:prstDash val="solid"/>
              <a:round/>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8" name="直線コネクタ 17"/>
            <p:cNvCxnSpPr/>
            <p:nvPr/>
          </p:nvCxnSpPr>
          <p:spPr>
            <a:xfrm rot="5400000">
              <a:off x="7524839" y="6499765"/>
              <a:ext cx="406449" cy="0"/>
            </a:xfrm>
            <a:prstGeom prst="line">
              <a:avLst/>
            </a:prstGeom>
            <a:ln w="127000" cap="flat" cmpd="sng" algn="ctr">
              <a:solidFill>
                <a:schemeClr val="accent2"/>
              </a:solidFill>
              <a:prstDash val="solid"/>
              <a:round/>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grpSp>
        <p:nvGrpSpPr>
          <p:cNvPr id="48143" name="図形グループ 50"/>
          <p:cNvGrpSpPr>
            <a:grpSpLocks/>
          </p:cNvGrpSpPr>
          <p:nvPr/>
        </p:nvGrpSpPr>
        <p:grpSpPr bwMode="auto">
          <a:xfrm>
            <a:off x="4505325" y="2697163"/>
            <a:ext cx="263525" cy="2940050"/>
            <a:chOff x="4504689" y="3773421"/>
            <a:chExt cx="263753" cy="2940779"/>
          </a:xfrm>
        </p:grpSpPr>
        <p:cxnSp>
          <p:nvCxnSpPr>
            <p:cNvPr id="20" name="直線コネクタ 19"/>
            <p:cNvCxnSpPr/>
            <p:nvPr/>
          </p:nvCxnSpPr>
          <p:spPr>
            <a:xfrm rot="5400000">
              <a:off x="4313360" y="6486325"/>
              <a:ext cx="419204" cy="36545"/>
            </a:xfrm>
            <a:prstGeom prst="line">
              <a:avLst/>
            </a:prstGeom>
            <a:ln w="127000" cap="flat" cmpd="sng" algn="ctr">
              <a:solidFill>
                <a:schemeClr val="accent2"/>
              </a:solidFill>
              <a:prstDash val="solid"/>
              <a:round/>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1" name="直線コネクタ 20"/>
            <p:cNvCxnSpPr/>
            <p:nvPr/>
          </p:nvCxnSpPr>
          <p:spPr>
            <a:xfrm rot="5400000">
              <a:off x="4612821" y="3903620"/>
              <a:ext cx="285821" cy="25422"/>
            </a:xfrm>
            <a:prstGeom prst="line">
              <a:avLst/>
            </a:prstGeom>
            <a:ln w="127000" cap="flat" cmpd="sng" algn="ctr">
              <a:solidFill>
                <a:schemeClr val="accent2"/>
              </a:solidFill>
              <a:prstDash val="solid"/>
              <a:round/>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sp>
        <p:nvSpPr>
          <p:cNvPr id="22" name="円/楕円 21"/>
          <p:cNvSpPr>
            <a:spLocks noChangeAspect="1"/>
          </p:cNvSpPr>
          <p:nvPr/>
        </p:nvSpPr>
        <p:spPr>
          <a:xfrm>
            <a:off x="1570001" y="3961268"/>
            <a:ext cx="229589" cy="229589"/>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3"/>
          <p:cNvSpPr>
            <a:spLocks noGrp="1" noChangeArrowheads="1"/>
          </p:cNvSpPr>
          <p:nvPr>
            <p:ph type="title"/>
          </p:nvPr>
        </p:nvSpPr>
        <p:spPr/>
        <p:txBody>
          <a:bodyPr/>
          <a:lstStyle/>
          <a:p>
            <a:pPr eaLnBrk="1" hangingPunct="1"/>
            <a:r>
              <a:rPr lang="ja-JP" altLang="en-US" smtClean="0"/>
              <a:t>天王星と海王星の気象</a:t>
            </a:r>
          </a:p>
        </p:txBody>
      </p:sp>
      <p:sp>
        <p:nvSpPr>
          <p:cNvPr id="49155" name="Rectangle 14"/>
          <p:cNvSpPr>
            <a:spLocks noGrp="1" noChangeArrowheads="1"/>
          </p:cNvSpPr>
          <p:nvPr>
            <p:ph type="body" sz="half" idx="1"/>
          </p:nvPr>
        </p:nvSpPr>
        <p:spPr/>
        <p:txBody>
          <a:bodyPr/>
          <a:lstStyle/>
          <a:p>
            <a:pPr eaLnBrk="1" hangingPunct="1">
              <a:lnSpc>
                <a:spcPct val="90000"/>
              </a:lnSpc>
            </a:pPr>
            <a:r>
              <a:rPr lang="ja-JP" altLang="en-US" smtClean="0"/>
              <a:t>あまりよくわかっていない</a:t>
            </a:r>
          </a:p>
          <a:p>
            <a:pPr eaLnBrk="1" hangingPunct="1">
              <a:lnSpc>
                <a:spcPct val="90000"/>
              </a:lnSpc>
            </a:pPr>
            <a:endParaRPr lang="ja-JP" altLang="en-US" smtClean="0"/>
          </a:p>
          <a:p>
            <a:pPr eaLnBrk="1" hangingPunct="1">
              <a:lnSpc>
                <a:spcPct val="90000"/>
              </a:lnSpc>
            </a:pPr>
            <a:r>
              <a:rPr lang="ja-JP" altLang="en-US" smtClean="0"/>
              <a:t>天王星</a:t>
            </a:r>
          </a:p>
          <a:p>
            <a:pPr lvl="1" eaLnBrk="1" hangingPunct="1">
              <a:lnSpc>
                <a:spcPct val="90000"/>
              </a:lnSpc>
            </a:pPr>
            <a:r>
              <a:rPr lang="ja-JP" altLang="en-US" smtClean="0"/>
              <a:t>数点の雲の追跡観測のみ</a:t>
            </a:r>
          </a:p>
          <a:p>
            <a:pPr lvl="1" eaLnBrk="1" hangingPunct="1">
              <a:lnSpc>
                <a:spcPct val="90000"/>
              </a:lnSpc>
            </a:pPr>
            <a:endParaRPr kumimoji="0" lang="ja-JP" altLang="en-US" smtClean="0"/>
          </a:p>
          <a:p>
            <a:pPr eaLnBrk="1" hangingPunct="1">
              <a:lnSpc>
                <a:spcPct val="90000"/>
              </a:lnSpc>
            </a:pPr>
            <a:r>
              <a:rPr lang="ja-JP" altLang="en-US" smtClean="0"/>
              <a:t>海王星</a:t>
            </a:r>
          </a:p>
          <a:p>
            <a:pPr lvl="1" eaLnBrk="1" hangingPunct="1">
              <a:lnSpc>
                <a:spcPct val="90000"/>
              </a:lnSpc>
            </a:pPr>
            <a:r>
              <a:rPr lang="ja-JP" altLang="en-US" smtClean="0"/>
              <a:t>「大暗斑」や「白斑」の追跡による風速分布の見積り</a:t>
            </a:r>
          </a:p>
        </p:txBody>
      </p:sp>
      <p:sp>
        <p:nvSpPr>
          <p:cNvPr id="49156" name="Rectangle 15"/>
          <p:cNvSpPr>
            <a:spLocks noGrp="1" noChangeArrowheads="1"/>
          </p:cNvSpPr>
          <p:nvPr>
            <p:ph type="body" sz="half" idx="2"/>
          </p:nvPr>
        </p:nvSpPr>
        <p:spPr/>
        <p:txBody>
          <a:bodyPr/>
          <a:lstStyle/>
          <a:p>
            <a:pPr eaLnBrk="1" hangingPunct="1">
              <a:lnSpc>
                <a:spcPct val="90000"/>
              </a:lnSpc>
            </a:pPr>
            <a:endParaRPr lang="ja-JP" altLang="ja-JP" smtClean="0"/>
          </a:p>
        </p:txBody>
      </p:sp>
      <p:sp>
        <p:nvSpPr>
          <p:cNvPr id="49157" name="Text Box 4"/>
          <p:cNvSpPr txBox="1">
            <a:spLocks noChangeArrowheads="1"/>
          </p:cNvSpPr>
          <p:nvPr/>
        </p:nvSpPr>
        <p:spPr bwMode="auto">
          <a:xfrm>
            <a:off x="5056188" y="6346825"/>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1000">
              <a:latin typeface="Verdana" panose="020B0604030504040204" pitchFamily="34" charset="0"/>
            </a:endParaRPr>
          </a:p>
        </p:txBody>
      </p:sp>
      <p:pic>
        <p:nvPicPr>
          <p:cNvPr id="49158" name="Picture 5" descr="ura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13" y="1844675"/>
            <a:ext cx="2624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6" descr="neptu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4292600"/>
            <a:ext cx="2449512"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Rectangle 7"/>
          <p:cNvSpPr>
            <a:spLocks noChangeArrowheads="1"/>
          </p:cNvSpPr>
          <p:nvPr/>
        </p:nvSpPr>
        <p:spPr bwMode="auto">
          <a:xfrm>
            <a:off x="5651500" y="4941888"/>
            <a:ext cx="720725" cy="792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9161" name="Line 8"/>
          <p:cNvSpPr>
            <a:spLocks noChangeShapeType="1"/>
          </p:cNvSpPr>
          <p:nvPr/>
        </p:nvSpPr>
        <p:spPr bwMode="auto">
          <a:xfrm flipV="1">
            <a:off x="5651500" y="3644900"/>
            <a:ext cx="1512888" cy="1296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2" name="Line 9"/>
          <p:cNvSpPr>
            <a:spLocks noChangeShapeType="1"/>
          </p:cNvSpPr>
          <p:nvPr/>
        </p:nvSpPr>
        <p:spPr bwMode="auto">
          <a:xfrm flipV="1">
            <a:off x="6372225" y="3644900"/>
            <a:ext cx="2771775" cy="1296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3" name="Line 10"/>
          <p:cNvSpPr>
            <a:spLocks noChangeShapeType="1"/>
          </p:cNvSpPr>
          <p:nvPr/>
        </p:nvSpPr>
        <p:spPr bwMode="auto">
          <a:xfrm>
            <a:off x="5651500" y="5734050"/>
            <a:ext cx="1512888"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4" name="Line 11"/>
          <p:cNvSpPr>
            <a:spLocks noChangeShapeType="1"/>
          </p:cNvSpPr>
          <p:nvPr/>
        </p:nvSpPr>
        <p:spPr bwMode="auto">
          <a:xfrm>
            <a:off x="6372225" y="5734050"/>
            <a:ext cx="2771775"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49165" name="Picture 12" descr="PIA00052_mod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100" y="3644900"/>
            <a:ext cx="1958975"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smtClean="0"/>
              <a:t>様々な惑星・準惑星・衛星</a:t>
            </a:r>
          </a:p>
        </p:txBody>
      </p:sp>
      <p:sp>
        <p:nvSpPr>
          <p:cNvPr id="7171" name="Rectangle 5"/>
          <p:cNvSpPr>
            <a:spLocks noGrp="1" noChangeArrowheads="1"/>
          </p:cNvSpPr>
          <p:nvPr>
            <p:ph type="body" sz="half" idx="1"/>
          </p:nvPr>
        </p:nvSpPr>
        <p:spPr/>
        <p:txBody>
          <a:bodyPr>
            <a:normAutofit fontScale="92500" lnSpcReduction="20000"/>
          </a:bodyPr>
          <a:lstStyle/>
          <a:p>
            <a:pPr eaLnBrk="1" hangingPunct="1">
              <a:lnSpc>
                <a:spcPct val="90000"/>
              </a:lnSpc>
              <a:defRPr/>
            </a:pPr>
            <a:r>
              <a:rPr lang="ja-JP" altLang="en-US" dirty="0" smtClean="0"/>
              <a:t>地球以外の惑星も大気を持つ</a:t>
            </a:r>
          </a:p>
          <a:p>
            <a:pPr lvl="1" eaLnBrk="1" hangingPunct="1">
              <a:lnSpc>
                <a:spcPct val="90000"/>
              </a:lnSpc>
              <a:defRPr/>
            </a:pPr>
            <a:r>
              <a:rPr lang="ja-JP" altLang="en-US" dirty="0" smtClean="0"/>
              <a:t>水星 </a:t>
            </a:r>
            <a:r>
              <a:rPr lang="en-US" altLang="ja-JP" dirty="0" smtClean="0"/>
              <a:t>(?)</a:t>
            </a:r>
          </a:p>
          <a:p>
            <a:pPr lvl="1" eaLnBrk="1" hangingPunct="1">
              <a:lnSpc>
                <a:spcPct val="90000"/>
              </a:lnSpc>
              <a:defRPr/>
            </a:pPr>
            <a:r>
              <a:rPr lang="ja-JP" altLang="en-US" dirty="0" smtClean="0"/>
              <a:t>金星</a:t>
            </a:r>
          </a:p>
          <a:p>
            <a:pPr lvl="1" eaLnBrk="1" hangingPunct="1">
              <a:lnSpc>
                <a:spcPct val="90000"/>
              </a:lnSpc>
              <a:defRPr/>
            </a:pPr>
            <a:r>
              <a:rPr lang="ja-JP" altLang="en-US" dirty="0" smtClean="0"/>
              <a:t>火星</a:t>
            </a:r>
          </a:p>
          <a:p>
            <a:pPr lvl="1" eaLnBrk="1" hangingPunct="1">
              <a:lnSpc>
                <a:spcPct val="90000"/>
              </a:lnSpc>
              <a:defRPr/>
            </a:pPr>
            <a:r>
              <a:rPr lang="ja-JP" altLang="en-US" dirty="0" smtClean="0"/>
              <a:t>木星</a:t>
            </a:r>
          </a:p>
          <a:p>
            <a:pPr lvl="1" eaLnBrk="1" hangingPunct="1">
              <a:lnSpc>
                <a:spcPct val="90000"/>
              </a:lnSpc>
              <a:defRPr/>
            </a:pPr>
            <a:r>
              <a:rPr lang="ja-JP" altLang="en-US" dirty="0" smtClean="0"/>
              <a:t>土星</a:t>
            </a:r>
          </a:p>
          <a:p>
            <a:pPr lvl="1" eaLnBrk="1" hangingPunct="1">
              <a:lnSpc>
                <a:spcPct val="90000"/>
              </a:lnSpc>
              <a:defRPr/>
            </a:pPr>
            <a:r>
              <a:rPr lang="ja-JP" altLang="en-US" dirty="0" smtClean="0"/>
              <a:t>天王星</a:t>
            </a:r>
          </a:p>
          <a:p>
            <a:pPr lvl="1" eaLnBrk="1" hangingPunct="1">
              <a:lnSpc>
                <a:spcPct val="90000"/>
              </a:lnSpc>
              <a:defRPr/>
            </a:pPr>
            <a:r>
              <a:rPr lang="ja-JP" altLang="en-US" dirty="0" smtClean="0"/>
              <a:t>海王星</a:t>
            </a:r>
            <a:endParaRPr lang="en-US" altLang="ja-JP" dirty="0" smtClean="0"/>
          </a:p>
          <a:p>
            <a:pPr lvl="1" eaLnBrk="1" hangingPunct="1">
              <a:lnSpc>
                <a:spcPct val="90000"/>
              </a:lnSpc>
              <a:defRPr/>
            </a:pPr>
            <a:r>
              <a:rPr lang="ja-JP" altLang="en-US" dirty="0" smtClean="0"/>
              <a:t>冥王星 </a:t>
            </a:r>
            <a:r>
              <a:rPr lang="en-US" altLang="ja-JP" dirty="0" smtClean="0"/>
              <a:t>(?)</a:t>
            </a:r>
          </a:p>
          <a:p>
            <a:pPr lvl="1" eaLnBrk="1" hangingPunct="1">
              <a:lnSpc>
                <a:spcPct val="90000"/>
              </a:lnSpc>
              <a:defRPr/>
            </a:pPr>
            <a:r>
              <a:rPr lang="ja-JP" altLang="en-US" dirty="0" smtClean="0"/>
              <a:t>タイタン</a:t>
            </a:r>
            <a:endParaRPr lang="en-US" altLang="ja-JP" dirty="0"/>
          </a:p>
          <a:p>
            <a:pPr lvl="1" eaLnBrk="1" hangingPunct="1">
              <a:lnSpc>
                <a:spcPct val="90000"/>
              </a:lnSpc>
              <a:defRPr/>
            </a:pPr>
            <a:r>
              <a:rPr lang="en-US" altLang="ja-JP" dirty="0" smtClean="0"/>
              <a:t>…</a:t>
            </a:r>
            <a:endParaRPr lang="ja-JP" altLang="en-US" dirty="0" smtClean="0"/>
          </a:p>
          <a:p>
            <a:pPr eaLnBrk="1" hangingPunct="1">
              <a:lnSpc>
                <a:spcPct val="90000"/>
              </a:lnSpc>
              <a:defRPr/>
            </a:pPr>
            <a:r>
              <a:rPr lang="ja-JP" altLang="en-US" dirty="0" smtClean="0"/>
              <a:t>最近発見の相次ぐ系外惑星にもあるだろう</a:t>
            </a:r>
          </a:p>
        </p:txBody>
      </p:sp>
      <p:sp>
        <p:nvSpPr>
          <p:cNvPr id="8196" name="Rectangle 6"/>
          <p:cNvSpPr>
            <a:spLocks noGrp="1" noChangeArrowheads="1"/>
          </p:cNvSpPr>
          <p:nvPr>
            <p:ph type="body" sz="half" idx="2"/>
          </p:nvPr>
        </p:nvSpPr>
        <p:spPr/>
        <p:txBody>
          <a:bodyPr/>
          <a:lstStyle/>
          <a:p>
            <a:pPr eaLnBrk="1" hangingPunct="1">
              <a:lnSpc>
                <a:spcPct val="90000"/>
              </a:lnSpc>
            </a:pPr>
            <a:endParaRPr lang="ja-JP" altLang="ja-JP" smtClean="0"/>
          </a:p>
        </p:txBody>
      </p:sp>
      <p:pic>
        <p:nvPicPr>
          <p:cNvPr id="8197" name="Picture 4" descr="PIA03153_mod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557338"/>
            <a:ext cx="3944937"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ja-JP" altLang="en-US" smtClean="0"/>
              <a:t>天王星と海王星の東西風分布</a:t>
            </a:r>
          </a:p>
        </p:txBody>
      </p:sp>
      <p:sp>
        <p:nvSpPr>
          <p:cNvPr id="50179" name="Rectangle 3"/>
          <p:cNvSpPr>
            <a:spLocks noGrp="1" noChangeArrowheads="1"/>
          </p:cNvSpPr>
          <p:nvPr>
            <p:ph type="body" idx="1"/>
          </p:nvPr>
        </p:nvSpPr>
        <p:spPr/>
        <p:txBody>
          <a:bodyPr/>
          <a:lstStyle/>
          <a:p>
            <a:pPr eaLnBrk="1" hangingPunct="1"/>
            <a:endParaRPr lang="ja-JP" altLang="ja-JP" smtClean="0"/>
          </a:p>
        </p:txBody>
      </p:sp>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201863"/>
            <a:ext cx="4316412"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81188"/>
            <a:ext cx="40386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6"/>
          <p:cNvSpPr txBox="1">
            <a:spLocks noChangeArrowheads="1"/>
          </p:cNvSpPr>
          <p:nvPr/>
        </p:nvSpPr>
        <p:spPr bwMode="auto">
          <a:xfrm>
            <a:off x="468313" y="5870575"/>
            <a:ext cx="3802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Verdana" panose="020B0604030504040204" pitchFamily="34" charset="0"/>
              </a:rPr>
              <a:t>(Alison et al., 1991;</a:t>
            </a:r>
            <a:r>
              <a:rPr lang="ja-JP" altLang="en-US" sz="1800">
                <a:latin typeface="Verdana" panose="020B0604030504040204" pitchFamily="34" charset="0"/>
              </a:rPr>
              <a:t>松田</a:t>
            </a:r>
            <a:r>
              <a:rPr lang="en-US" altLang="ja-JP" sz="1800">
                <a:latin typeface="Verdana" panose="020B0604030504040204" pitchFamily="34" charset="0"/>
              </a:rPr>
              <a:t>, 2000)</a:t>
            </a:r>
          </a:p>
        </p:txBody>
      </p:sp>
      <p:sp>
        <p:nvSpPr>
          <p:cNvPr id="50183" name="Text Box 7"/>
          <p:cNvSpPr txBox="1">
            <a:spLocks noChangeArrowheads="1"/>
          </p:cNvSpPr>
          <p:nvPr/>
        </p:nvSpPr>
        <p:spPr bwMode="auto">
          <a:xfrm>
            <a:off x="4643438" y="5942013"/>
            <a:ext cx="4119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Verdana" panose="020B0604030504040204" pitchFamily="34" charset="0"/>
              </a:rPr>
              <a:t>(Ingersoll et al., 1995;</a:t>
            </a:r>
            <a:r>
              <a:rPr lang="ja-JP" altLang="en-US" sz="1800">
                <a:latin typeface="Verdana" panose="020B0604030504040204" pitchFamily="34" charset="0"/>
              </a:rPr>
              <a:t>松田</a:t>
            </a:r>
            <a:r>
              <a:rPr lang="en-US" altLang="ja-JP" sz="1800">
                <a:latin typeface="Verdana" panose="020B0604030504040204" pitchFamily="34" charset="0"/>
              </a:rPr>
              <a:t>, 2000)</a:t>
            </a:r>
          </a:p>
        </p:txBody>
      </p:sp>
      <p:sp>
        <p:nvSpPr>
          <p:cNvPr id="50184" name="Text Box 8"/>
          <p:cNvSpPr txBox="1">
            <a:spLocks noChangeArrowheads="1"/>
          </p:cNvSpPr>
          <p:nvPr/>
        </p:nvSpPr>
        <p:spPr bwMode="auto">
          <a:xfrm>
            <a:off x="468313" y="1614488"/>
            <a:ext cx="1250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latin typeface="Verdana" panose="020B0604030504040204" pitchFamily="34" charset="0"/>
              </a:rPr>
              <a:t>天王星</a:t>
            </a:r>
          </a:p>
        </p:txBody>
      </p:sp>
      <p:sp>
        <p:nvSpPr>
          <p:cNvPr id="50185" name="Text Box 9"/>
          <p:cNvSpPr txBox="1">
            <a:spLocks noChangeArrowheads="1"/>
          </p:cNvSpPr>
          <p:nvPr/>
        </p:nvSpPr>
        <p:spPr bwMode="auto">
          <a:xfrm>
            <a:off x="4616450" y="1341438"/>
            <a:ext cx="1250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latin typeface="Verdana" panose="020B0604030504040204" pitchFamily="34" charset="0"/>
              </a:rPr>
              <a:t>海王星</a:t>
            </a:r>
          </a:p>
        </p:txBody>
      </p:sp>
      <p:sp>
        <p:nvSpPr>
          <p:cNvPr id="50186" name="Text Box 10"/>
          <p:cNvSpPr txBox="1">
            <a:spLocks noChangeArrowheads="1"/>
          </p:cNvSpPr>
          <p:nvPr/>
        </p:nvSpPr>
        <p:spPr bwMode="auto">
          <a:xfrm>
            <a:off x="179388" y="3600450"/>
            <a:ext cx="458787"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latin typeface="Verdana" panose="020B0604030504040204" pitchFamily="34" charset="0"/>
              </a:rPr>
              <a:t>緯度</a:t>
            </a:r>
          </a:p>
        </p:txBody>
      </p:sp>
      <p:sp>
        <p:nvSpPr>
          <p:cNvPr id="50187" name="Text Box 11"/>
          <p:cNvSpPr txBox="1">
            <a:spLocks noChangeArrowheads="1"/>
          </p:cNvSpPr>
          <p:nvPr/>
        </p:nvSpPr>
        <p:spPr bwMode="auto">
          <a:xfrm>
            <a:off x="4689475" y="3095625"/>
            <a:ext cx="458788"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latin typeface="Verdana" panose="020B0604030504040204" pitchFamily="34" charset="0"/>
              </a:rPr>
              <a:t>緯度</a:t>
            </a:r>
          </a:p>
        </p:txBody>
      </p:sp>
      <p:sp>
        <p:nvSpPr>
          <p:cNvPr id="50188" name="Text Box 12"/>
          <p:cNvSpPr txBox="1">
            <a:spLocks noChangeArrowheads="1"/>
          </p:cNvSpPr>
          <p:nvPr/>
        </p:nvSpPr>
        <p:spPr bwMode="auto">
          <a:xfrm>
            <a:off x="1476375" y="5438775"/>
            <a:ext cx="2005013"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latin typeface="Verdana" panose="020B0604030504040204" pitchFamily="34" charset="0"/>
              </a:rPr>
              <a:t>東西風速</a:t>
            </a:r>
            <a:r>
              <a:rPr lang="en-US" altLang="ja-JP" sz="1800">
                <a:latin typeface="Verdana" panose="020B0604030504040204" pitchFamily="34" charset="0"/>
              </a:rPr>
              <a:t>(m/sec)</a:t>
            </a:r>
          </a:p>
        </p:txBody>
      </p:sp>
      <p:sp>
        <p:nvSpPr>
          <p:cNvPr id="50189" name="Text Box 13"/>
          <p:cNvSpPr txBox="1">
            <a:spLocks noChangeArrowheads="1"/>
          </p:cNvSpPr>
          <p:nvPr/>
        </p:nvSpPr>
        <p:spPr bwMode="auto">
          <a:xfrm>
            <a:off x="5880100" y="5445125"/>
            <a:ext cx="2005013"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latin typeface="Verdana" panose="020B0604030504040204" pitchFamily="34" charset="0"/>
              </a:rPr>
              <a:t>東西風速</a:t>
            </a:r>
            <a:r>
              <a:rPr lang="en-US" altLang="ja-JP" sz="1800">
                <a:latin typeface="Verdana" panose="020B0604030504040204" pitchFamily="34" charset="0"/>
              </a:rPr>
              <a:t>(m/sec)</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ctrTitle"/>
          </p:nvPr>
        </p:nvSpPr>
        <p:spPr/>
        <p:txBody>
          <a:bodyPr/>
          <a:lstStyle/>
          <a:p>
            <a:pPr eaLnBrk="1" hangingPunct="1"/>
            <a:r>
              <a:rPr lang="ja-JP" altLang="en-US" smtClean="0">
                <a:solidFill>
                  <a:schemeClr val="tx1"/>
                </a:solidFill>
              </a:rPr>
              <a:t>系外惑星の気象</a:t>
            </a:r>
          </a:p>
        </p:txBody>
      </p:sp>
      <p:sp>
        <p:nvSpPr>
          <p:cNvPr id="51203" name="Rectangle 5"/>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p:txBody>
          <a:bodyPr/>
          <a:lstStyle/>
          <a:p>
            <a:r>
              <a:rPr lang="ja-JP" altLang="en-US" smtClean="0"/>
              <a:t>系外惑星</a:t>
            </a:r>
          </a:p>
        </p:txBody>
      </p:sp>
      <p:sp>
        <p:nvSpPr>
          <p:cNvPr id="3" name="コンテンツ プレースホルダー 2"/>
          <p:cNvSpPr>
            <a:spLocks noGrp="1"/>
          </p:cNvSpPr>
          <p:nvPr>
            <p:ph sz="half" idx="1"/>
          </p:nvPr>
        </p:nvSpPr>
        <p:spPr/>
        <p:txBody>
          <a:bodyPr>
            <a:normAutofit fontScale="92500" lnSpcReduction="20000"/>
          </a:bodyPr>
          <a:lstStyle/>
          <a:p>
            <a:pPr>
              <a:defRPr/>
            </a:pPr>
            <a:r>
              <a:rPr lang="ja-JP" altLang="en-US" dirty="0"/>
              <a:t>「系外惑星」</a:t>
            </a:r>
          </a:p>
          <a:p>
            <a:pPr lvl="1">
              <a:defRPr/>
            </a:pPr>
            <a:r>
              <a:rPr lang="ja-JP" altLang="en-US" dirty="0"/>
              <a:t>太陽系外の惑星</a:t>
            </a:r>
          </a:p>
          <a:p>
            <a:pPr>
              <a:defRPr/>
            </a:pPr>
            <a:r>
              <a:rPr lang="en-US" altLang="ja-JP" dirty="0" smtClean="0"/>
              <a:t>1990 </a:t>
            </a:r>
            <a:r>
              <a:rPr lang="ja-JP" altLang="en-US" dirty="0" smtClean="0"/>
              <a:t>年代になって発見されるようになった</a:t>
            </a:r>
            <a:endParaRPr lang="ja-JP" altLang="en-US" dirty="0"/>
          </a:p>
          <a:p>
            <a:pPr>
              <a:defRPr/>
            </a:pPr>
            <a:r>
              <a:rPr lang="ja-JP" altLang="en-US" dirty="0"/>
              <a:t>これまで</a:t>
            </a:r>
            <a:r>
              <a:rPr lang="ja-JP" altLang="en-US" dirty="0" smtClean="0"/>
              <a:t>に </a:t>
            </a:r>
            <a:r>
              <a:rPr lang="en-US" altLang="ja-JP" dirty="0" smtClean="0"/>
              <a:t>1000 </a:t>
            </a:r>
            <a:r>
              <a:rPr lang="ja-JP" altLang="en-US" dirty="0"/>
              <a:t>個以上発見されている</a:t>
            </a:r>
            <a:r>
              <a:rPr lang="en-US" altLang="ja-JP" dirty="0"/>
              <a:t>.</a:t>
            </a:r>
          </a:p>
          <a:p>
            <a:pPr>
              <a:defRPr/>
            </a:pPr>
            <a:endParaRPr lang="en-US" altLang="ja-JP" dirty="0"/>
          </a:p>
          <a:p>
            <a:pPr>
              <a:defRPr/>
            </a:pPr>
            <a:r>
              <a:rPr lang="ja-JP" altLang="en-US" dirty="0"/>
              <a:t>特徴</a:t>
            </a:r>
          </a:p>
          <a:p>
            <a:pPr lvl="1">
              <a:defRPr/>
            </a:pPr>
            <a:r>
              <a:rPr lang="ja-JP" altLang="en-US" dirty="0"/>
              <a:t>多くのものが木星と同程度かそれ以上の質量</a:t>
            </a:r>
          </a:p>
          <a:p>
            <a:pPr lvl="1">
              <a:defRPr/>
            </a:pPr>
            <a:r>
              <a:rPr lang="ja-JP" altLang="en-US" dirty="0"/>
              <a:t>軌道半径が小さい</a:t>
            </a:r>
          </a:p>
          <a:p>
            <a:pPr lvl="1">
              <a:defRPr/>
            </a:pPr>
            <a:r>
              <a:rPr lang="ja-JP" altLang="en-US" dirty="0"/>
              <a:t>「ホットジュピター」</a:t>
            </a:r>
          </a:p>
          <a:p>
            <a:pPr>
              <a:defRPr/>
            </a:pPr>
            <a:endParaRPr lang="ja-JP" altLang="en-US" dirty="0"/>
          </a:p>
        </p:txBody>
      </p:sp>
      <p:sp>
        <p:nvSpPr>
          <p:cNvPr id="52228" name="コンテンツ プレースホルダー 3"/>
          <p:cNvSpPr>
            <a:spLocks noGrp="1"/>
          </p:cNvSpPr>
          <p:nvPr>
            <p:ph sz="half" idx="2"/>
          </p:nvPr>
        </p:nvSpPr>
        <p:spPr/>
        <p:txBody>
          <a:bodyPr/>
          <a:lstStyle/>
          <a:p>
            <a:endParaRPr lang="ja-JP" altLang="en-US" smtClean="0"/>
          </a:p>
        </p:txBody>
      </p:sp>
      <p:pic>
        <p:nvPicPr>
          <p:cNvPr id="52229" name="Picture 7" descr="http://exoplanetarchive.ipac.caltech.edu/exoplanetplots/exo_dischi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2133600"/>
            <a:ext cx="4438650"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p:txBody>
          <a:bodyPr/>
          <a:lstStyle/>
          <a:p>
            <a:r>
              <a:rPr lang="ja-JP" altLang="en-US" smtClean="0"/>
              <a:t>観測手法</a:t>
            </a:r>
          </a:p>
        </p:txBody>
      </p:sp>
      <p:sp>
        <p:nvSpPr>
          <p:cNvPr id="2" name="コンテンツ プレースホルダー 1"/>
          <p:cNvSpPr>
            <a:spLocks noGrp="1"/>
          </p:cNvSpPr>
          <p:nvPr>
            <p:ph idx="1"/>
          </p:nvPr>
        </p:nvSpPr>
        <p:spPr/>
        <p:txBody>
          <a:bodyPr>
            <a:normAutofit fontScale="85000" lnSpcReduction="20000"/>
          </a:bodyPr>
          <a:lstStyle/>
          <a:p>
            <a:pPr>
              <a:defRPr/>
            </a:pPr>
            <a:r>
              <a:rPr lang="ja-JP" altLang="en-US" dirty="0" smtClean="0"/>
              <a:t>直接観ることは簡単ではない</a:t>
            </a:r>
            <a:r>
              <a:rPr lang="en-US" altLang="ja-JP" dirty="0" smtClean="0"/>
              <a:t>.</a:t>
            </a:r>
          </a:p>
          <a:p>
            <a:pPr lvl="1">
              <a:defRPr/>
            </a:pPr>
            <a:r>
              <a:rPr lang="ja-JP" altLang="en-US" dirty="0"/>
              <a:t>恒星</a:t>
            </a:r>
            <a:r>
              <a:rPr lang="ja-JP" altLang="en-US" dirty="0" smtClean="0"/>
              <a:t>が明るすぎる</a:t>
            </a:r>
            <a:r>
              <a:rPr lang="en-US" altLang="ja-JP" dirty="0" smtClean="0"/>
              <a:t>.</a:t>
            </a:r>
          </a:p>
          <a:p>
            <a:pPr>
              <a:defRPr/>
            </a:pPr>
            <a:r>
              <a:rPr lang="ja-JP" altLang="en-US" dirty="0"/>
              <a:t>近年</a:t>
            </a:r>
            <a:r>
              <a:rPr lang="ja-JP" altLang="en-US" dirty="0" smtClean="0"/>
              <a:t>ようやく可能になりつつある</a:t>
            </a:r>
            <a:r>
              <a:rPr lang="en-US" altLang="ja-JP" dirty="0" smtClean="0"/>
              <a:t>.</a:t>
            </a:r>
          </a:p>
          <a:p>
            <a:pPr>
              <a:defRPr/>
            </a:pPr>
            <a:endParaRPr lang="en-US" altLang="ja-JP" dirty="0"/>
          </a:p>
          <a:p>
            <a:pPr>
              <a:defRPr/>
            </a:pPr>
            <a:endParaRPr lang="en-US" altLang="ja-JP" dirty="0" smtClean="0"/>
          </a:p>
          <a:p>
            <a:pPr>
              <a:defRPr/>
            </a:pPr>
            <a:endParaRPr lang="en-US" altLang="ja-JP" dirty="0"/>
          </a:p>
          <a:p>
            <a:pPr>
              <a:defRPr/>
            </a:pPr>
            <a:endParaRPr lang="en-US" altLang="ja-JP" dirty="0" smtClean="0"/>
          </a:p>
          <a:p>
            <a:pPr>
              <a:defRPr/>
            </a:pPr>
            <a:endParaRPr lang="en-US" altLang="ja-JP" dirty="0"/>
          </a:p>
          <a:p>
            <a:pPr>
              <a:defRPr/>
            </a:pPr>
            <a:endParaRPr lang="en-US" altLang="ja-JP" dirty="0" smtClean="0"/>
          </a:p>
          <a:p>
            <a:pPr>
              <a:defRPr/>
            </a:pPr>
            <a:endParaRPr lang="en-US" altLang="ja-JP" dirty="0"/>
          </a:p>
          <a:p>
            <a:pPr marL="0" indent="0">
              <a:buFontTx/>
              <a:buNone/>
              <a:defRPr/>
            </a:pPr>
            <a:r>
              <a:rPr lang="ja-JP" altLang="en-US" dirty="0" smtClean="0"/>
              <a:t>　</a:t>
            </a:r>
            <a:endParaRPr lang="ja-JP" altLang="en-US" dirty="0"/>
          </a:p>
        </p:txBody>
      </p:sp>
      <p:pic>
        <p:nvPicPr>
          <p:cNvPr id="53252" name="Picture 9" descr="http://www.naoj.org/Pressrelease/2013/08/04/fig1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997200"/>
            <a:ext cx="68580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テキスト ボックス 2"/>
          <p:cNvSpPr txBox="1">
            <a:spLocks noChangeArrowheads="1"/>
          </p:cNvSpPr>
          <p:nvPr/>
        </p:nvSpPr>
        <p:spPr bwMode="auto">
          <a:xfrm>
            <a:off x="4275138" y="6550025"/>
            <a:ext cx="4870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t>(http://www.naoj.org/Pressrelease/2013/08/04/j_index.html)</a:t>
            </a:r>
            <a:endParaRPr lang="ja-JP" altLang="en-US" sz="14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p:txBody>
          <a:bodyPr/>
          <a:lstStyle/>
          <a:p>
            <a:r>
              <a:rPr lang="ja-JP" altLang="en-US" smtClean="0"/>
              <a:t>観測手法</a:t>
            </a:r>
          </a:p>
        </p:txBody>
      </p:sp>
      <p:sp>
        <p:nvSpPr>
          <p:cNvPr id="54275" name="コンテンツ プレースホルダー 1"/>
          <p:cNvSpPr>
            <a:spLocks noGrp="1"/>
          </p:cNvSpPr>
          <p:nvPr>
            <p:ph sz="half" idx="1"/>
          </p:nvPr>
        </p:nvSpPr>
        <p:spPr/>
        <p:txBody>
          <a:bodyPr/>
          <a:lstStyle/>
          <a:p>
            <a:r>
              <a:rPr lang="ja-JP" altLang="en-US" smtClean="0"/>
              <a:t>視線速度法</a:t>
            </a:r>
          </a:p>
        </p:txBody>
      </p:sp>
      <p:sp>
        <p:nvSpPr>
          <p:cNvPr id="54276" name="コンテンツ プレースホルダー 2"/>
          <p:cNvSpPr>
            <a:spLocks noGrp="1"/>
          </p:cNvSpPr>
          <p:nvPr>
            <p:ph sz="half" idx="2"/>
          </p:nvPr>
        </p:nvSpPr>
        <p:spPr/>
        <p:txBody>
          <a:bodyPr/>
          <a:lstStyle/>
          <a:p>
            <a:r>
              <a:rPr lang="ja-JP" altLang="en-US" smtClean="0"/>
              <a:t>トランジット法</a:t>
            </a:r>
          </a:p>
        </p:txBody>
      </p:sp>
      <p:pic>
        <p:nvPicPr>
          <p:cNvPr id="54277" name="Picture 6" descr="http://cdn.phys.org/newman/gfx/news/hires/4-explainedt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349500"/>
            <a:ext cx="3505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8" descr="http://1.bp.blogspot.com/-aKG4dh3e0fc/URvFtJTt_yI/AAAAAAAAAN4/WbYINioWi70/s1600/trans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349500"/>
            <a:ext cx="4459287"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テキスト ボックス 3"/>
          <p:cNvSpPr txBox="1">
            <a:spLocks noChangeArrowheads="1"/>
          </p:cNvSpPr>
          <p:nvPr/>
        </p:nvSpPr>
        <p:spPr bwMode="auto">
          <a:xfrm>
            <a:off x="2036763" y="6092825"/>
            <a:ext cx="4926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他にも様々な方法が使用されている</a:t>
            </a:r>
            <a:r>
              <a:rPr lang="en-US" altLang="ja-JP" sz="2400"/>
              <a:t>.</a:t>
            </a:r>
            <a:endParaRPr lang="ja-JP" altLang="en-US" sz="24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ja-JP" altLang="en-US" smtClean="0"/>
              <a:t>太陽系惑星と異なる系外惑星</a:t>
            </a:r>
          </a:p>
        </p:txBody>
      </p:sp>
      <p:sp>
        <p:nvSpPr>
          <p:cNvPr id="55299" name="コンテンツ プレースホルダー 1"/>
          <p:cNvSpPr>
            <a:spLocks noGrp="1"/>
          </p:cNvSpPr>
          <p:nvPr>
            <p:ph sz="half" idx="1"/>
          </p:nvPr>
        </p:nvSpPr>
        <p:spPr/>
        <p:txBody>
          <a:bodyPr/>
          <a:lstStyle/>
          <a:p>
            <a:r>
              <a:rPr lang="ja-JP" altLang="en-US" smtClean="0"/>
              <a:t>系外惑星の想像図</a:t>
            </a:r>
          </a:p>
        </p:txBody>
      </p:sp>
      <p:sp>
        <p:nvSpPr>
          <p:cNvPr id="55300" name="コンテンツ プレースホルダー 2"/>
          <p:cNvSpPr>
            <a:spLocks noGrp="1"/>
          </p:cNvSpPr>
          <p:nvPr>
            <p:ph sz="half" idx="2"/>
          </p:nvPr>
        </p:nvSpPr>
        <p:spPr/>
        <p:txBody>
          <a:bodyPr/>
          <a:lstStyle/>
          <a:p>
            <a:r>
              <a:rPr lang="ja-JP" altLang="en-US" smtClean="0"/>
              <a:t>恒星の近くに巨大惑星が多数発見されている</a:t>
            </a:r>
            <a:r>
              <a:rPr lang="en-US" altLang="ja-JP" smtClean="0"/>
              <a:t>.</a:t>
            </a:r>
          </a:p>
          <a:p>
            <a:pPr lvl="1"/>
            <a:r>
              <a:rPr lang="ja-JP" altLang="en-US" smtClean="0"/>
              <a:t>太陽系の惑星配置とは異なる</a:t>
            </a:r>
            <a:endParaRPr lang="en-US" altLang="ja-JP" smtClean="0"/>
          </a:p>
          <a:p>
            <a:pPr lvl="1"/>
            <a:r>
              <a:rPr lang="ja-JP" altLang="en-US" smtClean="0"/>
              <a:t>これまでに考えられてきた惑星形成の理論が更新されつつある</a:t>
            </a:r>
            <a:r>
              <a:rPr lang="en-US" altLang="ja-JP" smtClean="0"/>
              <a:t>.</a:t>
            </a:r>
            <a:endParaRPr lang="ja-JP" altLang="en-US" smtClean="0"/>
          </a:p>
        </p:txBody>
      </p:sp>
      <p:pic>
        <p:nvPicPr>
          <p:cNvPr id="55301" name="Picture 5" descr="PIA09118_mod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2276475"/>
            <a:ext cx="3671888"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ja-JP" altLang="en-US" smtClean="0"/>
              <a:t>ホットジュピターはどんな惑星か</a:t>
            </a:r>
            <a:r>
              <a:rPr lang="en-US" altLang="ja-JP" smtClean="0"/>
              <a:t>?</a:t>
            </a:r>
          </a:p>
        </p:txBody>
      </p:sp>
      <p:sp>
        <p:nvSpPr>
          <p:cNvPr id="56323" name="Rectangle 5"/>
          <p:cNvSpPr>
            <a:spLocks noGrp="1" noChangeArrowheads="1"/>
          </p:cNvSpPr>
          <p:nvPr>
            <p:ph type="body" sz="half" idx="1"/>
          </p:nvPr>
        </p:nvSpPr>
        <p:spPr/>
        <p:txBody>
          <a:bodyPr/>
          <a:lstStyle/>
          <a:p>
            <a:pPr eaLnBrk="1" hangingPunct="1"/>
            <a:r>
              <a:rPr lang="ja-JP" altLang="en-US" sz="2400" smtClean="0"/>
              <a:t>非常に高温</a:t>
            </a:r>
          </a:p>
          <a:p>
            <a:pPr lvl="1" eaLnBrk="1" hangingPunct="1"/>
            <a:r>
              <a:rPr lang="en-US" altLang="ja-JP" sz="2000" smtClean="0"/>
              <a:t>1000 K </a:t>
            </a:r>
            <a:r>
              <a:rPr lang="ja-JP" altLang="en-US" sz="2000" smtClean="0"/>
              <a:t>に達する</a:t>
            </a:r>
          </a:p>
          <a:p>
            <a:pPr lvl="1" eaLnBrk="1" hangingPunct="1"/>
            <a:r>
              <a:rPr lang="ja-JP" altLang="en-US" sz="2000" smtClean="0"/>
              <a:t>岩石蒸気と雲（？）</a:t>
            </a:r>
          </a:p>
          <a:p>
            <a:pPr lvl="1" eaLnBrk="1" hangingPunct="1"/>
            <a:endParaRPr lang="ja-JP" altLang="en-US" sz="2000" smtClean="0"/>
          </a:p>
          <a:p>
            <a:pPr eaLnBrk="1" hangingPunct="1"/>
            <a:r>
              <a:rPr lang="ja-JP" altLang="en-US" sz="2400" smtClean="0"/>
              <a:t>自転と公転が同期</a:t>
            </a:r>
          </a:p>
          <a:p>
            <a:pPr lvl="1" eaLnBrk="1" hangingPunct="1"/>
            <a:r>
              <a:rPr lang="ja-JP" altLang="en-US" sz="2000" smtClean="0"/>
              <a:t>数日で自転し</a:t>
            </a:r>
            <a:r>
              <a:rPr lang="en-US" altLang="ja-JP" sz="2000" smtClean="0"/>
              <a:t>, </a:t>
            </a:r>
            <a:r>
              <a:rPr lang="ja-JP" altLang="en-US" sz="2000" smtClean="0"/>
              <a:t>公転</a:t>
            </a:r>
          </a:p>
          <a:p>
            <a:pPr lvl="1" eaLnBrk="1" hangingPunct="1"/>
            <a:r>
              <a:rPr lang="ja-JP" altLang="en-US" sz="2000" smtClean="0"/>
              <a:t>中心星にいつも同じ面を向けている</a:t>
            </a:r>
          </a:p>
          <a:p>
            <a:pPr lvl="1" eaLnBrk="1" hangingPunct="1"/>
            <a:r>
              <a:rPr lang="ja-JP" altLang="en-US" sz="2000" smtClean="0"/>
              <a:t>夜昼間対流？</a:t>
            </a:r>
          </a:p>
          <a:p>
            <a:pPr lvl="2" eaLnBrk="1" hangingPunct="1"/>
            <a:endParaRPr lang="ja-JP" altLang="en-US" sz="1800" smtClean="0"/>
          </a:p>
          <a:p>
            <a:pPr eaLnBrk="1" hangingPunct="1"/>
            <a:r>
              <a:rPr lang="ja-JP" altLang="en-US" sz="2400" smtClean="0"/>
              <a:t>謎が多い</a:t>
            </a:r>
            <a:r>
              <a:rPr lang="en-US" altLang="ja-JP" sz="2400" smtClean="0"/>
              <a:t>, </a:t>
            </a:r>
            <a:r>
              <a:rPr lang="ja-JP" altLang="en-US" sz="2400" smtClean="0"/>
              <a:t>これからの課題（きっと面白いに違いない）</a:t>
            </a:r>
          </a:p>
        </p:txBody>
      </p:sp>
      <p:sp>
        <p:nvSpPr>
          <p:cNvPr id="56324" name="Rectangle 6"/>
          <p:cNvSpPr>
            <a:spLocks noGrp="1" noChangeArrowheads="1"/>
          </p:cNvSpPr>
          <p:nvPr>
            <p:ph type="body" sz="half" idx="2"/>
          </p:nvPr>
        </p:nvSpPr>
        <p:spPr/>
        <p:txBody>
          <a:bodyPr/>
          <a:lstStyle/>
          <a:p>
            <a:pPr eaLnBrk="1" hangingPunct="1"/>
            <a:endParaRPr lang="ja-JP" altLang="ja-JP" sz="2400" smtClean="0"/>
          </a:p>
        </p:txBody>
      </p:sp>
      <p:pic>
        <p:nvPicPr>
          <p:cNvPr id="56325" name="Picture 4" descr="PIA09200_mod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14563"/>
            <a:ext cx="40386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p:txBody>
          <a:bodyPr/>
          <a:lstStyle/>
          <a:p>
            <a:r>
              <a:rPr lang="ja-JP" altLang="en-US" smtClean="0"/>
              <a:t>多様な系外惑星</a:t>
            </a:r>
            <a:r>
              <a:rPr lang="en-US" altLang="ja-JP" smtClean="0"/>
              <a:t/>
            </a:r>
            <a:br>
              <a:rPr lang="en-US" altLang="ja-JP" smtClean="0"/>
            </a:br>
            <a:r>
              <a:rPr lang="en-US" altLang="ja-JP" smtClean="0"/>
              <a:t>– </a:t>
            </a:r>
            <a:r>
              <a:rPr lang="ja-JP" altLang="en-US" smtClean="0"/>
              <a:t>生命生存可能性</a:t>
            </a:r>
            <a:r>
              <a:rPr lang="en-US" altLang="ja-JP" smtClean="0"/>
              <a:t>?</a:t>
            </a:r>
            <a:endParaRPr lang="ja-JP" altLang="en-US" smtClean="0"/>
          </a:p>
        </p:txBody>
      </p:sp>
      <p:sp>
        <p:nvSpPr>
          <p:cNvPr id="57347" name="テキスト プレースホルダー 4"/>
          <p:cNvSpPr>
            <a:spLocks noGrp="1"/>
          </p:cNvSpPr>
          <p:nvPr>
            <p:ph type="body" sz="half" idx="1"/>
          </p:nvPr>
        </p:nvSpPr>
        <p:spPr/>
        <p:txBody>
          <a:bodyPr/>
          <a:lstStyle/>
          <a:p>
            <a:endParaRPr lang="ja-JP" altLang="en-US" smtClean="0"/>
          </a:p>
        </p:txBody>
      </p:sp>
      <p:sp>
        <p:nvSpPr>
          <p:cNvPr id="6" name="コンテンツ プレースホルダー 5"/>
          <p:cNvSpPr>
            <a:spLocks noGrp="1"/>
          </p:cNvSpPr>
          <p:nvPr>
            <p:ph sz="half" idx="2"/>
          </p:nvPr>
        </p:nvSpPr>
        <p:spPr/>
        <p:txBody>
          <a:bodyPr>
            <a:normAutofit fontScale="85000" lnSpcReduction="20000"/>
          </a:bodyPr>
          <a:lstStyle/>
          <a:p>
            <a:pPr marL="0" indent="0">
              <a:buFontTx/>
              <a:buNone/>
              <a:defRPr/>
            </a:pPr>
            <a:endParaRPr lang="en-US" altLang="ja-JP" dirty="0" smtClean="0"/>
          </a:p>
          <a:p>
            <a:pPr>
              <a:defRPr/>
            </a:pPr>
            <a:r>
              <a:rPr lang="ja-JP" altLang="en-US" dirty="0"/>
              <a:t>恒星</a:t>
            </a:r>
            <a:r>
              <a:rPr lang="ja-JP" altLang="en-US" dirty="0" smtClean="0"/>
              <a:t>から</a:t>
            </a:r>
            <a:r>
              <a:rPr lang="ja-JP" altLang="en-US" dirty="0"/>
              <a:t>の</a:t>
            </a:r>
            <a:r>
              <a:rPr lang="ja-JP" altLang="en-US" dirty="0" smtClean="0"/>
              <a:t>距離</a:t>
            </a:r>
            <a:endParaRPr lang="en-US" altLang="ja-JP" dirty="0" smtClean="0"/>
          </a:p>
          <a:p>
            <a:pPr>
              <a:defRPr/>
            </a:pPr>
            <a:r>
              <a:rPr lang="ja-JP" altLang="en-US" dirty="0"/>
              <a:t>恒星</a:t>
            </a:r>
            <a:r>
              <a:rPr lang="ja-JP" altLang="en-US" dirty="0" smtClean="0"/>
              <a:t>の種類</a:t>
            </a:r>
            <a:endParaRPr lang="en-US" altLang="ja-JP" dirty="0" smtClean="0"/>
          </a:p>
          <a:p>
            <a:pPr>
              <a:defRPr/>
            </a:pPr>
            <a:r>
              <a:rPr lang="ja-JP" altLang="en-US" dirty="0"/>
              <a:t>大気</a:t>
            </a:r>
            <a:r>
              <a:rPr lang="ja-JP" altLang="en-US" dirty="0" smtClean="0"/>
              <a:t>の組成</a:t>
            </a:r>
            <a:endParaRPr lang="en-US" altLang="ja-JP" dirty="0" smtClean="0"/>
          </a:p>
          <a:p>
            <a:pPr lvl="1">
              <a:defRPr/>
            </a:pPr>
            <a:r>
              <a:rPr lang="ja-JP" altLang="en-US" dirty="0" smtClean="0"/>
              <a:t>雲</a:t>
            </a:r>
            <a:endParaRPr lang="en-US" altLang="ja-JP" dirty="0" smtClean="0"/>
          </a:p>
          <a:p>
            <a:pPr lvl="1">
              <a:defRPr/>
            </a:pPr>
            <a:endParaRPr lang="ja-JP" altLang="en-US" dirty="0"/>
          </a:p>
        </p:txBody>
      </p:sp>
      <p:pic>
        <p:nvPicPr>
          <p:cNvPr id="57349" name="Picture 2" descr="http://exoplanet.as.arizona.edu/~lclose/teaching/a202/habzon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025" y="1484313"/>
            <a:ext cx="4572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テキスト ボックス 1"/>
          <p:cNvSpPr txBox="1">
            <a:spLocks noChangeArrowheads="1"/>
          </p:cNvSpPr>
          <p:nvPr/>
        </p:nvSpPr>
        <p:spPr bwMode="auto">
          <a:xfrm>
            <a:off x="2843213" y="5356225"/>
            <a:ext cx="61753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観測</a:t>
            </a:r>
            <a:r>
              <a:rPr lang="en-US" altLang="ja-JP" sz="2800"/>
              <a:t>, </a:t>
            </a:r>
            <a:r>
              <a:rPr lang="ja-JP" altLang="en-US" sz="2800"/>
              <a:t>計算機シミュレーションにより研究</a:t>
            </a:r>
            <a:endParaRPr lang="en-US" altLang="ja-JP" sz="2800"/>
          </a:p>
          <a:p>
            <a:pPr eaLnBrk="1" hangingPunct="1">
              <a:spcBef>
                <a:spcPct val="0"/>
              </a:spcBef>
              <a:buFontTx/>
              <a:buNone/>
            </a:pPr>
            <a:r>
              <a:rPr lang="ja-JP" altLang="en-US" sz="2800"/>
              <a:t>太陽系外の地球型惑星はどんな姿を</a:t>
            </a:r>
            <a:endParaRPr lang="en-US" altLang="ja-JP" sz="2800"/>
          </a:p>
          <a:p>
            <a:pPr eaLnBrk="1" hangingPunct="1">
              <a:spcBef>
                <a:spcPct val="0"/>
              </a:spcBef>
              <a:buFontTx/>
              <a:buNone/>
            </a:pPr>
            <a:r>
              <a:rPr lang="ja-JP" altLang="en-US" sz="2800"/>
              <a:t>しているのか</a:t>
            </a:r>
            <a:r>
              <a:rPr lang="en-US" altLang="ja-JP" sz="2800"/>
              <a:t>?</a:t>
            </a:r>
            <a:endParaRPr lang="ja-JP" altLang="en-US" sz="28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ja-JP" altLang="en-US" smtClean="0"/>
              <a:t>太陽ー惑星のエネルギーの流れ</a:t>
            </a:r>
          </a:p>
        </p:txBody>
      </p:sp>
      <p:sp>
        <p:nvSpPr>
          <p:cNvPr id="58371" name="Rectangle 3"/>
          <p:cNvSpPr>
            <a:spLocks noGrp="1" noChangeArrowheads="1"/>
          </p:cNvSpPr>
          <p:nvPr>
            <p:ph type="body" idx="1"/>
          </p:nvPr>
        </p:nvSpPr>
        <p:spPr/>
        <p:txBody>
          <a:bodyPr/>
          <a:lstStyle/>
          <a:p>
            <a:pPr eaLnBrk="1" hangingPunct="1"/>
            <a:endParaRPr lang="ja-JP" altLang="ja-JP" smtClean="0"/>
          </a:p>
        </p:txBody>
      </p:sp>
      <p:sp>
        <p:nvSpPr>
          <p:cNvPr id="58372" name="Oval 4"/>
          <p:cNvSpPr>
            <a:spLocks noChangeArrowheads="1"/>
          </p:cNvSpPr>
          <p:nvPr/>
        </p:nvSpPr>
        <p:spPr bwMode="auto">
          <a:xfrm>
            <a:off x="-2197100" y="1341438"/>
            <a:ext cx="4752975" cy="47529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581" name="Oval 5"/>
          <p:cNvSpPr>
            <a:spLocks noChangeArrowheads="1"/>
          </p:cNvSpPr>
          <p:nvPr/>
        </p:nvSpPr>
        <p:spPr bwMode="auto">
          <a:xfrm>
            <a:off x="6010275" y="3141663"/>
            <a:ext cx="914400" cy="914400"/>
          </a:xfrm>
          <a:prstGeom prst="ellipse">
            <a:avLst/>
          </a:prstGeom>
          <a:gradFill rotWithShape="1">
            <a:gsLst>
              <a:gs pos="0">
                <a:schemeClr val="accent2"/>
              </a:gs>
              <a:gs pos="100000">
                <a:schemeClr val="accent2">
                  <a:gamma/>
                  <a:shade val="0"/>
                  <a:invGamma/>
                </a:schemeClr>
              </a:gs>
            </a:gsLst>
            <a:lin ang="0" scaled="1"/>
          </a:gradFill>
          <a:ln w="9525">
            <a:noFill/>
            <a:round/>
            <a:headEnd/>
            <a:tailEnd/>
          </a:ln>
          <a:effectLst/>
        </p:spPr>
        <p:txBody>
          <a:bodyPr wrap="none" anchor="ctr"/>
          <a:lstStyle/>
          <a:p>
            <a:pPr>
              <a:defRPr/>
            </a:pPr>
            <a:endParaRPr lang="ja-JP" altLang="en-US">
              <a:latin typeface="Arial" charset="0"/>
            </a:endParaRPr>
          </a:p>
        </p:txBody>
      </p:sp>
      <p:sp>
        <p:nvSpPr>
          <p:cNvPr id="58374" name="AutoShape 6"/>
          <p:cNvSpPr>
            <a:spLocks noChangeArrowheads="1"/>
          </p:cNvSpPr>
          <p:nvPr/>
        </p:nvSpPr>
        <p:spPr bwMode="auto">
          <a:xfrm>
            <a:off x="2843213" y="242093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75" name="AutoShape 7"/>
          <p:cNvSpPr>
            <a:spLocks noChangeArrowheads="1"/>
          </p:cNvSpPr>
          <p:nvPr/>
        </p:nvSpPr>
        <p:spPr bwMode="auto">
          <a:xfrm>
            <a:off x="2843213" y="30702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76" name="AutoShape 8"/>
          <p:cNvSpPr>
            <a:spLocks noChangeArrowheads="1"/>
          </p:cNvSpPr>
          <p:nvPr/>
        </p:nvSpPr>
        <p:spPr bwMode="auto">
          <a:xfrm>
            <a:off x="2843213" y="37179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77" name="AutoShape 9"/>
          <p:cNvSpPr>
            <a:spLocks noChangeArrowheads="1"/>
          </p:cNvSpPr>
          <p:nvPr/>
        </p:nvSpPr>
        <p:spPr bwMode="auto">
          <a:xfrm>
            <a:off x="2843213" y="43656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78" name="AutoShape 10"/>
          <p:cNvSpPr>
            <a:spLocks noChangeArrowheads="1"/>
          </p:cNvSpPr>
          <p:nvPr/>
        </p:nvSpPr>
        <p:spPr bwMode="auto">
          <a:xfrm>
            <a:off x="2843213" y="494188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79" name="AutoShape 11"/>
          <p:cNvSpPr>
            <a:spLocks noChangeArrowheads="1"/>
          </p:cNvSpPr>
          <p:nvPr/>
        </p:nvSpPr>
        <p:spPr bwMode="auto">
          <a:xfrm rot="-8100000" flipH="1" flipV="1">
            <a:off x="6792913" y="39100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80" name="AutoShape 12"/>
          <p:cNvSpPr>
            <a:spLocks noChangeArrowheads="1"/>
          </p:cNvSpPr>
          <p:nvPr/>
        </p:nvSpPr>
        <p:spPr bwMode="auto">
          <a:xfrm rot="-8100000">
            <a:off x="5881688" y="30337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81" name="AutoShape 13"/>
          <p:cNvSpPr>
            <a:spLocks noChangeArrowheads="1"/>
          </p:cNvSpPr>
          <p:nvPr/>
        </p:nvSpPr>
        <p:spPr bwMode="auto">
          <a:xfrm rot="-2700000" flipH="1" flipV="1">
            <a:off x="5919788" y="390048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82" name="AutoShape 14"/>
          <p:cNvSpPr>
            <a:spLocks noChangeArrowheads="1"/>
          </p:cNvSpPr>
          <p:nvPr/>
        </p:nvSpPr>
        <p:spPr bwMode="auto">
          <a:xfrm rot="-5400000">
            <a:off x="6334126" y="28178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83" name="AutoShape 15"/>
          <p:cNvSpPr>
            <a:spLocks noChangeArrowheads="1"/>
          </p:cNvSpPr>
          <p:nvPr/>
        </p:nvSpPr>
        <p:spPr bwMode="auto">
          <a:xfrm rot="-2700000">
            <a:off x="6802438" y="2997200"/>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84" name="AutoShape 16"/>
          <p:cNvSpPr>
            <a:spLocks noChangeArrowheads="1"/>
          </p:cNvSpPr>
          <p:nvPr/>
        </p:nvSpPr>
        <p:spPr bwMode="auto">
          <a:xfrm flipH="1">
            <a:off x="5722938" y="345122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85" name="AutoShape 17"/>
          <p:cNvSpPr>
            <a:spLocks noChangeArrowheads="1"/>
          </p:cNvSpPr>
          <p:nvPr/>
        </p:nvSpPr>
        <p:spPr bwMode="auto">
          <a:xfrm>
            <a:off x="6977063" y="343058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86" name="AutoShape 18"/>
          <p:cNvSpPr>
            <a:spLocks noChangeArrowheads="1"/>
          </p:cNvSpPr>
          <p:nvPr/>
        </p:nvSpPr>
        <p:spPr bwMode="auto">
          <a:xfrm rot="5400000" flipV="1">
            <a:off x="6369051" y="405447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87" name="AutoShape 19"/>
          <p:cNvSpPr>
            <a:spLocks noChangeArrowheads="1"/>
          </p:cNvSpPr>
          <p:nvPr/>
        </p:nvSpPr>
        <p:spPr bwMode="auto">
          <a:xfrm>
            <a:off x="5210175" y="3695700"/>
            <a:ext cx="504825" cy="288925"/>
          </a:xfrm>
          <a:prstGeom prst="curvedLeftArrow">
            <a:avLst>
              <a:gd name="adj1" fmla="val 20000"/>
              <a:gd name="adj2" fmla="val 40000"/>
              <a:gd name="adj3" fmla="val 5824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88" name="AutoShape 20"/>
          <p:cNvSpPr>
            <a:spLocks noChangeArrowheads="1"/>
          </p:cNvSpPr>
          <p:nvPr/>
        </p:nvSpPr>
        <p:spPr bwMode="auto">
          <a:xfrm flipV="1">
            <a:off x="5218113" y="3209925"/>
            <a:ext cx="504825" cy="288925"/>
          </a:xfrm>
          <a:prstGeom prst="curvedLeftArrow">
            <a:avLst>
              <a:gd name="adj1" fmla="val 20000"/>
              <a:gd name="adj2" fmla="val 40000"/>
              <a:gd name="adj3" fmla="val 5824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89" name="Text Box 21"/>
          <p:cNvSpPr txBox="1">
            <a:spLocks noChangeArrowheads="1"/>
          </p:cNvSpPr>
          <p:nvPr/>
        </p:nvSpPr>
        <p:spPr bwMode="auto">
          <a:xfrm>
            <a:off x="2359025" y="7100888"/>
            <a:ext cx="585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（惑星が受け取るエネルギー） ＝ （惑星が出すエネルギー）</a:t>
            </a:r>
          </a:p>
        </p:txBody>
      </p:sp>
      <p:sp>
        <p:nvSpPr>
          <p:cNvPr id="58390" name="Text Box 22"/>
          <p:cNvSpPr txBox="1">
            <a:spLocks noChangeArrowheads="1"/>
          </p:cNvSpPr>
          <p:nvPr/>
        </p:nvSpPr>
        <p:spPr bwMode="auto">
          <a:xfrm>
            <a:off x="2124075" y="5805488"/>
            <a:ext cx="6777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（惑星が受け取るエネルギー）</a:t>
            </a:r>
          </a:p>
          <a:p>
            <a:pPr eaLnBrk="1" hangingPunct="1">
              <a:spcBef>
                <a:spcPct val="0"/>
              </a:spcBef>
              <a:buFontTx/>
              <a:buNone/>
            </a:pPr>
            <a:r>
              <a:rPr lang="ja-JP" altLang="en-US" sz="1800"/>
              <a:t>＝（太陽からやってくるエネルギー） － （惑星が反射するエネルギー）</a:t>
            </a:r>
          </a:p>
        </p:txBody>
      </p:sp>
      <p:sp>
        <p:nvSpPr>
          <p:cNvPr id="58391" name="AutoShape 23"/>
          <p:cNvSpPr>
            <a:spLocks noChangeArrowheads="1"/>
          </p:cNvSpPr>
          <p:nvPr/>
        </p:nvSpPr>
        <p:spPr bwMode="auto">
          <a:xfrm rot="5400000">
            <a:off x="6264275" y="3178175"/>
            <a:ext cx="3527425" cy="720725"/>
          </a:xfrm>
          <a:prstGeom prst="parallelogram">
            <a:avLst>
              <a:gd name="adj" fmla="val 8324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92" name="Line 24"/>
          <p:cNvSpPr>
            <a:spLocks noChangeShapeType="1"/>
          </p:cNvSpPr>
          <p:nvPr/>
        </p:nvSpPr>
        <p:spPr bwMode="auto">
          <a:xfrm>
            <a:off x="6443663" y="3141663"/>
            <a:ext cx="15128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393" name="Line 25"/>
          <p:cNvSpPr>
            <a:spLocks noChangeShapeType="1"/>
          </p:cNvSpPr>
          <p:nvPr/>
        </p:nvSpPr>
        <p:spPr bwMode="auto">
          <a:xfrm>
            <a:off x="6443663" y="4052888"/>
            <a:ext cx="15128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394" name="Oval 26"/>
          <p:cNvSpPr>
            <a:spLocks noChangeArrowheads="1"/>
          </p:cNvSpPr>
          <p:nvPr/>
        </p:nvSpPr>
        <p:spPr bwMode="auto">
          <a:xfrm>
            <a:off x="7885113" y="3141663"/>
            <a:ext cx="215900" cy="936625"/>
          </a:xfrm>
          <a:prstGeom prst="ellipse">
            <a:avLst/>
          </a:prstGeom>
          <a:solidFill>
            <a:schemeClr val="bg2"/>
          </a:solidFill>
          <a:ln w="9525">
            <a:solidFill>
              <a:schemeClr val="tx1"/>
            </a:solidFill>
            <a:prstDash val="dash"/>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58395" name="Object 27"/>
          <p:cNvGraphicFramePr>
            <a:graphicFrameLocks noChangeAspect="1"/>
          </p:cNvGraphicFramePr>
          <p:nvPr/>
        </p:nvGraphicFramePr>
        <p:xfrm>
          <a:off x="2411413" y="1773238"/>
          <a:ext cx="490537" cy="588962"/>
        </p:xfrm>
        <a:graphic>
          <a:graphicData uri="http://schemas.openxmlformats.org/presentationml/2006/ole">
            <mc:AlternateContent xmlns:mc="http://schemas.openxmlformats.org/markup-compatibility/2006">
              <mc:Choice xmlns:v="urn:schemas-microsoft-com:vml" Requires="v">
                <p:oleObj spid="_x0000_s58413" name="数式" r:id="rId3" imgW="190500" imgH="228600" progId="Equation.3">
                  <p:embed/>
                </p:oleObj>
              </mc:Choice>
              <mc:Fallback>
                <p:oleObj name="数式" r:id="rId3" imgW="190500" imgH="2286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773238"/>
                        <a:ext cx="490537"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396" name="Object 29"/>
          <p:cNvGraphicFramePr>
            <a:graphicFrameLocks noChangeAspect="1"/>
          </p:cNvGraphicFramePr>
          <p:nvPr/>
        </p:nvGraphicFramePr>
        <p:xfrm>
          <a:off x="5795963" y="4365625"/>
          <a:ext cx="542925" cy="576263"/>
        </p:xfrm>
        <a:graphic>
          <a:graphicData uri="http://schemas.openxmlformats.org/presentationml/2006/ole">
            <mc:AlternateContent xmlns:mc="http://schemas.openxmlformats.org/markup-compatibility/2006">
              <mc:Choice xmlns:v="urn:schemas-microsoft-com:vml" Requires="v">
                <p:oleObj spid="_x0000_s58414" name="数式" r:id="rId5" imgW="203024" imgH="215713" progId="Equation.3">
                  <p:embed/>
                </p:oleObj>
              </mc:Choice>
              <mc:Fallback>
                <p:oleObj name="数式" r:id="rId5" imgW="203024" imgH="215713" progId="Equation.3">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4365625"/>
                        <a:ext cx="542925"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97" name="Text Box 30"/>
          <p:cNvSpPr txBox="1">
            <a:spLocks noChangeArrowheads="1"/>
          </p:cNvSpPr>
          <p:nvPr/>
        </p:nvSpPr>
        <p:spPr bwMode="auto">
          <a:xfrm>
            <a:off x="5253038" y="2395538"/>
            <a:ext cx="2487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アルベド＝反射率</a:t>
            </a:r>
          </a:p>
        </p:txBody>
      </p:sp>
      <p:graphicFrame>
        <p:nvGraphicFramePr>
          <p:cNvPr id="58398" name="Object 31"/>
          <p:cNvGraphicFramePr>
            <a:graphicFrameLocks noChangeAspect="1"/>
          </p:cNvGraphicFramePr>
          <p:nvPr/>
        </p:nvGraphicFramePr>
        <p:xfrm>
          <a:off x="4892675" y="2438400"/>
          <a:ext cx="350838" cy="381000"/>
        </p:xfrm>
        <a:graphic>
          <a:graphicData uri="http://schemas.openxmlformats.org/presentationml/2006/ole">
            <mc:AlternateContent xmlns:mc="http://schemas.openxmlformats.org/markup-compatibility/2006">
              <mc:Choice xmlns:v="urn:schemas-microsoft-com:vml" Requires="v">
                <p:oleObj spid="_x0000_s58415" name="数式" r:id="rId7" imgW="152268" imgH="164957" progId="Equation.3">
                  <p:embed/>
                </p:oleObj>
              </mc:Choice>
              <mc:Fallback>
                <p:oleObj name="数式" r:id="rId7" imgW="152268" imgH="164957" progId="Equation.3">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2675" y="2438400"/>
                        <a:ext cx="35083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99" name="Text Box 32"/>
          <p:cNvSpPr txBox="1">
            <a:spLocks noChangeArrowheads="1"/>
          </p:cNvSpPr>
          <p:nvPr/>
        </p:nvSpPr>
        <p:spPr bwMode="auto">
          <a:xfrm>
            <a:off x="2916238" y="1844675"/>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太陽放射</a:t>
            </a:r>
          </a:p>
        </p:txBody>
      </p:sp>
      <p:sp>
        <p:nvSpPr>
          <p:cNvPr id="58400" name="Text Box 33"/>
          <p:cNvSpPr txBox="1">
            <a:spLocks noChangeArrowheads="1"/>
          </p:cNvSpPr>
          <p:nvPr/>
        </p:nvSpPr>
        <p:spPr bwMode="auto">
          <a:xfrm>
            <a:off x="6300788" y="4437063"/>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惑星放射</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ja-JP" altLang="en-US" smtClean="0"/>
              <a:t>現実のエネルギー収支</a:t>
            </a:r>
          </a:p>
        </p:txBody>
      </p:sp>
      <p:sp>
        <p:nvSpPr>
          <p:cNvPr id="59395" name="Rectangle 3"/>
          <p:cNvSpPr>
            <a:spLocks noGrp="1" noChangeArrowheads="1"/>
          </p:cNvSpPr>
          <p:nvPr>
            <p:ph type="body" idx="1"/>
          </p:nvPr>
        </p:nvSpPr>
        <p:spPr/>
        <p:txBody>
          <a:bodyPr/>
          <a:lstStyle/>
          <a:p>
            <a:pPr eaLnBrk="1" hangingPunct="1"/>
            <a:endParaRPr lang="ja-JP" altLang="ja-JP" smtClean="0"/>
          </a:p>
        </p:txBody>
      </p:sp>
      <p:pic>
        <p:nvPicPr>
          <p:cNvPr id="593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1600200"/>
            <a:ext cx="78406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6"/>
          <p:cNvSpPr>
            <a:spLocks noChangeArrowheads="1"/>
          </p:cNvSpPr>
          <p:nvPr/>
        </p:nvSpPr>
        <p:spPr bwMode="auto">
          <a:xfrm>
            <a:off x="4362450" y="6165850"/>
            <a:ext cx="4284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a:t>
            </a:r>
            <a:r>
              <a:rPr lang="en-US" altLang="ja-JP" sz="1800"/>
              <a:t>IPCC AR4 WG1 </a:t>
            </a:r>
            <a:r>
              <a:rPr lang="ja-JP" altLang="en-US" sz="1800"/>
              <a:t>報告書</a:t>
            </a:r>
            <a:r>
              <a:rPr lang="en-US" altLang="ja-JP" sz="1800"/>
              <a:t>(2007)</a:t>
            </a:r>
            <a:r>
              <a:rPr lang="ja-JP" altLang="en-US" sz="1800"/>
              <a:t>より引用）</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4"/>
          <p:cNvSpPr>
            <a:spLocks noGrp="1"/>
          </p:cNvSpPr>
          <p:nvPr>
            <p:ph type="title"/>
          </p:nvPr>
        </p:nvSpPr>
        <p:spPr/>
        <p:txBody>
          <a:bodyPr/>
          <a:lstStyle/>
          <a:p>
            <a:r>
              <a:rPr lang="ja-JP" altLang="en-US" smtClean="0"/>
              <a:t>太陽系の惑星</a:t>
            </a:r>
          </a:p>
        </p:txBody>
      </p:sp>
      <p:grpSp>
        <p:nvGrpSpPr>
          <p:cNvPr id="9219" name="図形グループ 17"/>
          <p:cNvGrpSpPr>
            <a:grpSpLocks/>
          </p:cNvGrpSpPr>
          <p:nvPr/>
        </p:nvGrpSpPr>
        <p:grpSpPr bwMode="auto">
          <a:xfrm>
            <a:off x="0" y="2905125"/>
            <a:ext cx="9136063" cy="3932238"/>
            <a:chOff x="0" y="2904605"/>
            <a:chExt cx="9136063" cy="3933389"/>
          </a:xfrm>
        </p:grpSpPr>
        <p:pic>
          <p:nvPicPr>
            <p:cNvPr id="9224" name="図 12" descr="wiki_solarsystem_1000px-Solar_System_size_to_scale.png"/>
            <p:cNvPicPr>
              <a:picLocks noChangeAspect="1"/>
            </p:cNvPicPr>
            <p:nvPr/>
          </p:nvPicPr>
          <p:blipFill>
            <a:blip r:embed="rId2">
              <a:extLst>
                <a:ext uri="{28A0092B-C50C-407E-A947-70E740481C1C}">
                  <a14:useLocalDpi xmlns:a14="http://schemas.microsoft.com/office/drawing/2010/main" val="0"/>
                </a:ext>
              </a:extLst>
            </a:blip>
            <a:srcRect r="16272" b="35963"/>
            <a:stretch>
              <a:fillRect/>
            </a:stretch>
          </p:blipFill>
          <p:spPr bwMode="auto">
            <a:xfrm>
              <a:off x="0" y="2904605"/>
              <a:ext cx="9136063" cy="393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テキスト ボックス 7"/>
            <p:cNvSpPr txBox="1">
              <a:spLocks noChangeArrowheads="1"/>
            </p:cNvSpPr>
            <p:nvPr/>
          </p:nvSpPr>
          <p:spPr bwMode="auto">
            <a:xfrm rot="-2400000">
              <a:off x="1606291" y="5776977"/>
              <a:ext cx="902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FFFF"/>
                  </a:solidFill>
                  <a:latin typeface="Calibri" panose="020F0502020204030204" pitchFamily="34" charset="0"/>
                </a:rPr>
                <a:t>水星</a:t>
              </a:r>
            </a:p>
          </p:txBody>
        </p:sp>
        <p:sp>
          <p:nvSpPr>
            <p:cNvPr id="9226" name="テキスト ボックス 7"/>
            <p:cNvSpPr txBox="1">
              <a:spLocks noChangeArrowheads="1"/>
            </p:cNvSpPr>
            <p:nvPr/>
          </p:nvSpPr>
          <p:spPr bwMode="auto">
            <a:xfrm rot="-2400000">
              <a:off x="2060285" y="5785886"/>
              <a:ext cx="902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FFFF"/>
                  </a:solidFill>
                  <a:latin typeface="Calibri" panose="020F0502020204030204" pitchFamily="34" charset="0"/>
                </a:rPr>
                <a:t>金星</a:t>
              </a:r>
            </a:p>
          </p:txBody>
        </p:sp>
        <p:sp>
          <p:nvSpPr>
            <p:cNvPr id="9227" name="テキスト ボックス 7"/>
            <p:cNvSpPr txBox="1">
              <a:spLocks noChangeArrowheads="1"/>
            </p:cNvSpPr>
            <p:nvPr/>
          </p:nvSpPr>
          <p:spPr bwMode="auto">
            <a:xfrm rot="-2400000">
              <a:off x="2582923" y="5780767"/>
              <a:ext cx="902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FFFF"/>
                  </a:solidFill>
                  <a:latin typeface="Calibri" panose="020F0502020204030204" pitchFamily="34" charset="0"/>
                </a:rPr>
                <a:t>地球</a:t>
              </a:r>
            </a:p>
          </p:txBody>
        </p:sp>
        <p:sp>
          <p:nvSpPr>
            <p:cNvPr id="9228" name="テキスト ボックス 7"/>
            <p:cNvSpPr txBox="1">
              <a:spLocks noChangeArrowheads="1"/>
            </p:cNvSpPr>
            <p:nvPr/>
          </p:nvSpPr>
          <p:spPr bwMode="auto">
            <a:xfrm rot="-2400000">
              <a:off x="3036917" y="5789676"/>
              <a:ext cx="902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FFFF"/>
                  </a:solidFill>
                  <a:latin typeface="Calibri" panose="020F0502020204030204" pitchFamily="34" charset="0"/>
                </a:rPr>
                <a:t>火星</a:t>
              </a:r>
            </a:p>
          </p:txBody>
        </p:sp>
        <p:sp>
          <p:nvSpPr>
            <p:cNvPr id="9229" name="テキスト ボックス 7"/>
            <p:cNvSpPr txBox="1">
              <a:spLocks noChangeArrowheads="1"/>
            </p:cNvSpPr>
            <p:nvPr/>
          </p:nvSpPr>
          <p:spPr bwMode="auto">
            <a:xfrm rot="-2400000">
              <a:off x="3964915" y="5784557"/>
              <a:ext cx="902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FFFF"/>
                  </a:solidFill>
                  <a:latin typeface="Calibri" panose="020F0502020204030204" pitchFamily="34" charset="0"/>
                </a:rPr>
                <a:t>木星</a:t>
              </a:r>
            </a:p>
          </p:txBody>
        </p:sp>
        <p:sp>
          <p:nvSpPr>
            <p:cNvPr id="9230" name="テキスト ボックス 7"/>
            <p:cNvSpPr txBox="1">
              <a:spLocks noChangeArrowheads="1"/>
            </p:cNvSpPr>
            <p:nvPr/>
          </p:nvSpPr>
          <p:spPr bwMode="auto">
            <a:xfrm rot="-2400000">
              <a:off x="5634989" y="5793466"/>
              <a:ext cx="902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FFFF"/>
                  </a:solidFill>
                  <a:latin typeface="Calibri" panose="020F0502020204030204" pitchFamily="34" charset="0"/>
                </a:rPr>
                <a:t>土星</a:t>
              </a:r>
            </a:p>
          </p:txBody>
        </p:sp>
        <p:sp>
          <p:nvSpPr>
            <p:cNvPr id="9231" name="テキスト ボックス 7"/>
            <p:cNvSpPr txBox="1">
              <a:spLocks noChangeArrowheads="1"/>
            </p:cNvSpPr>
            <p:nvPr/>
          </p:nvSpPr>
          <p:spPr bwMode="auto">
            <a:xfrm rot="-2400000">
              <a:off x="6701604" y="5710366"/>
              <a:ext cx="11731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FFFF"/>
                  </a:solidFill>
                  <a:latin typeface="Calibri" panose="020F0502020204030204" pitchFamily="34" charset="0"/>
                </a:rPr>
                <a:t>天王星</a:t>
              </a:r>
            </a:p>
          </p:txBody>
        </p:sp>
        <p:sp>
          <p:nvSpPr>
            <p:cNvPr id="9232" name="テキスト ボックス 7"/>
            <p:cNvSpPr txBox="1">
              <a:spLocks noChangeArrowheads="1"/>
            </p:cNvSpPr>
            <p:nvPr/>
          </p:nvSpPr>
          <p:spPr bwMode="auto">
            <a:xfrm rot="-2400000">
              <a:off x="7474700" y="5711807"/>
              <a:ext cx="1180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FFFF"/>
                  </a:solidFill>
                  <a:latin typeface="Calibri" panose="020F0502020204030204" pitchFamily="34" charset="0"/>
                </a:rPr>
                <a:t>海王星</a:t>
              </a:r>
            </a:p>
          </p:txBody>
        </p:sp>
      </p:grpSp>
      <p:cxnSp>
        <p:nvCxnSpPr>
          <p:cNvPr id="17" name="直線矢印コネクタ 16"/>
          <p:cNvCxnSpPr/>
          <p:nvPr/>
        </p:nvCxnSpPr>
        <p:spPr>
          <a:xfrm>
            <a:off x="0" y="5119688"/>
            <a:ext cx="2986088" cy="1587"/>
          </a:xfrm>
          <a:prstGeom prst="straightConnector1">
            <a:avLst/>
          </a:prstGeom>
          <a:ln w="50800" cap="flat" cmpd="sng" algn="ctr">
            <a:solidFill>
              <a:schemeClr val="bg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p:nvPr/>
        </p:nvCxnSpPr>
        <p:spPr>
          <a:xfrm>
            <a:off x="3175" y="6445250"/>
            <a:ext cx="7866063" cy="1588"/>
          </a:xfrm>
          <a:prstGeom prst="straightConnector1">
            <a:avLst/>
          </a:prstGeom>
          <a:ln w="50800" cap="flat" cmpd="sng" algn="ctr">
            <a:solidFill>
              <a:schemeClr val="bg2"/>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222" name="テキスト ボックス 10"/>
          <p:cNvSpPr txBox="1">
            <a:spLocks noChangeArrowheads="1"/>
          </p:cNvSpPr>
          <p:nvPr/>
        </p:nvSpPr>
        <p:spPr bwMode="auto">
          <a:xfrm>
            <a:off x="8237538" y="6488113"/>
            <a:ext cx="898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chemeClr val="accent2"/>
                </a:solidFill>
                <a:latin typeface="Calibri" panose="020F0502020204030204" pitchFamily="34" charset="0"/>
              </a:rPr>
              <a:t>©NASA</a:t>
            </a:r>
            <a:endParaRPr lang="ja-JP" altLang="en-US" sz="1800">
              <a:solidFill>
                <a:schemeClr val="accent2"/>
              </a:solidFill>
              <a:latin typeface="Calibri" panose="020F0502020204030204" pitchFamily="34" charset="0"/>
            </a:endParaRPr>
          </a:p>
        </p:txBody>
      </p:sp>
      <p:sp>
        <p:nvSpPr>
          <p:cNvPr id="6" name="コンテンツ プレースホルダー 5"/>
          <p:cNvSpPr>
            <a:spLocks noGrp="1"/>
          </p:cNvSpPr>
          <p:nvPr>
            <p:ph idx="1"/>
          </p:nvPr>
        </p:nvSpPr>
        <p:spPr/>
        <p:txBody>
          <a:bodyPr>
            <a:normAutofit fontScale="92500" lnSpcReduction="20000"/>
          </a:bodyPr>
          <a:lstStyle/>
          <a:p>
            <a:pPr>
              <a:defRPr/>
            </a:pPr>
            <a:r>
              <a:rPr lang="ja-JP" altLang="en-US" dirty="0"/>
              <a:t>太陽系の惑星は</a:t>
            </a:r>
            <a:r>
              <a:rPr lang="en-US" altLang="ja-JP" dirty="0"/>
              <a:t>8</a:t>
            </a:r>
            <a:r>
              <a:rPr lang="ja-JP" altLang="en-US" dirty="0"/>
              <a:t>つ</a:t>
            </a:r>
          </a:p>
          <a:p>
            <a:pPr>
              <a:defRPr/>
            </a:pPr>
            <a:r>
              <a:rPr lang="ja-JP" altLang="en-US" dirty="0"/>
              <a:t>太陽</a:t>
            </a:r>
            <a:r>
              <a:rPr lang="en-US" altLang="ja-JP" dirty="0"/>
              <a:t>〜</a:t>
            </a:r>
            <a:r>
              <a:rPr lang="ja-JP" altLang="en-US" dirty="0"/>
              <a:t>地球の距離</a:t>
            </a:r>
            <a:r>
              <a:rPr lang="en-US" altLang="ja-JP" dirty="0"/>
              <a:t>(</a:t>
            </a:r>
            <a:r>
              <a:rPr lang="ja-JP" altLang="en-US" dirty="0"/>
              <a:t>約</a:t>
            </a:r>
            <a:r>
              <a:rPr lang="en-US" altLang="ja-JP" dirty="0"/>
              <a:t>1</a:t>
            </a:r>
            <a:r>
              <a:rPr lang="ja-JP" altLang="en-US" dirty="0"/>
              <a:t>億</a:t>
            </a:r>
            <a:r>
              <a:rPr lang="en-US" altLang="ja-JP" dirty="0"/>
              <a:t>5</a:t>
            </a:r>
            <a:r>
              <a:rPr lang="ja-JP" altLang="en-US" dirty="0"/>
              <a:t>千万</a:t>
            </a:r>
            <a:r>
              <a:rPr lang="en-US" altLang="ja-JP" dirty="0"/>
              <a:t>km)</a:t>
            </a:r>
            <a:r>
              <a:rPr lang="ja-JP" altLang="en-US" dirty="0"/>
              <a:t>を</a:t>
            </a:r>
          </a:p>
          <a:p>
            <a:pPr lvl="1">
              <a:defRPr/>
            </a:pPr>
            <a:r>
              <a:rPr lang="ja-JP" altLang="en-US" dirty="0"/>
              <a:t>「１天文単位」</a:t>
            </a:r>
          </a:p>
          <a:p>
            <a:pPr lvl="1">
              <a:defRPr/>
            </a:pPr>
            <a:r>
              <a:rPr lang="ja-JP" altLang="en-US" dirty="0">
                <a:solidFill>
                  <a:schemeClr val="bg1"/>
                </a:solidFill>
              </a:rPr>
              <a:t>天文単位 </a:t>
            </a:r>
            <a:r>
              <a:rPr lang="en-US" altLang="ja-JP" dirty="0">
                <a:solidFill>
                  <a:schemeClr val="bg1"/>
                </a:solidFill>
              </a:rPr>
              <a:t>= Astronomical Unit (</a:t>
            </a:r>
            <a:r>
              <a:rPr lang="ja-JP" altLang="en-US" dirty="0">
                <a:solidFill>
                  <a:schemeClr val="bg1"/>
                </a:solidFill>
              </a:rPr>
              <a:t>略して </a:t>
            </a:r>
            <a:r>
              <a:rPr lang="en-US" altLang="ja-JP" dirty="0" smtClean="0">
                <a:solidFill>
                  <a:schemeClr val="bg1"/>
                </a:solidFill>
              </a:rPr>
              <a:t>AU)</a:t>
            </a:r>
            <a:endParaRPr lang="en-US" altLang="ja-JP" dirty="0">
              <a:solidFill>
                <a:schemeClr val="bg1"/>
              </a:solidFill>
            </a:endParaRPr>
          </a:p>
          <a:p>
            <a:pPr lvl="1">
              <a:defRPr/>
            </a:pPr>
            <a:r>
              <a:rPr lang="ja-JP" altLang="en-US" dirty="0">
                <a:solidFill>
                  <a:schemeClr val="bg1"/>
                </a:solidFill>
              </a:rPr>
              <a:t>海王星までは 約 </a:t>
            </a:r>
            <a:r>
              <a:rPr lang="en-US" altLang="ja-JP" dirty="0">
                <a:solidFill>
                  <a:schemeClr val="bg1"/>
                </a:solidFill>
              </a:rPr>
              <a:t>30 au</a:t>
            </a:r>
          </a:p>
          <a:p>
            <a:pPr>
              <a:defRPr/>
            </a:pPr>
            <a:endParaRPr lang="en-US" altLang="ja-JP" dirty="0"/>
          </a:p>
          <a:p>
            <a:pPr>
              <a:defRPr/>
            </a:pPr>
            <a:endParaRPr lang="en-US" altLang="ja-JP" dirty="0"/>
          </a:p>
          <a:p>
            <a:pPr>
              <a:defRPr/>
            </a:pPr>
            <a:endParaRPr lang="en-US" altLang="ja-JP" dirty="0" smtClean="0"/>
          </a:p>
          <a:p>
            <a:pPr>
              <a:defRPr/>
            </a:pPr>
            <a:endParaRPr lang="en-US" altLang="ja-JP" dirty="0"/>
          </a:p>
          <a:p>
            <a:pPr marL="0" indent="0">
              <a:buFontTx/>
              <a:buNone/>
              <a:defRPr/>
            </a:pPr>
            <a:r>
              <a:rPr lang="en-US" altLang="ja-JP" dirty="0" smtClean="0"/>
              <a:t> </a:t>
            </a:r>
            <a:endParaRPr lang="ja-JP"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ja-JP" altLang="en-US" smtClean="0"/>
              <a:t>まとめ</a:t>
            </a:r>
          </a:p>
        </p:txBody>
      </p:sp>
      <p:sp>
        <p:nvSpPr>
          <p:cNvPr id="57347" name="Rectangle 3"/>
          <p:cNvSpPr>
            <a:spLocks noGrp="1" noChangeArrowheads="1"/>
          </p:cNvSpPr>
          <p:nvPr>
            <p:ph type="body" idx="1"/>
          </p:nvPr>
        </p:nvSpPr>
        <p:spPr/>
        <p:txBody>
          <a:bodyPr>
            <a:normAutofit fontScale="85000" lnSpcReduction="10000"/>
          </a:bodyPr>
          <a:lstStyle/>
          <a:p>
            <a:pPr eaLnBrk="1" hangingPunct="1">
              <a:lnSpc>
                <a:spcPct val="90000"/>
              </a:lnSpc>
              <a:defRPr/>
            </a:pPr>
            <a:r>
              <a:rPr lang="ja-JP" altLang="en-US" dirty="0" smtClean="0"/>
              <a:t>世界各国の宇宙研究機関により探査が行われ</a:t>
            </a:r>
            <a:r>
              <a:rPr lang="en-US" altLang="ja-JP" dirty="0" smtClean="0"/>
              <a:t>, </a:t>
            </a:r>
            <a:r>
              <a:rPr lang="ja-JP" altLang="en-US" dirty="0" smtClean="0"/>
              <a:t>様々な惑星について情報が得られてきている</a:t>
            </a:r>
            <a:r>
              <a:rPr lang="en-US" altLang="ja-JP" dirty="0" smtClean="0"/>
              <a:t>.</a:t>
            </a:r>
          </a:p>
          <a:p>
            <a:pPr lvl="1" eaLnBrk="1" hangingPunct="1">
              <a:lnSpc>
                <a:spcPct val="90000"/>
              </a:lnSpc>
              <a:defRPr/>
            </a:pPr>
            <a:r>
              <a:rPr lang="ja-JP" altLang="en-US" dirty="0"/>
              <a:t>日本の金星探査機「あかつき」は</a:t>
            </a:r>
            <a:r>
              <a:rPr lang="en-US" altLang="ja-JP" dirty="0"/>
              <a:t>, </a:t>
            </a:r>
            <a:r>
              <a:rPr lang="ja-JP" altLang="en-US" dirty="0"/>
              <a:t>これまでに誰も観たことがないような金星の姿を明らかにしつつある</a:t>
            </a:r>
            <a:r>
              <a:rPr lang="en-US" altLang="ja-JP" dirty="0"/>
              <a:t>.</a:t>
            </a:r>
            <a:endParaRPr lang="en-US" altLang="ja-JP" dirty="0" smtClean="0"/>
          </a:p>
          <a:p>
            <a:pPr eaLnBrk="1" hangingPunct="1">
              <a:lnSpc>
                <a:spcPct val="90000"/>
              </a:lnSpc>
              <a:defRPr/>
            </a:pPr>
            <a:r>
              <a:rPr lang="ja-JP" altLang="en-US" dirty="0" smtClean="0"/>
              <a:t>大気を持つ様々な惑星には様々な表層環境</a:t>
            </a:r>
            <a:r>
              <a:rPr lang="en-US" altLang="ja-JP" dirty="0" smtClean="0"/>
              <a:t>, </a:t>
            </a:r>
            <a:r>
              <a:rPr lang="ja-JP" altLang="en-US" dirty="0" smtClean="0"/>
              <a:t>気象現象が形成</a:t>
            </a:r>
            <a:r>
              <a:rPr lang="en-US" altLang="ja-JP" dirty="0" smtClean="0"/>
              <a:t>. </a:t>
            </a:r>
          </a:p>
          <a:p>
            <a:pPr lvl="1" eaLnBrk="1" hangingPunct="1">
              <a:lnSpc>
                <a:spcPct val="90000"/>
              </a:lnSpc>
              <a:defRPr/>
            </a:pPr>
            <a:r>
              <a:rPr lang="ja-JP" altLang="en-US" dirty="0" smtClean="0"/>
              <a:t>地球と似たものもある</a:t>
            </a:r>
            <a:r>
              <a:rPr lang="en-US" altLang="ja-JP" dirty="0" smtClean="0"/>
              <a:t>.</a:t>
            </a:r>
          </a:p>
          <a:p>
            <a:pPr lvl="1" eaLnBrk="1" hangingPunct="1">
              <a:lnSpc>
                <a:spcPct val="90000"/>
              </a:lnSpc>
              <a:defRPr/>
            </a:pPr>
            <a:r>
              <a:rPr lang="ja-JP" altLang="en-US" dirty="0" smtClean="0"/>
              <a:t>地球では見られない特有の「おもしろい」「謎の」現象もたくさん存在する</a:t>
            </a:r>
            <a:r>
              <a:rPr lang="en-US" altLang="ja-JP" dirty="0" smtClean="0"/>
              <a:t>.</a:t>
            </a:r>
          </a:p>
          <a:p>
            <a:pPr eaLnBrk="1" hangingPunct="1">
              <a:lnSpc>
                <a:spcPct val="90000"/>
              </a:lnSpc>
              <a:defRPr/>
            </a:pPr>
            <a:r>
              <a:rPr lang="ja-JP" altLang="en-US" dirty="0" smtClean="0"/>
              <a:t>太陽系外の惑星についても精力的に調べられている</a:t>
            </a:r>
            <a:r>
              <a:rPr lang="en-US" altLang="ja-JP" dirty="0" smtClean="0"/>
              <a:t>.</a:t>
            </a:r>
          </a:p>
          <a:p>
            <a:pPr lvl="1" eaLnBrk="1" hangingPunct="1">
              <a:lnSpc>
                <a:spcPct val="90000"/>
              </a:lnSpc>
              <a:defRPr/>
            </a:pPr>
            <a:r>
              <a:rPr lang="ja-JP" altLang="en-US" dirty="0" smtClean="0"/>
              <a:t>太陽系外に生命生存可能な惑星はあるのか</a:t>
            </a:r>
            <a:r>
              <a:rPr lang="en-US" altLang="ja-JP" dirty="0" smtClean="0"/>
              <a:t>?</a:t>
            </a:r>
          </a:p>
          <a:p>
            <a:pPr lvl="1" eaLnBrk="1" hangingPunct="1">
              <a:lnSpc>
                <a:spcPct val="90000"/>
              </a:lnSpc>
              <a:defRPr/>
            </a:pPr>
            <a:r>
              <a:rPr lang="ja-JP" altLang="en-US" dirty="0" smtClean="0"/>
              <a:t>地球はどれほど特殊なのか</a:t>
            </a:r>
            <a:r>
              <a:rPr lang="en-US" altLang="ja-JP" dirty="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smtClean="0"/>
              <a:t>太陽系の惑星の位置</a:t>
            </a:r>
          </a:p>
        </p:txBody>
      </p:sp>
      <p:sp>
        <p:nvSpPr>
          <p:cNvPr id="10243" name="コンテンツ プレースホルダー 2"/>
          <p:cNvSpPr>
            <a:spLocks noGrp="1"/>
          </p:cNvSpPr>
          <p:nvPr>
            <p:ph idx="1"/>
          </p:nvPr>
        </p:nvSpPr>
        <p:spPr/>
        <p:txBody>
          <a:bodyPr/>
          <a:lstStyle/>
          <a:p>
            <a:endParaRPr lang="ja-JP" altLang="en-US" smtClean="0"/>
          </a:p>
        </p:txBody>
      </p:sp>
      <p:pic>
        <p:nvPicPr>
          <p:cNvPr id="10244" name="図 17" descr="01_distance.png"/>
          <p:cNvPicPr>
            <a:picLocks noChangeAspect="1"/>
          </p:cNvPicPr>
          <p:nvPr/>
        </p:nvPicPr>
        <p:blipFill>
          <a:blip r:embed="rId2">
            <a:extLst>
              <a:ext uri="{28A0092B-C50C-407E-A947-70E740481C1C}">
                <a14:useLocalDpi xmlns:a14="http://schemas.microsoft.com/office/drawing/2010/main" val="0"/>
              </a:ext>
            </a:extLst>
          </a:blip>
          <a:srcRect t="23677" b="14813"/>
          <a:stretch>
            <a:fillRect/>
          </a:stretch>
        </p:blipFill>
        <p:spPr bwMode="auto">
          <a:xfrm>
            <a:off x="-7938" y="1209675"/>
            <a:ext cx="9144001"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コンテンツ プレースホルダ 2"/>
          <p:cNvSpPr txBox="1">
            <a:spLocks/>
          </p:cNvSpPr>
          <p:nvPr/>
        </p:nvSpPr>
        <p:spPr bwMode="auto">
          <a:xfrm>
            <a:off x="5053013" y="1195388"/>
            <a:ext cx="38766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buFontTx/>
              <a:buNone/>
            </a:pPr>
            <a:r>
              <a:rPr lang="ja-JP" altLang="en-US" sz="2800">
                <a:solidFill>
                  <a:schemeClr val="accent2"/>
                </a:solidFill>
              </a:rPr>
              <a:t>太陽からの距離</a:t>
            </a:r>
            <a:endParaRPr lang="en-US" altLang="ja-JP" sz="2800">
              <a:solidFill>
                <a:schemeClr val="accent2"/>
              </a:solidFill>
            </a:endParaRPr>
          </a:p>
          <a:p>
            <a:pPr lvl="2"/>
            <a:endParaRPr lang="en-US" altLang="ja-JP">
              <a:solidFill>
                <a:srgbClr val="CCCCCC"/>
              </a:solidFill>
            </a:endParaRPr>
          </a:p>
          <a:p>
            <a:pPr lvl="1"/>
            <a:endParaRPr lang="ja-JP" altLang="en-US">
              <a:solidFill>
                <a:schemeClr val="bg1"/>
              </a:solidFill>
            </a:endParaRPr>
          </a:p>
        </p:txBody>
      </p:sp>
      <p:sp>
        <p:nvSpPr>
          <p:cNvPr id="10246" name="テキスト ボックス 10"/>
          <p:cNvSpPr txBox="1">
            <a:spLocks noChangeArrowheads="1"/>
          </p:cNvSpPr>
          <p:nvPr/>
        </p:nvSpPr>
        <p:spPr bwMode="auto">
          <a:xfrm>
            <a:off x="8269288" y="841375"/>
            <a:ext cx="835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chemeClr val="accent2"/>
                </a:solidFill>
                <a:latin typeface="Calibri" panose="020F0502020204030204" pitchFamily="34" charset="0"/>
              </a:rPr>
              <a:t>©JAXA</a:t>
            </a:r>
            <a:endParaRPr lang="ja-JP" altLang="en-US" sz="1800">
              <a:solidFill>
                <a:schemeClr val="accent2"/>
              </a:solidFill>
              <a:latin typeface="Calibri" panose="020F0502020204030204" pitchFamily="34" charset="0"/>
            </a:endParaRPr>
          </a:p>
        </p:txBody>
      </p:sp>
      <p:cxnSp>
        <p:nvCxnSpPr>
          <p:cNvPr id="7" name="直線矢印コネクタ 6"/>
          <p:cNvCxnSpPr/>
          <p:nvPr/>
        </p:nvCxnSpPr>
        <p:spPr>
          <a:xfrm>
            <a:off x="960438" y="1822450"/>
            <a:ext cx="660400" cy="1588"/>
          </a:xfrm>
          <a:prstGeom prst="straightConnector1">
            <a:avLst/>
          </a:prstGeom>
          <a:ln w="50800" cap="flat" cmpd="sng" algn="ctr">
            <a:solidFill>
              <a:schemeClr val="accent3"/>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2336800" y="1943100"/>
            <a:ext cx="1135063" cy="1588"/>
          </a:xfrm>
          <a:prstGeom prst="straightConnector1">
            <a:avLst/>
          </a:prstGeom>
          <a:ln w="50800" cap="flat" cmpd="sng" algn="ctr">
            <a:solidFill>
              <a:schemeClr val="accent6">
                <a:lumMod val="60000"/>
                <a:lumOff val="40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a:off x="5688013" y="2352675"/>
            <a:ext cx="2990850" cy="1588"/>
          </a:xfrm>
          <a:prstGeom prst="straightConnector1">
            <a:avLst/>
          </a:prstGeom>
          <a:ln w="50800" cap="flat" cmpd="sng" algn="ctr">
            <a:solidFill>
              <a:schemeClr val="bg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0250" name="図 34" descr="06_ye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線矢印コネクタ 10"/>
          <p:cNvCxnSpPr/>
          <p:nvPr/>
        </p:nvCxnSpPr>
        <p:spPr>
          <a:xfrm>
            <a:off x="960438" y="2351088"/>
            <a:ext cx="4727575" cy="1587"/>
          </a:xfrm>
          <a:prstGeom prst="straightConnector1">
            <a:avLst/>
          </a:prstGeom>
          <a:ln w="12700" cap="flat" cmpd="sng" algn="ctr">
            <a:solidFill>
              <a:schemeClr val="bg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960438" y="1939925"/>
            <a:ext cx="1376362" cy="1588"/>
          </a:xfrm>
          <a:prstGeom prst="straightConnector1">
            <a:avLst/>
          </a:prstGeom>
          <a:ln w="12700" cap="flat" cmpd="sng" algn="ctr">
            <a:solidFill>
              <a:schemeClr val="accent6">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r>
              <a:rPr lang="ja-JP" altLang="en-US" smtClean="0"/>
              <a:t>太陽系の惑星の大きさ</a:t>
            </a:r>
          </a:p>
        </p:txBody>
      </p:sp>
      <p:sp>
        <p:nvSpPr>
          <p:cNvPr id="11267" name="コンテンツ プレースホルダー 2"/>
          <p:cNvSpPr>
            <a:spLocks noGrp="1"/>
          </p:cNvSpPr>
          <p:nvPr>
            <p:ph idx="1"/>
          </p:nvPr>
        </p:nvSpPr>
        <p:spPr/>
        <p:txBody>
          <a:bodyPr/>
          <a:lstStyle/>
          <a:p>
            <a:endParaRPr lang="ja-JP" altLang="en-US" smtClean="0"/>
          </a:p>
        </p:txBody>
      </p:sp>
      <p:pic>
        <p:nvPicPr>
          <p:cNvPr id="11268" name="図 18" descr="02_diame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19275"/>
            <a:ext cx="9144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テキスト ボックス 10"/>
          <p:cNvSpPr txBox="1">
            <a:spLocks noChangeArrowheads="1"/>
          </p:cNvSpPr>
          <p:nvPr/>
        </p:nvSpPr>
        <p:spPr bwMode="auto">
          <a:xfrm>
            <a:off x="8269288" y="841375"/>
            <a:ext cx="835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chemeClr val="accent2"/>
                </a:solidFill>
                <a:latin typeface="Calibri" panose="020F0502020204030204" pitchFamily="34" charset="0"/>
              </a:rPr>
              <a:t>©JAXA</a:t>
            </a:r>
            <a:endParaRPr lang="ja-JP" altLang="en-US" sz="1800">
              <a:solidFill>
                <a:schemeClr val="accent2"/>
              </a:solidFill>
              <a:latin typeface="Calibri" panose="020F0502020204030204" pitchFamily="34" charset="0"/>
            </a:endParaRPr>
          </a:p>
        </p:txBody>
      </p:sp>
      <p:sp>
        <p:nvSpPr>
          <p:cNvPr id="6" name="正方形/長方形 5"/>
          <p:cNvSpPr/>
          <p:nvPr/>
        </p:nvSpPr>
        <p:spPr>
          <a:xfrm>
            <a:off x="403225" y="4795838"/>
            <a:ext cx="1800225" cy="608012"/>
          </a:xfrm>
          <a:prstGeom prst="rect">
            <a:avLst/>
          </a:prstGeom>
          <a:noFill/>
          <a:ln w="50800" cap="flat" cmpd="sng" algn="ctr">
            <a:solidFill>
              <a:schemeClr val="accent3"/>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2701925" y="4794250"/>
            <a:ext cx="2317750" cy="608013"/>
          </a:xfrm>
          <a:prstGeom prst="rect">
            <a:avLst/>
          </a:prstGeom>
          <a:noFill/>
          <a:ln w="50800" cap="flat" cmpd="sng" algn="ctr">
            <a:solidFill>
              <a:schemeClr val="accent6">
                <a:lumMod val="60000"/>
                <a:lumOff val="4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6102350" y="4789488"/>
            <a:ext cx="2317750" cy="608012"/>
          </a:xfrm>
          <a:prstGeom prst="rect">
            <a:avLst/>
          </a:prstGeom>
          <a:noFill/>
          <a:ln w="50800" cap="flat" cmpd="sng" algn="ctr">
            <a:solidFill>
              <a:schemeClr val="bg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smtClean="0"/>
              <a:t>惑星の内部構造と分類</a:t>
            </a:r>
          </a:p>
        </p:txBody>
      </p:sp>
      <p:sp>
        <p:nvSpPr>
          <p:cNvPr id="12291" name="Rectangle 3"/>
          <p:cNvSpPr>
            <a:spLocks noGrp="1" noChangeArrowheads="1"/>
          </p:cNvSpPr>
          <p:nvPr>
            <p:ph type="body" sz="half" idx="1"/>
          </p:nvPr>
        </p:nvSpPr>
        <p:spPr/>
        <p:txBody>
          <a:bodyPr/>
          <a:lstStyle/>
          <a:p>
            <a:pPr eaLnBrk="1" hangingPunct="1">
              <a:lnSpc>
                <a:spcPct val="90000"/>
              </a:lnSpc>
            </a:pPr>
            <a:r>
              <a:rPr lang="ja-JP" altLang="en-US" sz="2800" smtClean="0"/>
              <a:t>岩石惑星（地球型惑星）</a:t>
            </a:r>
          </a:p>
          <a:p>
            <a:pPr lvl="1" eaLnBrk="1" hangingPunct="1">
              <a:lnSpc>
                <a:spcPct val="90000"/>
              </a:lnSpc>
            </a:pPr>
            <a:r>
              <a:rPr lang="ja-JP" altLang="en-US" sz="2400" smtClean="0"/>
              <a:t>金属鉄のコア＋岩石質のマントル（＋大気）</a:t>
            </a:r>
          </a:p>
          <a:p>
            <a:pPr eaLnBrk="1" hangingPunct="1">
              <a:lnSpc>
                <a:spcPct val="90000"/>
              </a:lnSpc>
            </a:pPr>
            <a:r>
              <a:rPr lang="ja-JP" altLang="en-US" sz="2800" smtClean="0"/>
              <a:t>ガス惑星（木星型、天王星型惑星）</a:t>
            </a:r>
          </a:p>
          <a:p>
            <a:pPr lvl="1" eaLnBrk="1" hangingPunct="1">
              <a:lnSpc>
                <a:spcPct val="90000"/>
              </a:lnSpc>
            </a:pPr>
            <a:r>
              <a:rPr lang="ja-JP" altLang="en-US" sz="2400" smtClean="0"/>
              <a:t>木星型：岩石のコア＋ガス（大気）</a:t>
            </a:r>
          </a:p>
          <a:p>
            <a:pPr lvl="1" eaLnBrk="1" hangingPunct="1">
              <a:lnSpc>
                <a:spcPct val="90000"/>
              </a:lnSpc>
            </a:pPr>
            <a:r>
              <a:rPr lang="ja-JP" altLang="en-US" sz="2400" smtClean="0"/>
              <a:t>天王星型：岩石と氷のコア＋氷のマントル＋ガス（大気）</a:t>
            </a:r>
          </a:p>
          <a:p>
            <a:pPr eaLnBrk="1" hangingPunct="1">
              <a:lnSpc>
                <a:spcPct val="90000"/>
              </a:lnSpc>
            </a:pPr>
            <a:endParaRPr lang="en-US" altLang="ja-JP" sz="2800" smtClean="0"/>
          </a:p>
        </p:txBody>
      </p:sp>
      <p:sp>
        <p:nvSpPr>
          <p:cNvPr id="12292" name="Rectangle 7"/>
          <p:cNvSpPr>
            <a:spLocks noGrp="1" noChangeArrowheads="1"/>
          </p:cNvSpPr>
          <p:nvPr>
            <p:ph sz="half" idx="2"/>
          </p:nvPr>
        </p:nvSpPr>
        <p:spPr/>
        <p:txBody>
          <a:bodyPr/>
          <a:lstStyle/>
          <a:p>
            <a:pPr eaLnBrk="1" hangingPunct="1"/>
            <a:endParaRPr lang="ja-JP" altLang="ja-JP" sz="2800" smtClean="0"/>
          </a:p>
        </p:txBody>
      </p:sp>
      <p:pic>
        <p:nvPicPr>
          <p:cNvPr id="12293" name="Picture 4" descr="earth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825"/>
            <a:ext cx="32035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jup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933825"/>
            <a:ext cx="3095625"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uranus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788" y="3933825"/>
            <a:ext cx="3097212"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smtClean="0"/>
              <a:t>地球型惑星</a:t>
            </a:r>
          </a:p>
        </p:txBody>
      </p:sp>
      <p:sp>
        <p:nvSpPr>
          <p:cNvPr id="13315" name="Rectangle 3"/>
          <p:cNvSpPr>
            <a:spLocks noGrp="1" noChangeArrowheads="1"/>
          </p:cNvSpPr>
          <p:nvPr>
            <p:ph type="body" idx="1"/>
          </p:nvPr>
        </p:nvSpPr>
        <p:spPr/>
        <p:txBody>
          <a:bodyPr/>
          <a:lstStyle/>
          <a:p>
            <a:pPr eaLnBrk="1" hangingPunct="1"/>
            <a:r>
              <a:rPr lang="ja-JP" altLang="en-US" smtClean="0"/>
              <a:t>地面がある</a:t>
            </a:r>
          </a:p>
          <a:p>
            <a:pPr lvl="1" eaLnBrk="1" hangingPunct="1"/>
            <a:r>
              <a:rPr lang="ja-JP" altLang="en-US" smtClean="0"/>
              <a:t>固体表面を持つ</a:t>
            </a:r>
          </a:p>
          <a:p>
            <a:pPr eaLnBrk="1" hangingPunct="1"/>
            <a:r>
              <a:rPr lang="ja-JP" altLang="en-US" smtClean="0"/>
              <a:t>幾何学的に「薄い」大気</a:t>
            </a:r>
          </a:p>
          <a:p>
            <a:pPr lvl="1" eaLnBrk="1" hangingPunct="1"/>
            <a:r>
              <a:rPr lang="ja-JP" altLang="en-US" smtClean="0"/>
              <a:t>「大気の厚さ」 </a:t>
            </a:r>
            <a:r>
              <a:rPr lang="en-US" altLang="ja-JP" smtClean="0"/>
              <a:t>&lt;&lt; </a:t>
            </a:r>
            <a:r>
              <a:rPr lang="ja-JP" altLang="en-US" smtClean="0"/>
              <a:t>惑星半径</a:t>
            </a:r>
          </a:p>
        </p:txBody>
      </p:sp>
      <p:pic>
        <p:nvPicPr>
          <p:cNvPr id="13316" name="Picture 4" descr="eart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3789363"/>
            <a:ext cx="27813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pvo_uv_790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789363"/>
            <a:ext cx="2743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789363"/>
            <a:ext cx="2928937"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1812</TotalTime>
  <Words>1551</Words>
  <Application>Microsoft Office PowerPoint</Application>
  <PresentationFormat>画面に合わせる (4:3)</PresentationFormat>
  <Paragraphs>327</Paragraphs>
  <Slides>50</Slides>
  <Notes>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50</vt:i4>
      </vt:variant>
    </vt:vector>
  </HeadingPairs>
  <TitlesOfParts>
    <vt:vector size="58" baseType="lpstr">
      <vt:lpstr>ＭＳ Ｐゴシック</vt:lpstr>
      <vt:lpstr>ＭＳ Ｐ明朝</vt:lpstr>
      <vt:lpstr>Arial</vt:lpstr>
      <vt:lpstr>Calibri</vt:lpstr>
      <vt:lpstr>Symbol</vt:lpstr>
      <vt:lpstr>Verdana</vt:lpstr>
      <vt:lpstr>標準デザイン</vt:lpstr>
      <vt:lpstr>数式</vt:lpstr>
      <vt:lpstr>基礎教養科目 「惑星学 C」（第 2 回） 太陽系内・系外惑星の大気</vt:lpstr>
      <vt:lpstr>配布資料</vt:lpstr>
      <vt:lpstr>この回の講義内容</vt:lpstr>
      <vt:lpstr>様々な惑星・準惑星・衛星</vt:lpstr>
      <vt:lpstr>太陽系の惑星</vt:lpstr>
      <vt:lpstr>太陽系の惑星の位置</vt:lpstr>
      <vt:lpstr>太陽系の惑星の大きさ</vt:lpstr>
      <vt:lpstr>惑星の内部構造と分類</vt:lpstr>
      <vt:lpstr>地球型惑星</vt:lpstr>
      <vt:lpstr>木星型惑星, 天王星型惑星</vt:lpstr>
      <vt:lpstr>地球型惑星の気象・表層環境</vt:lpstr>
      <vt:lpstr>地球</vt:lpstr>
      <vt:lpstr>惑星のエネルギー収支</vt:lpstr>
      <vt:lpstr>PowerPoint プレゼンテーション</vt:lpstr>
      <vt:lpstr>地球大気の流れ・気象</vt:lpstr>
      <vt:lpstr>地球大気の流れ</vt:lpstr>
      <vt:lpstr>地球大気の流れ</vt:lpstr>
      <vt:lpstr>地球の大気の流れの模式図</vt:lpstr>
      <vt:lpstr>ハドレー循環と雨</vt:lpstr>
      <vt:lpstr>水星</vt:lpstr>
      <vt:lpstr>水星の大気</vt:lpstr>
      <vt:lpstr>金星</vt:lpstr>
      <vt:lpstr>金星地表面</vt:lpstr>
      <vt:lpstr>金星大気の大気循環（予想）</vt:lpstr>
      <vt:lpstr>金星大気の流れ</vt:lpstr>
      <vt:lpstr>大気と地面の力のやり取り</vt:lpstr>
      <vt:lpstr>地球と金星の流れ</vt:lpstr>
      <vt:lpstr>日本による金星探査</vt:lpstr>
      <vt:lpstr>日本による金星探査</vt:lpstr>
      <vt:lpstr>木星型惑星の気象</vt:lpstr>
      <vt:lpstr>木星と土星</vt:lpstr>
      <vt:lpstr>大気運動と内部構造</vt:lpstr>
      <vt:lpstr>木星大気の流れ</vt:lpstr>
      <vt:lpstr>木星大気の流れ</vt:lpstr>
      <vt:lpstr>土星大気の流れ</vt:lpstr>
      <vt:lpstr>天王星型惑星の気象</vt:lpstr>
      <vt:lpstr>天王星と海王星</vt:lpstr>
      <vt:lpstr>天王星の自転</vt:lpstr>
      <vt:lpstr>天王星と海王星の気象</vt:lpstr>
      <vt:lpstr>天王星と海王星の東西風分布</vt:lpstr>
      <vt:lpstr>系外惑星の気象</vt:lpstr>
      <vt:lpstr>系外惑星</vt:lpstr>
      <vt:lpstr>観測手法</vt:lpstr>
      <vt:lpstr>観測手法</vt:lpstr>
      <vt:lpstr>太陽系惑星と異なる系外惑星</vt:lpstr>
      <vt:lpstr>ホットジュピターはどんな惑星か?</vt:lpstr>
      <vt:lpstr>多様な系外惑星 – 生命生存可能性?</vt:lpstr>
      <vt:lpstr>太陽ー惑星のエネルギーの流れ</vt:lpstr>
      <vt:lpstr>現実のエネルギー収支</vt:lpstr>
      <vt:lpstr>まとめ</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第一回</dc:title>
  <dc:creator>yot</dc:creator>
  <cp:lastModifiedBy>yot</cp:lastModifiedBy>
  <cp:revision>168</cp:revision>
  <dcterms:created xsi:type="dcterms:W3CDTF">2008-08-16T04:50:44Z</dcterms:created>
  <dcterms:modified xsi:type="dcterms:W3CDTF">2018-11-15T03:41:06Z</dcterms:modified>
</cp:coreProperties>
</file>