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404" r:id="rId2"/>
    <p:sldId id="405" r:id="rId3"/>
    <p:sldId id="406" r:id="rId4"/>
    <p:sldId id="273" r:id="rId5"/>
    <p:sldId id="400" r:id="rId6"/>
    <p:sldId id="401" r:id="rId7"/>
    <p:sldId id="272" r:id="rId8"/>
    <p:sldId id="348" r:id="rId9"/>
    <p:sldId id="441" r:id="rId10"/>
    <p:sldId id="442" r:id="rId11"/>
    <p:sldId id="444" r:id="rId12"/>
    <p:sldId id="435" r:id="rId13"/>
    <p:sldId id="436" r:id="rId14"/>
    <p:sldId id="437" r:id="rId15"/>
    <p:sldId id="438" r:id="rId16"/>
    <p:sldId id="439" r:id="rId17"/>
    <p:sldId id="445" r:id="rId18"/>
    <p:sldId id="451" r:id="rId19"/>
    <p:sldId id="412" r:id="rId20"/>
    <p:sldId id="336" r:id="rId21"/>
    <p:sldId id="337" r:id="rId22"/>
    <p:sldId id="339" r:id="rId23"/>
    <p:sldId id="340" r:id="rId24"/>
    <p:sldId id="341" r:id="rId25"/>
    <p:sldId id="364" r:id="rId26"/>
    <p:sldId id="349" r:id="rId27"/>
    <p:sldId id="289" r:id="rId28"/>
    <p:sldId id="276" r:id="rId29"/>
    <p:sldId id="352" r:id="rId30"/>
    <p:sldId id="277" r:id="rId31"/>
    <p:sldId id="347" r:id="rId32"/>
    <p:sldId id="407" r:id="rId33"/>
    <p:sldId id="346" r:id="rId34"/>
    <p:sldId id="408" r:id="rId35"/>
    <p:sldId id="370" r:id="rId36"/>
    <p:sldId id="350" r:id="rId37"/>
    <p:sldId id="351" r:id="rId38"/>
    <p:sldId id="274" r:id="rId39"/>
    <p:sldId id="285" r:id="rId40"/>
    <p:sldId id="287" r:id="rId41"/>
    <p:sldId id="286" r:id="rId42"/>
    <p:sldId id="393" r:id="rId43"/>
    <p:sldId id="294" r:id="rId44"/>
    <p:sldId id="297" r:id="rId45"/>
    <p:sldId id="402" r:id="rId46"/>
    <p:sldId id="318" r:id="rId47"/>
    <p:sldId id="357" r:id="rId48"/>
    <p:sldId id="358" r:id="rId49"/>
    <p:sldId id="319" r:id="rId50"/>
    <p:sldId id="327" r:id="rId51"/>
    <p:sldId id="411" r:id="rId52"/>
    <p:sldId id="326" r:id="rId53"/>
    <p:sldId id="403" r:id="rId54"/>
    <p:sldId id="369" r:id="rId55"/>
    <p:sldId id="321" r:id="rId56"/>
    <p:sldId id="447" r:id="rId57"/>
    <p:sldId id="448" r:id="rId58"/>
    <p:sldId id="316" r:id="rId59"/>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0" d="100"/>
          <a:sy n="80" d="100"/>
        </p:scale>
        <p:origin x="880" y="6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97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8.wmf"/><Relationship Id="rId1" Type="http://schemas.openxmlformats.org/officeDocument/2006/relationships/image" Target="../media/image31.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28.wmf"/><Relationship Id="rId1" Type="http://schemas.openxmlformats.org/officeDocument/2006/relationships/image" Target="../media/image26.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8.wmf"/><Relationship Id="rId1" Type="http://schemas.openxmlformats.org/officeDocument/2006/relationships/image" Target="../media/image31.wmf"/><Relationship Id="rId5" Type="http://schemas.openxmlformats.org/officeDocument/2006/relationships/image" Target="../media/image34.wmf"/><Relationship Id="rId4"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28.wmf"/><Relationship Id="rId1" Type="http://schemas.openxmlformats.org/officeDocument/2006/relationships/image" Target="../media/image26.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575" cy="512763"/>
          </a:xfrm>
          <a:prstGeom prst="rect">
            <a:avLst/>
          </a:prstGeom>
        </p:spPr>
        <p:txBody>
          <a:bodyPr vert="horz" lIns="94759" tIns="47380" rIns="94759" bIns="47380"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4021138" y="0"/>
            <a:ext cx="3076575" cy="512763"/>
          </a:xfrm>
          <a:prstGeom prst="rect">
            <a:avLst/>
          </a:prstGeom>
        </p:spPr>
        <p:txBody>
          <a:bodyPr vert="horz" lIns="94759" tIns="47380" rIns="94759" bIns="47380" rtlCol="0"/>
          <a:lstStyle>
            <a:lvl1pPr algn="r">
              <a:defRPr sz="1200">
                <a:latin typeface="Arial" charset="0"/>
              </a:defRPr>
            </a:lvl1pPr>
          </a:lstStyle>
          <a:p>
            <a:pPr>
              <a:defRPr/>
            </a:pPr>
            <a:fld id="{CE01D81C-20D3-47F0-934D-FEE4B335854C}" type="datetimeFigureOut">
              <a:rPr lang="ja-JP" altLang="en-US"/>
              <a:pPr>
                <a:defRPr/>
              </a:pPr>
              <a:t>2018/11/15</a:t>
            </a:fld>
            <a:endParaRPr lang="ja-JP" altLang="en-US"/>
          </a:p>
        </p:txBody>
      </p:sp>
      <p:sp>
        <p:nvSpPr>
          <p:cNvPr id="4" name="フッター プレースホルダ 3"/>
          <p:cNvSpPr>
            <a:spLocks noGrp="1"/>
          </p:cNvSpPr>
          <p:nvPr>
            <p:ph type="ftr" sz="quarter" idx="2"/>
          </p:nvPr>
        </p:nvSpPr>
        <p:spPr>
          <a:xfrm>
            <a:off x="0" y="9720263"/>
            <a:ext cx="3076575" cy="512762"/>
          </a:xfrm>
          <a:prstGeom prst="rect">
            <a:avLst/>
          </a:prstGeom>
        </p:spPr>
        <p:txBody>
          <a:bodyPr vert="horz" lIns="94759" tIns="47380" rIns="94759" bIns="47380"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4021138" y="9720263"/>
            <a:ext cx="3076575" cy="512762"/>
          </a:xfrm>
          <a:prstGeom prst="rect">
            <a:avLst/>
          </a:prstGeom>
        </p:spPr>
        <p:txBody>
          <a:bodyPr vert="horz" wrap="square" lIns="94759" tIns="47380" rIns="94759" bIns="47380" numCol="1" anchor="b" anchorCtr="0" compatLnSpc="1">
            <a:prstTxWarp prst="textNoShape">
              <a:avLst/>
            </a:prstTxWarp>
          </a:bodyPr>
          <a:lstStyle>
            <a:lvl1pPr algn="r">
              <a:defRPr sz="1200"/>
            </a:lvl1pPr>
          </a:lstStyle>
          <a:p>
            <a:fld id="{503D3B48-E45B-4FA6-AEFF-2F937A36BDAF}"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atin typeface="Arial" charset="0"/>
              </a:defRPr>
            </a:lvl1pPr>
          </a:lstStyle>
          <a:p>
            <a:pPr>
              <a:defRPr/>
            </a:pPr>
            <a:endParaRPr lang="en-US" altLang="ja-JP"/>
          </a:p>
        </p:txBody>
      </p:sp>
      <p:sp>
        <p:nvSpPr>
          <p:cNvPr id="120835"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13619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0838"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atin typeface="Arial" charset="0"/>
              </a:defRPr>
            </a:lvl1pPr>
          </a:lstStyle>
          <a:p>
            <a:pPr>
              <a:defRPr/>
            </a:pPr>
            <a:endParaRPr lang="en-US" altLang="ja-JP"/>
          </a:p>
        </p:txBody>
      </p:sp>
      <p:sp>
        <p:nvSpPr>
          <p:cNvPr id="120839"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vl1pPr>
          </a:lstStyle>
          <a:p>
            <a:fld id="{B6601360-7F86-4904-9A73-FA0D9C35C647}"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8350" indent="-295275"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4275" indent="-2365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7350" indent="-2365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2013" indent="-2365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892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64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36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08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8625D159-7D6E-4C93-AB7C-BCC48C146F3D}" type="slidenum">
              <a:rPr lang="en-US" altLang="ja-JP">
                <a:ea typeface="ＭＳ Ｐゴシック" panose="020B0600070205080204" pitchFamily="50" charset="-128"/>
              </a:rPr>
              <a:pPr eaLnBrk="1" hangingPunct="1">
                <a:spcBef>
                  <a:spcPct val="0"/>
                </a:spcBef>
              </a:pPr>
              <a:t>21</a:t>
            </a:fld>
            <a:endParaRPr lang="en-US" altLang="ja-JP">
              <a:ea typeface="ＭＳ Ｐゴシック" panose="020B0600070205080204" pitchFamily="50" charset="-128"/>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latin typeface="Arial" panose="020B0604020202020204" pitchFamily="34" charset="0"/>
              </a:rPr>
              <a:t>専門的には</a:t>
            </a:r>
            <a:r>
              <a:rPr lang="en-US" altLang="ja-JP" smtClean="0">
                <a:latin typeface="Arial" panose="020B0604020202020204" pitchFamily="34" charset="0"/>
              </a:rPr>
              <a:t>, </a:t>
            </a:r>
            <a:r>
              <a:rPr lang="ja-JP" altLang="en-US" smtClean="0">
                <a:latin typeface="Arial" panose="020B0604020202020204" pitchFamily="34" charset="0"/>
              </a:rPr>
              <a:t>電場</a:t>
            </a:r>
            <a:r>
              <a:rPr lang="en-US" altLang="ja-JP" smtClean="0">
                <a:latin typeface="Arial" panose="020B0604020202020204" pitchFamily="34" charset="0"/>
              </a:rPr>
              <a:t>, </a:t>
            </a:r>
            <a:r>
              <a:rPr lang="ja-JP" altLang="en-US" smtClean="0">
                <a:latin typeface="Arial" panose="020B0604020202020204" pitchFamily="34" charset="0"/>
              </a:rPr>
              <a:t>磁場が振動しながら伝わっていくもの</a:t>
            </a:r>
            <a:r>
              <a:rPr lang="en-US" altLang="ja-JP" smtClean="0">
                <a:latin typeface="Arial" panose="020B0604020202020204" pitchFamily="34" charset="0"/>
              </a:rPr>
              <a:t>.</a:t>
            </a:r>
          </a:p>
          <a:p>
            <a:pPr eaLnBrk="1" hangingPunct="1"/>
            <a:r>
              <a:rPr lang="ja-JP" altLang="en-US" smtClean="0">
                <a:latin typeface="Arial" panose="020B0604020202020204" pitchFamily="34" charset="0"/>
              </a:rPr>
              <a:t>別の言い方では</a:t>
            </a:r>
            <a:r>
              <a:rPr lang="en-US" altLang="ja-JP" smtClean="0">
                <a:latin typeface="Arial" panose="020B0604020202020204" pitchFamily="34" charset="0"/>
              </a:rPr>
              <a:t>, </a:t>
            </a:r>
            <a:r>
              <a:rPr lang="ja-JP" altLang="en-US" smtClean="0">
                <a:latin typeface="Arial" panose="020B0604020202020204" pitchFamily="34" charset="0"/>
              </a:rPr>
              <a:t>ガンマ線</a:t>
            </a:r>
            <a:r>
              <a:rPr lang="en-US" altLang="ja-JP" smtClean="0">
                <a:latin typeface="Arial" panose="020B0604020202020204" pitchFamily="34" charset="0"/>
              </a:rPr>
              <a:t>, X </a:t>
            </a:r>
            <a:r>
              <a:rPr lang="ja-JP" altLang="en-US" smtClean="0">
                <a:latin typeface="Arial" panose="020B0604020202020204" pitchFamily="34" charset="0"/>
              </a:rPr>
              <a:t>線</a:t>
            </a:r>
            <a:r>
              <a:rPr lang="en-US" altLang="ja-JP" smtClean="0">
                <a:latin typeface="Arial" panose="020B0604020202020204" pitchFamily="34" charset="0"/>
              </a:rPr>
              <a:t>, </a:t>
            </a:r>
            <a:r>
              <a:rPr lang="ja-JP" altLang="en-US" smtClean="0">
                <a:latin typeface="Arial" panose="020B0604020202020204" pitchFamily="34" charset="0"/>
              </a:rPr>
              <a:t>紫外線</a:t>
            </a:r>
            <a:r>
              <a:rPr lang="en-US" altLang="ja-JP" smtClean="0">
                <a:latin typeface="Arial" panose="020B0604020202020204" pitchFamily="34" charset="0"/>
              </a:rPr>
              <a:t>, </a:t>
            </a:r>
            <a:r>
              <a:rPr lang="ja-JP" altLang="en-US" smtClean="0">
                <a:latin typeface="Arial" panose="020B0604020202020204" pitchFamily="34" charset="0"/>
              </a:rPr>
              <a:t>可視光線</a:t>
            </a:r>
            <a:r>
              <a:rPr lang="en-US" altLang="ja-JP" smtClean="0">
                <a:latin typeface="Arial" panose="020B0604020202020204" pitchFamily="34" charset="0"/>
              </a:rPr>
              <a:t>, </a:t>
            </a:r>
            <a:r>
              <a:rPr lang="ja-JP" altLang="en-US" smtClean="0">
                <a:latin typeface="Arial" panose="020B0604020202020204" pitchFamily="34" charset="0"/>
              </a:rPr>
              <a:t>電波などの総称</a:t>
            </a:r>
            <a:r>
              <a:rPr lang="en-US" altLang="ja-JP" smtClean="0">
                <a:latin typeface="Arial" panose="020B0604020202020204" pitchFamily="34"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8350" indent="-295275"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4275" indent="-2365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7350" indent="-2365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2013" indent="-2365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892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64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36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08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89489BB6-3961-4CE2-B4DC-E5A07AF33A68}" type="slidenum">
              <a:rPr lang="en-US" altLang="ja-JP">
                <a:ea typeface="ＭＳ Ｐゴシック" panose="020B0600070205080204" pitchFamily="50" charset="-128"/>
              </a:rPr>
              <a:pPr eaLnBrk="1" hangingPunct="1">
                <a:spcBef>
                  <a:spcPct val="0"/>
                </a:spcBef>
              </a:pPr>
              <a:t>56</a:t>
            </a:fld>
            <a:endParaRPr lang="en-US" altLang="ja-JP">
              <a:ea typeface="ＭＳ Ｐゴシック" panose="020B0600070205080204" pitchFamily="50" charset="-128"/>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Arial" panose="020B0604020202020204" pitchFamily="34" charset="0"/>
              </a:rPr>
              <a:t>20 </a:t>
            </a:r>
            <a:r>
              <a:rPr lang="ja-JP" altLang="en-US" smtClean="0">
                <a:latin typeface="Arial" panose="020B0604020202020204" pitchFamily="34" charset="0"/>
              </a:rPr>
              <a:t>世紀後半の北半球の平均気温は</a:t>
            </a:r>
            <a:r>
              <a:rPr lang="en-US" altLang="ja-JP" smtClean="0">
                <a:latin typeface="Arial" panose="020B0604020202020204" pitchFamily="34" charset="0"/>
              </a:rPr>
              <a:t>, </a:t>
            </a:r>
            <a:r>
              <a:rPr lang="ja-JP" altLang="en-US" smtClean="0">
                <a:latin typeface="Arial" panose="020B0604020202020204" pitchFamily="34" charset="0"/>
              </a:rPr>
              <a:t>過去 </a:t>
            </a:r>
            <a:r>
              <a:rPr lang="en-US" altLang="ja-JP" smtClean="0">
                <a:latin typeface="Arial" panose="020B0604020202020204" pitchFamily="34" charset="0"/>
              </a:rPr>
              <a:t>500 </a:t>
            </a:r>
            <a:r>
              <a:rPr lang="ja-JP" altLang="en-US" smtClean="0">
                <a:latin typeface="Arial" panose="020B0604020202020204" pitchFamily="34" charset="0"/>
              </a:rPr>
              <a:t>年間の内のどの </a:t>
            </a:r>
            <a:r>
              <a:rPr lang="en-US" altLang="ja-JP" smtClean="0">
                <a:latin typeface="Arial" panose="020B0604020202020204" pitchFamily="34" charset="0"/>
              </a:rPr>
              <a:t>50 </a:t>
            </a:r>
            <a:r>
              <a:rPr lang="ja-JP" altLang="en-US" smtClean="0">
                <a:latin typeface="Arial" panose="020B0604020202020204" pitchFamily="34" charset="0"/>
              </a:rPr>
              <a:t>年間よりも高かった可能性が高い</a:t>
            </a:r>
            <a:r>
              <a:rPr lang="en-US" altLang="ja-JP" smtClean="0">
                <a:latin typeface="Arial" panose="020B0604020202020204" pitchFamily="34" charset="0"/>
              </a:rPr>
              <a:t>.</a:t>
            </a:r>
          </a:p>
          <a:p>
            <a:pPr eaLnBrk="1" hangingPunct="1"/>
            <a:endParaRPr lang="en-US" altLang="ja-JP"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8350" indent="-295275"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4275" indent="-2365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7350" indent="-2365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2013" indent="-2365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892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64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36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08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3A1A45B-C4E4-4003-8405-DE71F3C96012}" type="slidenum">
              <a:rPr lang="en-US" altLang="ja-JP">
                <a:ea typeface="ＭＳ Ｐゴシック" panose="020B0600070205080204" pitchFamily="50" charset="-128"/>
              </a:rPr>
              <a:pPr eaLnBrk="1" hangingPunct="1">
                <a:spcBef>
                  <a:spcPct val="0"/>
                </a:spcBef>
              </a:pPr>
              <a:t>57</a:t>
            </a:fld>
            <a:endParaRPr lang="en-US" altLang="ja-JP">
              <a:ea typeface="ＭＳ Ｐゴシック" panose="020B0600070205080204" pitchFamily="50" charset="-128"/>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Arial" panose="020B0604020202020204" pitchFamily="34" charset="0"/>
              </a:rPr>
              <a:t>20 </a:t>
            </a:r>
            <a:r>
              <a:rPr lang="ja-JP" altLang="en-US" smtClean="0">
                <a:latin typeface="Arial" panose="020B0604020202020204" pitchFamily="34" charset="0"/>
              </a:rPr>
              <a:t>世紀半ば以降に観測された世界平均気温の上昇のほとんどは</a:t>
            </a:r>
            <a:r>
              <a:rPr lang="en-US" altLang="ja-JP" smtClean="0">
                <a:latin typeface="Arial" panose="020B0604020202020204" pitchFamily="34" charset="0"/>
              </a:rPr>
              <a:t>, </a:t>
            </a:r>
            <a:r>
              <a:rPr lang="ja-JP" altLang="en-US" smtClean="0">
                <a:latin typeface="Arial" panose="020B0604020202020204" pitchFamily="34" charset="0"/>
              </a:rPr>
              <a:t>人為起源の温室効果ガスの増加によってもたらされた可能性がかなり高い</a:t>
            </a:r>
            <a:r>
              <a:rPr lang="en-US" altLang="ja-JP" smtClean="0">
                <a:latin typeface="Arial" panose="020B0604020202020204"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B47A904F-E6A2-4B1C-AFC0-76E09B660A0E}" type="slidenum">
              <a:rPr lang="en-US" altLang="ja-JP"/>
              <a:pPr/>
              <a:t>‹#›</a:t>
            </a:fld>
            <a:endParaRPr lang="en-US" altLang="ja-JP"/>
          </a:p>
        </p:txBody>
      </p:sp>
    </p:spTree>
    <p:extLst>
      <p:ext uri="{BB962C8B-B14F-4D97-AF65-F5344CB8AC3E}">
        <p14:creationId xmlns:p14="http://schemas.microsoft.com/office/powerpoint/2010/main" val="1975099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E698BD28-FF11-45B5-85E7-A56DFC750E01}" type="slidenum">
              <a:rPr lang="en-US" altLang="ja-JP"/>
              <a:pPr/>
              <a:t>‹#›</a:t>
            </a:fld>
            <a:endParaRPr lang="en-US" altLang="ja-JP"/>
          </a:p>
        </p:txBody>
      </p:sp>
    </p:spTree>
    <p:extLst>
      <p:ext uri="{BB962C8B-B14F-4D97-AF65-F5344CB8AC3E}">
        <p14:creationId xmlns:p14="http://schemas.microsoft.com/office/powerpoint/2010/main" val="285283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B2A1DF02-209B-4ACE-8376-6953ED9E82D5}" type="slidenum">
              <a:rPr lang="en-US" altLang="ja-JP"/>
              <a:pPr/>
              <a:t>‹#›</a:t>
            </a:fld>
            <a:endParaRPr lang="en-US" altLang="ja-JP"/>
          </a:p>
        </p:txBody>
      </p:sp>
    </p:spTree>
    <p:extLst>
      <p:ext uri="{BB962C8B-B14F-4D97-AF65-F5344CB8AC3E}">
        <p14:creationId xmlns:p14="http://schemas.microsoft.com/office/powerpoint/2010/main" val="2644121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fld id="{5A0167DC-A806-40B7-A328-0A4BD1FF89E8}" type="slidenum">
              <a:rPr lang="en-US" altLang="ja-JP"/>
              <a:pPr/>
              <a:t>‹#›</a:t>
            </a:fld>
            <a:endParaRPr lang="en-US" altLang="ja-JP"/>
          </a:p>
        </p:txBody>
      </p:sp>
    </p:spTree>
    <p:extLst>
      <p:ext uri="{BB962C8B-B14F-4D97-AF65-F5344CB8AC3E}">
        <p14:creationId xmlns:p14="http://schemas.microsoft.com/office/powerpoint/2010/main" val="1575853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DA1FC5DD-663B-45B9-93F7-C4665CB5A98B}" type="slidenum">
              <a:rPr lang="en-US" altLang="ja-JP"/>
              <a:pPr/>
              <a:t>‹#›</a:t>
            </a:fld>
            <a:endParaRPr lang="en-US" altLang="ja-JP"/>
          </a:p>
        </p:txBody>
      </p:sp>
    </p:spTree>
    <p:extLst>
      <p:ext uri="{BB962C8B-B14F-4D97-AF65-F5344CB8AC3E}">
        <p14:creationId xmlns:p14="http://schemas.microsoft.com/office/powerpoint/2010/main" val="112222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DC0524A0-B7E5-47DE-A491-4DD5C8DC75EC}" type="slidenum">
              <a:rPr lang="en-US" altLang="ja-JP"/>
              <a:pPr/>
              <a:t>‹#›</a:t>
            </a:fld>
            <a:endParaRPr lang="en-US" altLang="ja-JP"/>
          </a:p>
        </p:txBody>
      </p:sp>
    </p:spTree>
    <p:extLst>
      <p:ext uri="{BB962C8B-B14F-4D97-AF65-F5344CB8AC3E}">
        <p14:creationId xmlns:p14="http://schemas.microsoft.com/office/powerpoint/2010/main" val="291534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6EC9766F-FB5B-4E86-AA71-54B67B5278EF}" type="slidenum">
              <a:rPr lang="en-US" altLang="ja-JP"/>
              <a:pPr/>
              <a:t>‹#›</a:t>
            </a:fld>
            <a:endParaRPr lang="en-US" altLang="ja-JP"/>
          </a:p>
        </p:txBody>
      </p:sp>
    </p:spTree>
    <p:extLst>
      <p:ext uri="{BB962C8B-B14F-4D97-AF65-F5344CB8AC3E}">
        <p14:creationId xmlns:p14="http://schemas.microsoft.com/office/powerpoint/2010/main" val="376201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5ED35CF-BDDE-434B-89F6-2147AD2D1051}" type="slidenum">
              <a:rPr lang="en-US" altLang="ja-JP"/>
              <a:pPr/>
              <a:t>‹#›</a:t>
            </a:fld>
            <a:endParaRPr lang="en-US" altLang="ja-JP"/>
          </a:p>
        </p:txBody>
      </p:sp>
    </p:spTree>
    <p:extLst>
      <p:ext uri="{BB962C8B-B14F-4D97-AF65-F5344CB8AC3E}">
        <p14:creationId xmlns:p14="http://schemas.microsoft.com/office/powerpoint/2010/main" val="149631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0A1C3058-D949-4863-9B96-6A30C2CC0B8D}" type="slidenum">
              <a:rPr lang="en-US" altLang="ja-JP"/>
              <a:pPr/>
              <a:t>‹#›</a:t>
            </a:fld>
            <a:endParaRPr lang="en-US" altLang="ja-JP"/>
          </a:p>
        </p:txBody>
      </p:sp>
    </p:spTree>
    <p:extLst>
      <p:ext uri="{BB962C8B-B14F-4D97-AF65-F5344CB8AC3E}">
        <p14:creationId xmlns:p14="http://schemas.microsoft.com/office/powerpoint/2010/main" val="13091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97FD3EDB-E338-4E06-A8F5-974A30902FF9}" type="slidenum">
              <a:rPr lang="en-US" altLang="ja-JP"/>
              <a:pPr/>
              <a:t>‹#›</a:t>
            </a:fld>
            <a:endParaRPr lang="en-US" altLang="ja-JP"/>
          </a:p>
        </p:txBody>
      </p:sp>
    </p:spTree>
    <p:extLst>
      <p:ext uri="{BB962C8B-B14F-4D97-AF65-F5344CB8AC3E}">
        <p14:creationId xmlns:p14="http://schemas.microsoft.com/office/powerpoint/2010/main" val="124174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7FC53762-8228-477D-89A2-F31B8E34D79B}" type="slidenum">
              <a:rPr lang="en-US" altLang="ja-JP"/>
              <a:pPr/>
              <a:t>‹#›</a:t>
            </a:fld>
            <a:endParaRPr lang="en-US" altLang="ja-JP"/>
          </a:p>
        </p:txBody>
      </p:sp>
    </p:spTree>
    <p:extLst>
      <p:ext uri="{BB962C8B-B14F-4D97-AF65-F5344CB8AC3E}">
        <p14:creationId xmlns:p14="http://schemas.microsoft.com/office/powerpoint/2010/main" val="218889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BE9FF582-E23B-4339-9B73-78CD9617D0DA}" type="slidenum">
              <a:rPr lang="en-US" altLang="ja-JP"/>
              <a:pPr/>
              <a:t>‹#›</a:t>
            </a:fld>
            <a:endParaRPr lang="en-US" altLang="ja-JP"/>
          </a:p>
        </p:txBody>
      </p:sp>
    </p:spTree>
    <p:extLst>
      <p:ext uri="{BB962C8B-B14F-4D97-AF65-F5344CB8AC3E}">
        <p14:creationId xmlns:p14="http://schemas.microsoft.com/office/powerpoint/2010/main" val="293097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E333565C-8F85-4DBF-92E8-85AE43CAE8DA}" type="slidenum">
              <a:rPr lang="en-US" altLang="ja-JP"/>
              <a:pPr/>
              <a:t>‹#›</a:t>
            </a:fld>
            <a:endParaRPr lang="en-US" altLang="ja-JP"/>
          </a:p>
        </p:txBody>
      </p:sp>
    </p:spTree>
    <p:extLst>
      <p:ext uri="{BB962C8B-B14F-4D97-AF65-F5344CB8AC3E}">
        <p14:creationId xmlns:p14="http://schemas.microsoft.com/office/powerpoint/2010/main" val="373354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3C3C6D-B9C9-4760-848A-8B4F91F9E44C}"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4.jpeg"/><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image" Target="../media/image19.wmf"/></Relationships>
</file>

<file path=ppt/slides/_rels/slide3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1.bin"/><Relationship Id="rId4" Type="http://schemas.openxmlformats.org/officeDocument/2006/relationships/image" Target="../media/image21.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5.wmf"/><Relationship Id="rId5" Type="http://schemas.openxmlformats.org/officeDocument/2006/relationships/oleObject" Target="../embeddings/oleObject14.bin"/><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wmf"/><Relationship Id="rId5" Type="http://schemas.openxmlformats.org/officeDocument/2006/relationships/oleObject" Target="../embeddings/oleObject16.bin"/><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4.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oleObject" Target="../embeddings/oleObject24.bin"/><Relationship Id="rId15" Type="http://schemas.openxmlformats.org/officeDocument/2006/relationships/image" Target="../media/image35.wmf"/><Relationship Id="rId10" Type="http://schemas.openxmlformats.org/officeDocument/2006/relationships/oleObject" Target="../embeddings/oleObject27.bin"/><Relationship Id="rId4" Type="http://schemas.openxmlformats.org/officeDocument/2006/relationships/image" Target="../media/image31.wmf"/><Relationship Id="rId9" Type="http://schemas.openxmlformats.org/officeDocument/2006/relationships/oleObject" Target="../embeddings/oleObject26.bin"/><Relationship Id="rId14" Type="http://schemas.openxmlformats.org/officeDocument/2006/relationships/oleObject" Target="../embeddings/oleObject29.bin"/></Relationships>
</file>

<file path=ppt/slides/_rels/slide42.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35.bin"/><Relationship Id="rId18" Type="http://schemas.openxmlformats.org/officeDocument/2006/relationships/oleObject" Target="../embeddings/oleObject38.bin"/><Relationship Id="rId3" Type="http://schemas.openxmlformats.org/officeDocument/2006/relationships/oleObject" Target="../embeddings/oleObject30.bin"/><Relationship Id="rId21" Type="http://schemas.openxmlformats.org/officeDocument/2006/relationships/oleObject" Target="../embeddings/oleObject40.bin"/><Relationship Id="rId7" Type="http://schemas.openxmlformats.org/officeDocument/2006/relationships/oleObject" Target="../embeddings/oleObject32.bin"/><Relationship Id="rId12" Type="http://schemas.openxmlformats.org/officeDocument/2006/relationships/image" Target="../media/image30.wmf"/><Relationship Id="rId17"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oleObject" Target="../embeddings/oleObject37.bin"/><Relationship Id="rId20" Type="http://schemas.openxmlformats.org/officeDocument/2006/relationships/image" Target="../media/image33.wmf"/><Relationship Id="rId1" Type="http://schemas.openxmlformats.org/officeDocument/2006/relationships/vmlDrawing" Target="../drawings/vmlDrawing11.vml"/><Relationship Id="rId6" Type="http://schemas.openxmlformats.org/officeDocument/2006/relationships/image" Target="../media/image27.wmf"/><Relationship Id="rId11" Type="http://schemas.openxmlformats.org/officeDocument/2006/relationships/oleObject" Target="../embeddings/oleObject34.bin"/><Relationship Id="rId24" Type="http://schemas.openxmlformats.org/officeDocument/2006/relationships/image" Target="../media/image35.wmf"/><Relationship Id="rId5" Type="http://schemas.openxmlformats.org/officeDocument/2006/relationships/oleObject" Target="../embeddings/oleObject31.bin"/><Relationship Id="rId15" Type="http://schemas.openxmlformats.org/officeDocument/2006/relationships/oleObject" Target="../embeddings/oleObject36.bin"/><Relationship Id="rId23" Type="http://schemas.openxmlformats.org/officeDocument/2006/relationships/oleObject" Target="../embeddings/oleObject41.bin"/><Relationship Id="rId10" Type="http://schemas.openxmlformats.org/officeDocument/2006/relationships/image" Target="../media/image29.wmf"/><Relationship Id="rId19" Type="http://schemas.openxmlformats.org/officeDocument/2006/relationships/oleObject" Target="../embeddings/oleObject39.bin"/><Relationship Id="rId4" Type="http://schemas.openxmlformats.org/officeDocument/2006/relationships/image" Target="../media/image26.wmf"/><Relationship Id="rId9" Type="http://schemas.openxmlformats.org/officeDocument/2006/relationships/oleObject" Target="../embeddings/oleObject33.bin"/><Relationship Id="rId14" Type="http://schemas.openxmlformats.org/officeDocument/2006/relationships/image" Target="../media/image31.wmf"/><Relationship Id="rId22" Type="http://schemas.openxmlformats.org/officeDocument/2006/relationships/image" Target="../media/image34.wmf"/></Relationships>
</file>

<file path=ppt/slides/_rels/slide43.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8.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image" Target="../media/image38.wmf"/><Relationship Id="rId10" Type="http://schemas.openxmlformats.org/officeDocument/2006/relationships/image" Target="../media/image33.wmf"/><Relationship Id="rId4" Type="http://schemas.openxmlformats.org/officeDocument/2006/relationships/image" Target="../media/image26.wmf"/><Relationship Id="rId9" Type="http://schemas.openxmlformats.org/officeDocument/2006/relationships/oleObject" Target="../embeddings/oleObject45.bin"/><Relationship Id="rId14" Type="http://schemas.openxmlformats.org/officeDocument/2006/relationships/oleObject" Target="../embeddings/oleObject48.bin"/></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4.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oleObject" Target="../embeddings/oleObject50.bin"/><Relationship Id="rId10" Type="http://schemas.openxmlformats.org/officeDocument/2006/relationships/oleObject" Target="../embeddings/oleObject53.bin"/><Relationship Id="rId4" Type="http://schemas.openxmlformats.org/officeDocument/2006/relationships/image" Target="../media/image31.wmf"/><Relationship Id="rId9" Type="http://schemas.openxmlformats.org/officeDocument/2006/relationships/oleObject" Target="../embeddings/oleObject52.bin"/></Relationships>
</file>

<file path=ppt/slides/_rels/slide48.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8.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image" Target="../media/image38.wmf"/><Relationship Id="rId10" Type="http://schemas.openxmlformats.org/officeDocument/2006/relationships/image" Target="../media/image33.wmf"/><Relationship Id="rId4" Type="http://schemas.openxmlformats.org/officeDocument/2006/relationships/image" Target="../media/image26.wmf"/><Relationship Id="rId9" Type="http://schemas.openxmlformats.org/officeDocument/2006/relationships/oleObject" Target="../embeddings/oleObject58.bin"/><Relationship Id="rId14" Type="http://schemas.openxmlformats.org/officeDocument/2006/relationships/oleObject" Target="../embeddings/oleObject61.bin"/></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2.png"/><Relationship Id="rId4" Type="http://schemas.openxmlformats.org/officeDocument/2006/relationships/image" Target="../media/image16.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marL="342900" indent="-342900" eaLnBrk="1" hangingPunct="1"/>
            <a:r>
              <a:rPr lang="ja-JP" altLang="en-US" smtClean="0"/>
              <a:t>基礎教養科目</a:t>
            </a:r>
            <a:r>
              <a:rPr lang="en-US" altLang="ja-JP" smtClean="0"/>
              <a:t/>
            </a:r>
            <a:br>
              <a:rPr lang="en-US" altLang="ja-JP" smtClean="0"/>
            </a:br>
            <a:r>
              <a:rPr lang="ja-JP" altLang="en-US" smtClean="0"/>
              <a:t>「惑星学 </a:t>
            </a:r>
            <a:r>
              <a:rPr lang="en-US" altLang="ja-JP" smtClean="0"/>
              <a:t>C</a:t>
            </a:r>
            <a:r>
              <a:rPr lang="ja-JP" altLang="en-US" smtClean="0"/>
              <a:t>」（第 </a:t>
            </a:r>
            <a:r>
              <a:rPr lang="en-US" altLang="ja-JP" smtClean="0"/>
              <a:t>1 </a:t>
            </a:r>
            <a:r>
              <a:rPr lang="ja-JP" altLang="en-US" smtClean="0"/>
              <a:t>回）</a:t>
            </a:r>
            <a:r>
              <a:rPr lang="en-US" altLang="ja-JP" smtClean="0"/>
              <a:t/>
            </a:r>
            <a:br>
              <a:rPr lang="en-US" altLang="ja-JP" smtClean="0"/>
            </a:br>
            <a:r>
              <a:rPr lang="ja-JP" altLang="en-US" smtClean="0"/>
              <a:t>惑星の大気と表面温度</a:t>
            </a:r>
          </a:p>
        </p:txBody>
      </p:sp>
      <p:sp>
        <p:nvSpPr>
          <p:cNvPr id="2051" name="Rectangle 3"/>
          <p:cNvSpPr>
            <a:spLocks noGrp="1" noChangeArrowheads="1"/>
          </p:cNvSpPr>
          <p:nvPr>
            <p:ph type="subTitle" idx="1"/>
          </p:nvPr>
        </p:nvSpPr>
        <p:spPr/>
        <p:txBody>
          <a:bodyPr/>
          <a:lstStyle/>
          <a:p>
            <a:pPr eaLnBrk="1" hangingPunct="1"/>
            <a:endParaRPr lang="en-US" altLang="ja-JP" smtClean="0"/>
          </a:p>
          <a:p>
            <a:pPr eaLnBrk="1" hangingPunct="1"/>
            <a:r>
              <a:rPr lang="ja-JP" altLang="en-US" smtClean="0"/>
              <a:t>高橋芳幸</a:t>
            </a:r>
            <a:endParaRPr lang="en-US" altLang="ja-JP" smtClean="0"/>
          </a:p>
          <a:p>
            <a:pPr eaLnBrk="1" hangingPunct="1"/>
            <a:r>
              <a:rPr lang="ja-JP" altLang="en-US" smtClean="0"/>
              <a:t>理学研究科 惑星学専攻</a:t>
            </a:r>
            <a:endParaRPr lang="en-US" altLang="ja-JP"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r>
              <a:rPr lang="ja-JP" altLang="en-US" smtClean="0"/>
              <a:t>空気の重さはどのくらいか</a:t>
            </a:r>
            <a:r>
              <a:rPr lang="en-US" altLang="ja-JP" smtClean="0"/>
              <a:t>?</a:t>
            </a:r>
            <a:endParaRPr lang="ja-JP" altLang="en-US" smtClean="0"/>
          </a:p>
        </p:txBody>
      </p:sp>
      <p:sp>
        <p:nvSpPr>
          <p:cNvPr id="11267" name="コンテンツ プレースホルダ 2"/>
          <p:cNvSpPr>
            <a:spLocks noGrp="1"/>
          </p:cNvSpPr>
          <p:nvPr>
            <p:ph sz="half" idx="1"/>
          </p:nvPr>
        </p:nvSpPr>
        <p:spPr/>
        <p:txBody>
          <a:bodyPr/>
          <a:lstStyle/>
          <a:p>
            <a:r>
              <a:rPr lang="en-US" altLang="ja-JP" smtClean="0"/>
              <a:t>Guericke </a:t>
            </a:r>
            <a:r>
              <a:rPr lang="ja-JP" altLang="en-US" smtClean="0"/>
              <a:t>（ゲーリケ）は </a:t>
            </a:r>
            <a:r>
              <a:rPr lang="en-US" altLang="ja-JP" smtClean="0"/>
              <a:t>1654 </a:t>
            </a:r>
            <a:r>
              <a:rPr lang="ja-JP" altLang="en-US" smtClean="0"/>
              <a:t>年に空気の密度を測定し</a:t>
            </a:r>
            <a:r>
              <a:rPr lang="en-US" altLang="ja-JP" smtClean="0"/>
              <a:t>, </a:t>
            </a:r>
            <a:r>
              <a:rPr lang="ja-JP" altLang="en-US" smtClean="0"/>
              <a:t>水の </a:t>
            </a:r>
            <a:r>
              <a:rPr lang="en-US" altLang="ja-JP" smtClean="0"/>
              <a:t>1/947 </a:t>
            </a:r>
            <a:r>
              <a:rPr lang="ja-JP" altLang="en-US" smtClean="0"/>
              <a:t>と具体的な値を示した</a:t>
            </a:r>
            <a:r>
              <a:rPr lang="en-US" altLang="ja-JP" smtClean="0"/>
              <a:t>. </a:t>
            </a:r>
          </a:p>
          <a:p>
            <a:pPr lvl="1"/>
            <a:r>
              <a:rPr lang="ja-JP" altLang="en-US" smtClean="0"/>
              <a:t>真空ポンプでガラス容器中の空気を吸引し</a:t>
            </a:r>
            <a:r>
              <a:rPr lang="en-US" altLang="ja-JP" smtClean="0"/>
              <a:t>, </a:t>
            </a:r>
            <a:r>
              <a:rPr lang="ja-JP" altLang="en-US" smtClean="0"/>
              <a:t>容器が吸引後に軽くなることを確かめた</a:t>
            </a:r>
            <a:r>
              <a:rPr lang="en-US" altLang="ja-JP" smtClean="0"/>
              <a:t>. </a:t>
            </a:r>
            <a:endParaRPr lang="ja-JP" altLang="en-US" smtClean="0"/>
          </a:p>
        </p:txBody>
      </p:sp>
      <p:sp>
        <p:nvSpPr>
          <p:cNvPr id="11268" name="コンテンツ プレースホルダ 5"/>
          <p:cNvSpPr>
            <a:spLocks noGrp="1"/>
          </p:cNvSpPr>
          <p:nvPr>
            <p:ph sz="half" idx="2"/>
          </p:nvPr>
        </p:nvSpPr>
        <p:spPr/>
        <p:txBody>
          <a:bodyPr/>
          <a:lstStyle/>
          <a:p>
            <a:endParaRPr lang="ja-JP" altLang="en-US" smtClean="0"/>
          </a:p>
        </p:txBody>
      </p:sp>
      <p:sp>
        <p:nvSpPr>
          <p:cNvPr id="11269" name="テキスト ボックス 5"/>
          <p:cNvSpPr txBox="1">
            <a:spLocks noChangeArrowheads="1"/>
          </p:cNvSpPr>
          <p:nvPr/>
        </p:nvSpPr>
        <p:spPr bwMode="auto">
          <a:xfrm>
            <a:off x="6357938" y="4429125"/>
            <a:ext cx="244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（ワクワク実験 気象学）</a:t>
            </a:r>
          </a:p>
        </p:txBody>
      </p:sp>
      <p:pic>
        <p:nvPicPr>
          <p:cNvPr id="112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43063"/>
            <a:ext cx="4294188"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ja-JP" altLang="en-US" smtClean="0"/>
              <a:t>空気の重さは測れそうか</a:t>
            </a:r>
            <a:r>
              <a:rPr lang="en-US" altLang="ja-JP" smtClean="0"/>
              <a:t>?</a:t>
            </a:r>
            <a:endParaRPr lang="ja-JP" altLang="en-US" smtClean="0"/>
          </a:p>
        </p:txBody>
      </p:sp>
      <p:sp>
        <p:nvSpPr>
          <p:cNvPr id="19459" name="コンテンツ プレースホルダ 2"/>
          <p:cNvSpPr>
            <a:spLocks noGrp="1"/>
          </p:cNvSpPr>
          <p:nvPr>
            <p:ph idx="1"/>
          </p:nvPr>
        </p:nvSpPr>
        <p:spPr/>
        <p:txBody>
          <a:bodyPr>
            <a:normAutofit fontScale="85000" lnSpcReduction="20000"/>
          </a:bodyPr>
          <a:lstStyle/>
          <a:p>
            <a:pPr>
              <a:defRPr/>
            </a:pPr>
            <a:r>
              <a:rPr lang="ja-JP" altLang="en-US" dirty="0" smtClean="0"/>
              <a:t>容器が </a:t>
            </a:r>
            <a:r>
              <a:rPr lang="en-US" altLang="ja-JP" dirty="0" smtClean="0"/>
              <a:t>1000 cc </a:t>
            </a:r>
            <a:r>
              <a:rPr lang="ja-JP" altLang="en-US" dirty="0" smtClean="0"/>
              <a:t>とすると</a:t>
            </a:r>
            <a:r>
              <a:rPr lang="en-US" altLang="ja-JP" dirty="0" smtClean="0"/>
              <a:t>, </a:t>
            </a:r>
            <a:r>
              <a:rPr lang="ja-JP" altLang="en-US" dirty="0" smtClean="0"/>
              <a:t>吸引後に容器はどのくらい軽くなるのか</a:t>
            </a:r>
            <a:r>
              <a:rPr lang="en-US" altLang="ja-JP" dirty="0" smtClean="0"/>
              <a:t>?</a:t>
            </a:r>
            <a:r>
              <a:rPr lang="ja-JP" altLang="en-US" dirty="0" smtClean="0"/>
              <a:t> 測れるだろうか</a:t>
            </a:r>
            <a:r>
              <a:rPr lang="en-US" altLang="ja-JP" dirty="0" smtClean="0"/>
              <a:t>?</a:t>
            </a:r>
          </a:p>
          <a:p>
            <a:pPr>
              <a:defRPr/>
            </a:pPr>
            <a:r>
              <a:rPr lang="ja-JP" altLang="en-US" dirty="0" smtClean="0"/>
              <a:t>計算：</a:t>
            </a:r>
            <a:endParaRPr lang="en-US" altLang="ja-JP" dirty="0" smtClean="0"/>
          </a:p>
          <a:p>
            <a:pPr>
              <a:buFontTx/>
              <a:buNone/>
              <a:defRPr/>
            </a:pPr>
            <a:r>
              <a:rPr lang="en-US" altLang="ja-JP" dirty="0" smtClean="0"/>
              <a:t> </a:t>
            </a:r>
          </a:p>
          <a:p>
            <a:pPr>
              <a:defRPr/>
            </a:pPr>
            <a:endParaRPr lang="en-US" altLang="ja-JP" dirty="0" smtClean="0"/>
          </a:p>
          <a:p>
            <a:pPr>
              <a:defRPr/>
            </a:pPr>
            <a:endParaRPr lang="en-US" altLang="ja-JP" dirty="0"/>
          </a:p>
          <a:p>
            <a:pPr>
              <a:defRPr/>
            </a:pPr>
            <a:r>
              <a:rPr lang="ja-JP" altLang="en-US" dirty="0" smtClean="0"/>
              <a:t>空気</a:t>
            </a:r>
            <a:r>
              <a:rPr lang="ja-JP" altLang="en-US" dirty="0"/>
              <a:t>の</a:t>
            </a:r>
            <a:r>
              <a:rPr lang="ja-JP" altLang="en-US" dirty="0" smtClean="0"/>
              <a:t>密度</a:t>
            </a:r>
            <a:endParaRPr lang="en-US" altLang="ja-JP" dirty="0"/>
          </a:p>
          <a:p>
            <a:pPr lvl="1">
              <a:defRPr/>
            </a:pPr>
            <a:r>
              <a:rPr lang="en-US" altLang="ja-JP" dirty="0"/>
              <a:t>1 g/cc ÷ 947 ~ 1.06 kg/m</a:t>
            </a:r>
            <a:r>
              <a:rPr lang="en-US" altLang="ja-JP" baseline="30000" dirty="0"/>
              <a:t>3</a:t>
            </a:r>
          </a:p>
          <a:p>
            <a:pPr lvl="2">
              <a:defRPr/>
            </a:pPr>
            <a:r>
              <a:rPr lang="ja-JP" altLang="en-US" dirty="0"/>
              <a:t>空気の密度は水の </a:t>
            </a:r>
            <a:r>
              <a:rPr lang="en-US" altLang="ja-JP" dirty="0"/>
              <a:t>1/947 </a:t>
            </a:r>
            <a:r>
              <a:rPr lang="ja-JP" altLang="en-US" dirty="0"/>
              <a:t>（</a:t>
            </a:r>
            <a:r>
              <a:rPr lang="en-US" altLang="ja-JP" dirty="0" smtClean="0"/>
              <a:t>Guericke</a:t>
            </a:r>
            <a:r>
              <a:rPr lang="ja-JP" altLang="en-US" dirty="0" smtClean="0"/>
              <a:t>）</a:t>
            </a:r>
            <a:endParaRPr lang="en-US" altLang="ja-JP" dirty="0"/>
          </a:p>
          <a:p>
            <a:pPr lvl="1">
              <a:defRPr/>
            </a:pPr>
            <a:r>
              <a:rPr lang="en-US" altLang="ja-JP" dirty="0" smtClean="0"/>
              <a:t>1.29 </a:t>
            </a:r>
            <a:r>
              <a:rPr lang="en-US" altLang="ja-JP" dirty="0"/>
              <a:t>kg/m</a:t>
            </a:r>
            <a:r>
              <a:rPr lang="en-US" altLang="ja-JP" baseline="30000" dirty="0"/>
              <a:t>3</a:t>
            </a:r>
          </a:p>
          <a:p>
            <a:pPr lvl="2">
              <a:defRPr/>
            </a:pPr>
            <a:r>
              <a:rPr lang="ja-JP" altLang="en-US" dirty="0"/>
              <a:t>実際の空気の密度 </a:t>
            </a:r>
            <a:r>
              <a:rPr lang="en-US" altLang="ja-JP" dirty="0"/>
              <a:t>(</a:t>
            </a:r>
            <a:r>
              <a:rPr lang="ja-JP" altLang="en-US" dirty="0"/>
              <a:t>標準状態</a:t>
            </a:r>
            <a:r>
              <a:rPr lang="en-US" altLang="ja-JP" dirty="0"/>
              <a:t>; 0 </a:t>
            </a:r>
            <a:r>
              <a:rPr lang="ja-JP" altLang="en-US" dirty="0"/>
              <a:t>℃</a:t>
            </a:r>
            <a:r>
              <a:rPr lang="en-US" altLang="ja-JP" dirty="0"/>
              <a:t>, 1 </a:t>
            </a:r>
            <a:r>
              <a:rPr lang="ja-JP" altLang="en-US" dirty="0"/>
              <a:t>気圧</a:t>
            </a:r>
            <a:r>
              <a:rPr lang="en-US" altLang="ja-JP" dirty="0" smtClean="0"/>
              <a:t>)</a:t>
            </a:r>
          </a:p>
          <a:p>
            <a:pPr lvl="2">
              <a:defRPr/>
            </a:pPr>
            <a:r>
              <a:rPr lang="en-US" altLang="ja-JP" dirty="0" smtClean="0"/>
              <a:t>Guericke </a:t>
            </a:r>
            <a:r>
              <a:rPr lang="ja-JP" altLang="en-US" dirty="0" smtClean="0"/>
              <a:t>が求めた数字はそんなに悪くない</a:t>
            </a:r>
            <a:endParaRPr lang="en-US" altLang="ja-JP" dirty="0" smtClean="0"/>
          </a:p>
        </p:txBody>
      </p:sp>
      <p:sp>
        <p:nvSpPr>
          <p:cNvPr id="12292" name="テキスト ボックス 3"/>
          <p:cNvSpPr txBox="1">
            <a:spLocks noChangeArrowheads="1"/>
          </p:cNvSpPr>
          <p:nvPr/>
        </p:nvSpPr>
        <p:spPr bwMode="auto">
          <a:xfrm>
            <a:off x="836613" y="2781300"/>
            <a:ext cx="7878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（容器の中の空気の質量）＝（空気の密度）</a:t>
            </a:r>
            <a:r>
              <a:rPr lang="en-US" altLang="ja-JP" sz="2400"/>
              <a:t>×</a:t>
            </a:r>
            <a:r>
              <a:rPr lang="ja-JP" altLang="en-US" sz="2400"/>
              <a:t>（容器の体積）</a:t>
            </a:r>
            <a:endParaRPr lang="en-US" altLang="ja-JP" sz="2400"/>
          </a:p>
          <a:p>
            <a:pPr eaLnBrk="1" hangingPunct="1">
              <a:spcBef>
                <a:spcPct val="0"/>
              </a:spcBef>
              <a:buFontTx/>
              <a:buNone/>
            </a:pPr>
            <a:r>
              <a:rPr lang="en-US" altLang="ja-JP" sz="2400"/>
              <a:t>                                        </a:t>
            </a:r>
            <a:r>
              <a:rPr lang="ja-JP" altLang="en-US" sz="2400"/>
              <a:t>＝（</a:t>
            </a:r>
            <a:r>
              <a:rPr lang="en-US" altLang="ja-JP" sz="2400"/>
              <a:t>1 g/cc ÷ 947</a:t>
            </a:r>
            <a:r>
              <a:rPr lang="ja-JP" altLang="en-US" sz="2400"/>
              <a:t>）</a:t>
            </a:r>
            <a:r>
              <a:rPr lang="en-US" altLang="ja-JP" sz="2400"/>
              <a:t> × 1000 cc</a:t>
            </a:r>
          </a:p>
          <a:p>
            <a:pPr eaLnBrk="1" hangingPunct="1">
              <a:spcBef>
                <a:spcPct val="0"/>
              </a:spcBef>
              <a:buFontTx/>
              <a:buNone/>
            </a:pPr>
            <a:r>
              <a:rPr lang="en-US" altLang="ja-JP" sz="2400"/>
              <a:t>                                        </a:t>
            </a:r>
            <a:r>
              <a:rPr lang="ja-JP" altLang="en-US" sz="2400"/>
              <a:t>～ </a:t>
            </a:r>
            <a:r>
              <a:rPr lang="en-US" altLang="ja-JP" sz="2400"/>
              <a:t>1.06 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r>
              <a:rPr lang="ja-JP" altLang="en-US" smtClean="0"/>
              <a:t>大気の質量</a:t>
            </a:r>
          </a:p>
        </p:txBody>
      </p:sp>
      <p:sp>
        <p:nvSpPr>
          <p:cNvPr id="13315" name="コンテンツ プレースホルダ 2"/>
          <p:cNvSpPr>
            <a:spLocks noGrp="1"/>
          </p:cNvSpPr>
          <p:nvPr>
            <p:ph sz="half" idx="1"/>
          </p:nvPr>
        </p:nvSpPr>
        <p:spPr/>
        <p:txBody>
          <a:bodyPr/>
          <a:lstStyle/>
          <a:p>
            <a:r>
              <a:rPr lang="ja-JP" altLang="en-US" smtClean="0"/>
              <a:t>気圧とは大気の重さ</a:t>
            </a:r>
            <a:endParaRPr lang="en-US" altLang="ja-JP" smtClean="0"/>
          </a:p>
          <a:p>
            <a:r>
              <a:rPr lang="ja-JP" altLang="en-US" smtClean="0"/>
              <a:t>歴史</a:t>
            </a:r>
            <a:endParaRPr lang="en-US" altLang="ja-JP" smtClean="0"/>
          </a:p>
          <a:p>
            <a:pPr lvl="1"/>
            <a:r>
              <a:rPr lang="en-US" altLang="ja-JP" smtClean="0"/>
              <a:t>Pascal </a:t>
            </a:r>
            <a:r>
              <a:rPr lang="ja-JP" altLang="en-US" smtClean="0"/>
              <a:t>は</a:t>
            </a:r>
            <a:r>
              <a:rPr lang="en-US" altLang="ja-JP" smtClean="0"/>
              <a:t>, </a:t>
            </a:r>
            <a:r>
              <a:rPr lang="ja-JP" altLang="en-US" smtClean="0"/>
              <a:t>水圧との類推から</a:t>
            </a:r>
            <a:r>
              <a:rPr lang="en-US" altLang="ja-JP" smtClean="0"/>
              <a:t>, </a:t>
            </a:r>
            <a:r>
              <a:rPr lang="ja-JP" altLang="en-US" smtClean="0"/>
              <a:t>大気圧は高度に伴って低下すると考えた</a:t>
            </a:r>
            <a:r>
              <a:rPr lang="en-US" altLang="ja-JP" smtClean="0"/>
              <a:t>. </a:t>
            </a:r>
          </a:p>
          <a:p>
            <a:pPr lvl="1"/>
            <a:r>
              <a:rPr lang="en-US" altLang="ja-JP" smtClean="0"/>
              <a:t>Perrier </a:t>
            </a:r>
            <a:r>
              <a:rPr lang="ja-JP" altLang="en-US" smtClean="0"/>
              <a:t>は</a:t>
            </a:r>
            <a:r>
              <a:rPr lang="en-US" altLang="ja-JP" smtClean="0"/>
              <a:t>, 1648 </a:t>
            </a:r>
            <a:r>
              <a:rPr lang="ja-JP" altLang="en-US" smtClean="0"/>
              <a:t>年に</a:t>
            </a:r>
            <a:r>
              <a:rPr lang="en-US" altLang="ja-JP" smtClean="0"/>
              <a:t>, </a:t>
            </a:r>
            <a:r>
              <a:rPr lang="ja-JP" altLang="en-US" smtClean="0"/>
              <a:t>平地と山頂で気圧を測り</a:t>
            </a:r>
            <a:r>
              <a:rPr lang="en-US" altLang="ja-JP" smtClean="0"/>
              <a:t>, </a:t>
            </a:r>
            <a:r>
              <a:rPr lang="ja-JP" altLang="en-US" smtClean="0"/>
              <a:t>高さによって大気圧が異なることを示した</a:t>
            </a:r>
            <a:r>
              <a:rPr lang="en-US" altLang="ja-JP" smtClean="0"/>
              <a:t>. </a:t>
            </a:r>
          </a:p>
        </p:txBody>
      </p:sp>
      <p:sp>
        <p:nvSpPr>
          <p:cNvPr id="13316" name="コンテンツ プレースホルダー 1"/>
          <p:cNvSpPr>
            <a:spLocks noGrp="1"/>
          </p:cNvSpPr>
          <p:nvPr>
            <p:ph sz="half" idx="2"/>
          </p:nvPr>
        </p:nvSpPr>
        <p:spPr/>
        <p:txBody>
          <a:bodyPr/>
          <a:lstStyle/>
          <a:p>
            <a:endParaRPr lang="ja-JP" altLang="en-US" smtClean="0"/>
          </a:p>
        </p:txBody>
      </p:sp>
      <p:pic>
        <p:nvPicPr>
          <p:cNvPr id="133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788" y="1628775"/>
            <a:ext cx="46005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5"/>
          <p:cNvSpPr txBox="1">
            <a:spLocks noChangeArrowheads="1"/>
          </p:cNvSpPr>
          <p:nvPr/>
        </p:nvSpPr>
        <p:spPr bwMode="auto">
          <a:xfrm>
            <a:off x="5292725" y="4941888"/>
            <a:ext cx="3840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（新訂 地学図表</a:t>
            </a:r>
            <a:r>
              <a:rPr lang="en-US" altLang="ja-JP" sz="1800"/>
              <a:t>, </a:t>
            </a:r>
            <a:r>
              <a:rPr lang="ja-JP" altLang="en-US" sz="1800"/>
              <a:t>浜島書店</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グループ化 17"/>
          <p:cNvGrpSpPr>
            <a:grpSpLocks/>
          </p:cNvGrpSpPr>
          <p:nvPr/>
        </p:nvGrpSpPr>
        <p:grpSpPr bwMode="auto">
          <a:xfrm>
            <a:off x="11033125" y="4441825"/>
            <a:ext cx="4791075" cy="2608263"/>
            <a:chOff x="1870096" y="4221088"/>
            <a:chExt cx="4790136" cy="2609492"/>
          </a:xfrm>
        </p:grpSpPr>
        <p:pic>
          <p:nvPicPr>
            <p:cNvPr id="14358" name="Picture 4" descr="http://business.rakuten.co.jp/kr-create/img/u101222155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096" y="4221088"/>
              <a:ext cx="4659806" cy="260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3060488" y="4221088"/>
              <a:ext cx="3599744" cy="252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4339" name="タイトル 1"/>
          <p:cNvSpPr>
            <a:spLocks noGrp="1"/>
          </p:cNvSpPr>
          <p:nvPr>
            <p:ph type="title"/>
          </p:nvPr>
        </p:nvSpPr>
        <p:spPr/>
        <p:txBody>
          <a:bodyPr/>
          <a:lstStyle/>
          <a:p>
            <a:r>
              <a:rPr lang="ja-JP" altLang="en-US" smtClean="0"/>
              <a:t>大気の質量</a:t>
            </a:r>
          </a:p>
        </p:txBody>
      </p:sp>
      <p:sp>
        <p:nvSpPr>
          <p:cNvPr id="3" name="コンテンツ プレースホルダー 2"/>
          <p:cNvSpPr>
            <a:spLocks noGrp="1"/>
          </p:cNvSpPr>
          <p:nvPr>
            <p:ph idx="1"/>
          </p:nvPr>
        </p:nvSpPr>
        <p:spPr/>
        <p:txBody>
          <a:bodyPr/>
          <a:lstStyle/>
          <a:p>
            <a:pPr>
              <a:defRPr/>
            </a:pPr>
            <a:r>
              <a:rPr lang="ja-JP" altLang="en-US" dirty="0" smtClean="0"/>
              <a:t>つまり</a:t>
            </a:r>
            <a:r>
              <a:rPr lang="en-US" altLang="ja-JP" dirty="0" smtClean="0"/>
              <a:t>,</a:t>
            </a:r>
          </a:p>
          <a:p>
            <a:pPr marL="0" indent="0">
              <a:buFontTx/>
              <a:buNone/>
              <a:defRPr/>
            </a:pPr>
            <a:endParaRPr lang="en-US" altLang="ja-JP" dirty="0" smtClean="0"/>
          </a:p>
          <a:p>
            <a:pPr marL="0" indent="0">
              <a:buFontTx/>
              <a:buNone/>
              <a:defRPr/>
            </a:pPr>
            <a:endParaRPr lang="en-US" altLang="ja-JP" dirty="0" smtClean="0"/>
          </a:p>
          <a:p>
            <a:pPr marL="0" indent="0">
              <a:buFontTx/>
              <a:buNone/>
              <a:defRPr/>
            </a:pPr>
            <a:endParaRPr lang="en-US" altLang="ja-JP" dirty="0" smtClean="0"/>
          </a:p>
          <a:p>
            <a:pPr marL="0" indent="0">
              <a:buFontTx/>
              <a:buNone/>
              <a:defRPr/>
            </a:pPr>
            <a:endParaRPr lang="en-US" altLang="ja-JP" dirty="0" smtClean="0"/>
          </a:p>
          <a:p>
            <a:pPr marL="0" indent="0">
              <a:buFontTx/>
              <a:buNone/>
              <a:defRPr/>
            </a:pPr>
            <a:r>
              <a:rPr lang="ja-JP" altLang="en-US" dirty="0"/>
              <a:t>　 </a:t>
            </a:r>
            <a:r>
              <a:rPr lang="ja-JP" altLang="en-US" dirty="0" smtClean="0"/>
              <a:t>より</a:t>
            </a:r>
            <a:r>
              <a:rPr lang="en-US" altLang="ja-JP" dirty="0" smtClean="0"/>
              <a:t>,</a:t>
            </a:r>
          </a:p>
          <a:p>
            <a:pPr marL="0" indent="0">
              <a:buFontTx/>
              <a:buNone/>
              <a:defRPr/>
            </a:pPr>
            <a:endParaRPr lang="en-US" altLang="ja-JP" dirty="0" smtClean="0"/>
          </a:p>
        </p:txBody>
      </p:sp>
      <p:sp>
        <p:nvSpPr>
          <p:cNvPr id="14341" name="テキスト ボックス 3"/>
          <p:cNvSpPr txBox="1">
            <a:spLocks noChangeArrowheads="1"/>
          </p:cNvSpPr>
          <p:nvPr/>
        </p:nvSpPr>
        <p:spPr bwMode="auto">
          <a:xfrm>
            <a:off x="827088" y="2228850"/>
            <a:ext cx="4951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t>地表気圧 ＝ 空気の重さ</a:t>
            </a:r>
            <a:endParaRPr lang="en-US" altLang="ja-JP" sz="3600"/>
          </a:p>
        </p:txBody>
      </p:sp>
      <p:pic>
        <p:nvPicPr>
          <p:cNvPr id="14342" name="Picture 5" descr="forcas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975" y="1912938"/>
            <a:ext cx="296545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テキスト ボックス 5"/>
          <p:cNvSpPr txBox="1">
            <a:spLocks noChangeArrowheads="1"/>
          </p:cNvSpPr>
          <p:nvPr/>
        </p:nvSpPr>
        <p:spPr bwMode="auto">
          <a:xfrm>
            <a:off x="9929813" y="4397375"/>
            <a:ext cx="175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ある日の天気図</a:t>
            </a:r>
          </a:p>
        </p:txBody>
      </p:sp>
      <p:sp>
        <p:nvSpPr>
          <p:cNvPr id="14344" name="テキスト ボックス 11"/>
          <p:cNvSpPr txBox="1">
            <a:spLocks noChangeArrowheads="1"/>
          </p:cNvSpPr>
          <p:nvPr/>
        </p:nvSpPr>
        <p:spPr bwMode="auto">
          <a:xfrm>
            <a:off x="3419475" y="275590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（単位面積当たり）</a:t>
            </a:r>
          </a:p>
        </p:txBody>
      </p:sp>
      <p:sp>
        <p:nvSpPr>
          <p:cNvPr id="14345" name="テキスト ボックス 13"/>
          <p:cNvSpPr txBox="1">
            <a:spLocks noChangeArrowheads="1"/>
          </p:cNvSpPr>
          <p:nvPr/>
        </p:nvSpPr>
        <p:spPr bwMode="auto">
          <a:xfrm>
            <a:off x="827088" y="3429000"/>
            <a:ext cx="8253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t>　　　　　　 ＝ 空気の質量 </a:t>
            </a:r>
            <a:r>
              <a:rPr lang="en-US" altLang="ja-JP" sz="3600"/>
              <a:t>× </a:t>
            </a:r>
            <a:r>
              <a:rPr lang="ja-JP" altLang="en-US" sz="3600"/>
              <a:t>重力加速度</a:t>
            </a:r>
            <a:endParaRPr lang="en-US" altLang="ja-JP" sz="3600"/>
          </a:p>
        </p:txBody>
      </p:sp>
      <p:sp>
        <p:nvSpPr>
          <p:cNvPr id="14346" name="テキスト ボックス 14"/>
          <p:cNvSpPr txBox="1">
            <a:spLocks noChangeArrowheads="1"/>
          </p:cNvSpPr>
          <p:nvPr/>
        </p:nvSpPr>
        <p:spPr bwMode="auto">
          <a:xfrm>
            <a:off x="3419475" y="398145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（単位面積当たり）</a:t>
            </a:r>
          </a:p>
        </p:txBody>
      </p:sp>
      <p:sp>
        <p:nvSpPr>
          <p:cNvPr id="13" name="下矢印 12"/>
          <p:cNvSpPr/>
          <p:nvPr/>
        </p:nvSpPr>
        <p:spPr>
          <a:xfrm>
            <a:off x="11612563" y="5799138"/>
            <a:ext cx="250825" cy="57467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48" name="テキスト ボックス 15"/>
          <p:cNvSpPr txBox="1">
            <a:spLocks noChangeArrowheads="1"/>
          </p:cNvSpPr>
          <p:nvPr/>
        </p:nvSpPr>
        <p:spPr bwMode="auto">
          <a:xfrm>
            <a:off x="10710863" y="5902325"/>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重力</a:t>
            </a:r>
          </a:p>
        </p:txBody>
      </p:sp>
      <p:sp>
        <p:nvSpPr>
          <p:cNvPr id="14349" name="テキスト ボックス 18"/>
          <p:cNvSpPr txBox="1">
            <a:spLocks noChangeArrowheads="1"/>
          </p:cNvSpPr>
          <p:nvPr/>
        </p:nvSpPr>
        <p:spPr bwMode="auto">
          <a:xfrm>
            <a:off x="9261475" y="5033963"/>
            <a:ext cx="2009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惑星（地球）上では</a:t>
            </a:r>
          </a:p>
        </p:txBody>
      </p:sp>
      <p:sp>
        <p:nvSpPr>
          <p:cNvPr id="14350" name="テキスト ボックス 21"/>
          <p:cNvSpPr txBox="1">
            <a:spLocks noChangeArrowheads="1"/>
          </p:cNvSpPr>
          <p:nvPr/>
        </p:nvSpPr>
        <p:spPr bwMode="auto">
          <a:xfrm>
            <a:off x="1187450" y="2781300"/>
            <a:ext cx="1814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[Pa= kg m-1 s</a:t>
            </a:r>
            <a:r>
              <a:rPr lang="en-US" altLang="ja-JP" sz="1800" baseline="30000"/>
              <a:t>-2</a:t>
            </a:r>
            <a:r>
              <a:rPr lang="en-US" altLang="ja-JP" sz="1800"/>
              <a:t>]</a:t>
            </a:r>
            <a:endParaRPr lang="ja-JP" altLang="en-US" sz="1800"/>
          </a:p>
        </p:txBody>
      </p:sp>
      <p:sp>
        <p:nvSpPr>
          <p:cNvPr id="14351" name="テキスト ボックス 22"/>
          <p:cNvSpPr txBox="1">
            <a:spLocks noChangeArrowheads="1"/>
          </p:cNvSpPr>
          <p:nvPr/>
        </p:nvSpPr>
        <p:spPr bwMode="auto">
          <a:xfrm>
            <a:off x="5273675" y="2781300"/>
            <a:ext cx="1333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[kg m-1 s</a:t>
            </a:r>
            <a:r>
              <a:rPr lang="en-US" altLang="ja-JP" sz="1800" baseline="30000"/>
              <a:t>-2</a:t>
            </a:r>
            <a:r>
              <a:rPr lang="en-US" altLang="ja-JP" sz="1800"/>
              <a:t>]</a:t>
            </a:r>
            <a:endParaRPr lang="ja-JP" altLang="en-US" sz="1800"/>
          </a:p>
        </p:txBody>
      </p:sp>
      <p:sp>
        <p:nvSpPr>
          <p:cNvPr id="14352" name="テキスト ボックス 23"/>
          <p:cNvSpPr txBox="1">
            <a:spLocks noChangeArrowheads="1"/>
          </p:cNvSpPr>
          <p:nvPr/>
        </p:nvSpPr>
        <p:spPr bwMode="auto">
          <a:xfrm>
            <a:off x="5292725" y="3932238"/>
            <a:ext cx="949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[kg m</a:t>
            </a:r>
            <a:r>
              <a:rPr lang="en-US" altLang="ja-JP" sz="1800" baseline="30000"/>
              <a:t>-2</a:t>
            </a:r>
            <a:r>
              <a:rPr lang="en-US" altLang="ja-JP" sz="1800"/>
              <a:t>]</a:t>
            </a:r>
            <a:endParaRPr lang="ja-JP" altLang="en-US" sz="1800"/>
          </a:p>
        </p:txBody>
      </p:sp>
      <p:sp>
        <p:nvSpPr>
          <p:cNvPr id="14353" name="テキスト ボックス 24"/>
          <p:cNvSpPr txBox="1">
            <a:spLocks noChangeArrowheads="1"/>
          </p:cNvSpPr>
          <p:nvPr/>
        </p:nvSpPr>
        <p:spPr bwMode="auto">
          <a:xfrm>
            <a:off x="8101013" y="3932238"/>
            <a:ext cx="820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[m s</a:t>
            </a:r>
            <a:r>
              <a:rPr lang="en-US" altLang="ja-JP" sz="1800" baseline="30000"/>
              <a:t>-2</a:t>
            </a:r>
            <a:r>
              <a:rPr lang="en-US" altLang="ja-JP" sz="1800"/>
              <a:t>]</a:t>
            </a:r>
            <a:endParaRPr lang="ja-JP" altLang="en-US" sz="1800"/>
          </a:p>
        </p:txBody>
      </p:sp>
      <p:sp>
        <p:nvSpPr>
          <p:cNvPr id="14354" name="テキスト ボックス 19"/>
          <p:cNvSpPr txBox="1">
            <a:spLocks noChangeArrowheads="1"/>
          </p:cNvSpPr>
          <p:nvPr/>
        </p:nvSpPr>
        <p:spPr bwMode="auto">
          <a:xfrm>
            <a:off x="376238" y="5384800"/>
            <a:ext cx="808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t>空気の質量 ＝ 地表気圧 </a:t>
            </a:r>
            <a:r>
              <a:rPr lang="en-US" altLang="ja-JP" sz="3600"/>
              <a:t>÷ </a:t>
            </a:r>
            <a:r>
              <a:rPr lang="ja-JP" altLang="en-US" sz="3600"/>
              <a:t>重力加速度</a:t>
            </a:r>
            <a:endParaRPr lang="en-US" altLang="ja-JP" sz="3600"/>
          </a:p>
        </p:txBody>
      </p:sp>
      <p:sp>
        <p:nvSpPr>
          <p:cNvPr id="14355" name="テキスト ボックス 20"/>
          <p:cNvSpPr txBox="1">
            <a:spLocks noChangeArrowheads="1"/>
          </p:cNvSpPr>
          <p:nvPr/>
        </p:nvSpPr>
        <p:spPr bwMode="auto">
          <a:xfrm>
            <a:off x="304800" y="5938838"/>
            <a:ext cx="195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（単位面積当たり）</a:t>
            </a:r>
          </a:p>
        </p:txBody>
      </p:sp>
      <p:sp>
        <p:nvSpPr>
          <p:cNvPr id="14356" name="テキスト ボックス 25"/>
          <p:cNvSpPr txBox="1">
            <a:spLocks noChangeArrowheads="1"/>
          </p:cNvSpPr>
          <p:nvPr/>
        </p:nvSpPr>
        <p:spPr bwMode="auto">
          <a:xfrm>
            <a:off x="3511550" y="5875338"/>
            <a:ext cx="1814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[Pa= kg m-1 s</a:t>
            </a:r>
            <a:r>
              <a:rPr lang="en-US" altLang="ja-JP" sz="1800" baseline="30000"/>
              <a:t>-2</a:t>
            </a:r>
            <a:r>
              <a:rPr lang="en-US" altLang="ja-JP" sz="1800"/>
              <a:t>]</a:t>
            </a:r>
            <a:endParaRPr lang="ja-JP" altLang="en-US" sz="1800"/>
          </a:p>
        </p:txBody>
      </p:sp>
      <p:sp>
        <p:nvSpPr>
          <p:cNvPr id="14357" name="テキスト ボックス 27"/>
          <p:cNvSpPr txBox="1">
            <a:spLocks noChangeArrowheads="1"/>
          </p:cNvSpPr>
          <p:nvPr/>
        </p:nvSpPr>
        <p:spPr bwMode="auto">
          <a:xfrm>
            <a:off x="7505700" y="5875338"/>
            <a:ext cx="820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[m s</a:t>
            </a:r>
            <a:r>
              <a:rPr lang="en-US" altLang="ja-JP" sz="1800" baseline="30000"/>
              <a:t>-2</a:t>
            </a:r>
            <a:r>
              <a:rPr lang="en-US" altLang="ja-JP" sz="1800"/>
              <a:t>]</a:t>
            </a:r>
            <a:endParaRPr lang="ja-JP" altLang="en-US" sz="1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ja-JP" altLang="en-US" smtClean="0"/>
              <a:t>大気の質量</a:t>
            </a:r>
          </a:p>
        </p:txBody>
      </p:sp>
      <p:sp>
        <p:nvSpPr>
          <p:cNvPr id="15363" name="Rectangle 3"/>
          <p:cNvSpPr>
            <a:spLocks noGrp="1" noChangeArrowheads="1"/>
          </p:cNvSpPr>
          <p:nvPr>
            <p:ph type="body" idx="1"/>
          </p:nvPr>
        </p:nvSpPr>
        <p:spPr/>
        <p:txBody>
          <a:bodyPr/>
          <a:lstStyle/>
          <a:p>
            <a:r>
              <a:rPr lang="ja-JP" altLang="en-US" smtClean="0"/>
              <a:t>地球の地面気圧は</a:t>
            </a:r>
            <a:endParaRPr lang="en-US" altLang="ja-JP" smtClean="0"/>
          </a:p>
          <a:p>
            <a:pPr lvl="1"/>
            <a:r>
              <a:rPr lang="en-US" altLang="ja-JP" smtClean="0">
                <a:cs typeface="Arial" panose="020B0604020202020204" pitchFamily="34" charset="0"/>
              </a:rPr>
              <a:t>~</a:t>
            </a:r>
            <a:r>
              <a:rPr lang="en-US" altLang="ja-JP" smtClean="0"/>
              <a:t>1000 hPa = 100000 Pa</a:t>
            </a:r>
          </a:p>
          <a:p>
            <a:pPr lvl="1"/>
            <a:r>
              <a:rPr lang="en-US" altLang="ja-JP" smtClean="0"/>
              <a:t>h : </a:t>
            </a:r>
            <a:r>
              <a:rPr lang="ja-JP" altLang="en-US" smtClean="0"/>
              <a:t>ヘクト</a:t>
            </a:r>
          </a:p>
          <a:p>
            <a:pPr lvl="2"/>
            <a:r>
              <a:rPr lang="en-US" altLang="ja-JP" smtClean="0"/>
              <a:t>100 </a:t>
            </a:r>
            <a:r>
              <a:rPr lang="ja-JP" altLang="en-US" smtClean="0"/>
              <a:t>のこと</a:t>
            </a:r>
          </a:p>
          <a:p>
            <a:pPr lvl="1"/>
            <a:r>
              <a:rPr lang="en-US" altLang="ja-JP" smtClean="0"/>
              <a:t>Pa : N m</a:t>
            </a:r>
            <a:r>
              <a:rPr lang="en-US" altLang="ja-JP" baseline="30000" smtClean="0"/>
              <a:t>-2 </a:t>
            </a:r>
          </a:p>
          <a:p>
            <a:pPr lvl="1">
              <a:buFontTx/>
              <a:buNone/>
            </a:pPr>
            <a:r>
              <a:rPr lang="en-US" altLang="ja-JP" baseline="30000" smtClean="0"/>
              <a:t>		</a:t>
            </a:r>
            <a:r>
              <a:rPr lang="en-US" altLang="ja-JP" smtClean="0"/>
              <a:t>      kg m s</a:t>
            </a:r>
            <a:r>
              <a:rPr lang="en-US" altLang="ja-JP" baseline="30000" smtClean="0"/>
              <a:t>-2</a:t>
            </a:r>
          </a:p>
          <a:p>
            <a:r>
              <a:rPr lang="ja-JP" altLang="en-US" smtClean="0"/>
              <a:t>地球の重力加速度</a:t>
            </a:r>
            <a:endParaRPr lang="en-US" altLang="ja-JP" smtClean="0"/>
          </a:p>
          <a:p>
            <a:pPr lvl="1"/>
            <a:r>
              <a:rPr lang="en-US" altLang="ja-JP" smtClean="0"/>
              <a:t>~9.8 ~ 10 m s</a:t>
            </a:r>
            <a:r>
              <a:rPr lang="en-US" altLang="ja-JP" baseline="30000" smtClean="0"/>
              <a:t>-2</a:t>
            </a:r>
          </a:p>
          <a:p>
            <a:pPr lvl="1">
              <a:buFontTx/>
              <a:buNone/>
            </a:pPr>
            <a:endParaRPr lang="en-US" altLang="ja-JP" baseline="30000" smtClean="0"/>
          </a:p>
        </p:txBody>
      </p:sp>
      <p:pic>
        <p:nvPicPr>
          <p:cNvPr id="15364" name="Picture 5" descr="forca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124075"/>
            <a:ext cx="324008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テキスト ボックス 5"/>
          <p:cNvSpPr txBox="1">
            <a:spLocks noChangeArrowheads="1"/>
          </p:cNvSpPr>
          <p:nvPr/>
        </p:nvSpPr>
        <p:spPr bwMode="auto">
          <a:xfrm>
            <a:off x="6249988" y="4859338"/>
            <a:ext cx="1755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ある日の天気図</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r>
              <a:rPr lang="ja-JP" altLang="en-US" smtClean="0"/>
              <a:t>大気の質量</a:t>
            </a:r>
          </a:p>
        </p:txBody>
      </p:sp>
      <p:sp>
        <p:nvSpPr>
          <p:cNvPr id="16387" name="コンテンツ プレースホルダー 2"/>
          <p:cNvSpPr>
            <a:spLocks noGrp="1"/>
          </p:cNvSpPr>
          <p:nvPr>
            <p:ph idx="1"/>
          </p:nvPr>
        </p:nvSpPr>
        <p:spPr/>
        <p:txBody>
          <a:bodyPr/>
          <a:lstStyle/>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p:txBody>
      </p:sp>
      <p:sp>
        <p:nvSpPr>
          <p:cNvPr id="16388" name="テキスト ボックス 5"/>
          <p:cNvSpPr txBox="1">
            <a:spLocks noChangeArrowheads="1"/>
          </p:cNvSpPr>
          <p:nvPr/>
        </p:nvSpPr>
        <p:spPr bwMode="auto">
          <a:xfrm>
            <a:off x="9929813" y="4397375"/>
            <a:ext cx="175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ある日の天気図</a:t>
            </a:r>
          </a:p>
        </p:txBody>
      </p:sp>
      <p:sp>
        <p:nvSpPr>
          <p:cNvPr id="16389" name="テキスト ボックス 19"/>
          <p:cNvSpPr txBox="1">
            <a:spLocks noChangeArrowheads="1"/>
          </p:cNvSpPr>
          <p:nvPr/>
        </p:nvSpPr>
        <p:spPr bwMode="auto">
          <a:xfrm>
            <a:off x="971550" y="1628775"/>
            <a:ext cx="808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t>空気の質量 ＝ 地表気圧 </a:t>
            </a:r>
            <a:r>
              <a:rPr lang="en-US" altLang="ja-JP" sz="3600"/>
              <a:t>÷ </a:t>
            </a:r>
            <a:r>
              <a:rPr lang="ja-JP" altLang="en-US" sz="3600"/>
              <a:t>重力加速度</a:t>
            </a:r>
            <a:endParaRPr lang="en-US" altLang="ja-JP" sz="3600"/>
          </a:p>
        </p:txBody>
      </p:sp>
      <p:sp>
        <p:nvSpPr>
          <p:cNvPr id="16390" name="テキスト ボックス 20"/>
          <p:cNvSpPr txBox="1">
            <a:spLocks noChangeArrowheads="1"/>
          </p:cNvSpPr>
          <p:nvPr/>
        </p:nvSpPr>
        <p:spPr bwMode="auto">
          <a:xfrm>
            <a:off x="900113" y="2182813"/>
            <a:ext cx="1954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（単位面積当たり）</a:t>
            </a:r>
          </a:p>
        </p:txBody>
      </p:sp>
      <p:sp>
        <p:nvSpPr>
          <p:cNvPr id="16391" name="テキスト ボックス 25"/>
          <p:cNvSpPr txBox="1">
            <a:spLocks noChangeArrowheads="1"/>
          </p:cNvSpPr>
          <p:nvPr/>
        </p:nvSpPr>
        <p:spPr bwMode="auto">
          <a:xfrm>
            <a:off x="4106863" y="2119313"/>
            <a:ext cx="1814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[Pa= kg m-1 s</a:t>
            </a:r>
            <a:r>
              <a:rPr lang="en-US" altLang="ja-JP" sz="1800" baseline="30000"/>
              <a:t>-2</a:t>
            </a:r>
            <a:r>
              <a:rPr lang="en-US" altLang="ja-JP" sz="1800"/>
              <a:t>]</a:t>
            </a:r>
            <a:endParaRPr lang="ja-JP" altLang="en-US" sz="1800"/>
          </a:p>
        </p:txBody>
      </p:sp>
      <p:sp>
        <p:nvSpPr>
          <p:cNvPr id="16392" name="テキスト ボックス 26"/>
          <p:cNvSpPr txBox="1">
            <a:spLocks noChangeArrowheads="1"/>
          </p:cNvSpPr>
          <p:nvPr/>
        </p:nvSpPr>
        <p:spPr bwMode="auto">
          <a:xfrm>
            <a:off x="2771775" y="2119313"/>
            <a:ext cx="949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[kg m</a:t>
            </a:r>
            <a:r>
              <a:rPr lang="en-US" altLang="ja-JP" sz="1800" baseline="30000"/>
              <a:t>-2</a:t>
            </a:r>
            <a:r>
              <a:rPr lang="en-US" altLang="ja-JP" sz="1800"/>
              <a:t>]</a:t>
            </a:r>
            <a:endParaRPr lang="ja-JP" altLang="en-US" sz="1800"/>
          </a:p>
        </p:txBody>
      </p:sp>
      <p:sp>
        <p:nvSpPr>
          <p:cNvPr id="16393" name="テキスト ボックス 27"/>
          <p:cNvSpPr txBox="1">
            <a:spLocks noChangeArrowheads="1"/>
          </p:cNvSpPr>
          <p:nvPr/>
        </p:nvSpPr>
        <p:spPr bwMode="auto">
          <a:xfrm>
            <a:off x="8101013" y="2119313"/>
            <a:ext cx="820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[m s</a:t>
            </a:r>
            <a:r>
              <a:rPr lang="en-US" altLang="ja-JP" sz="1800" baseline="30000"/>
              <a:t>-2</a:t>
            </a:r>
            <a:r>
              <a:rPr lang="en-US" altLang="ja-JP" sz="1800"/>
              <a:t>]</a:t>
            </a:r>
            <a:endParaRPr lang="ja-JP" altLang="en-US" sz="1800"/>
          </a:p>
        </p:txBody>
      </p:sp>
      <p:sp>
        <p:nvSpPr>
          <p:cNvPr id="16394" name="テキスト ボックス 15"/>
          <p:cNvSpPr txBox="1">
            <a:spLocks noChangeArrowheads="1"/>
          </p:cNvSpPr>
          <p:nvPr/>
        </p:nvSpPr>
        <p:spPr bwMode="auto">
          <a:xfrm>
            <a:off x="971550" y="2497138"/>
            <a:ext cx="6237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t>                   ～ </a:t>
            </a:r>
            <a:r>
              <a:rPr lang="en-US" altLang="ja-JP" sz="3600"/>
              <a:t>100000</a:t>
            </a:r>
            <a:r>
              <a:rPr lang="ja-JP" altLang="en-US" sz="3600"/>
              <a:t>   </a:t>
            </a:r>
            <a:r>
              <a:rPr lang="en-US" altLang="ja-JP" sz="3600"/>
              <a:t>÷ 10</a:t>
            </a:r>
          </a:p>
        </p:txBody>
      </p:sp>
      <p:sp>
        <p:nvSpPr>
          <p:cNvPr id="16395" name="テキスト ボックス 16"/>
          <p:cNvSpPr txBox="1">
            <a:spLocks noChangeArrowheads="1"/>
          </p:cNvSpPr>
          <p:nvPr/>
        </p:nvSpPr>
        <p:spPr bwMode="auto">
          <a:xfrm>
            <a:off x="4106863" y="2987675"/>
            <a:ext cx="181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[Pa= kg m-1 s</a:t>
            </a:r>
            <a:r>
              <a:rPr lang="en-US" altLang="ja-JP" sz="1800" baseline="30000"/>
              <a:t>-2</a:t>
            </a:r>
            <a:r>
              <a:rPr lang="en-US" altLang="ja-JP" sz="1800"/>
              <a:t>]</a:t>
            </a:r>
            <a:endParaRPr lang="ja-JP" altLang="en-US" sz="1800"/>
          </a:p>
        </p:txBody>
      </p:sp>
      <p:sp>
        <p:nvSpPr>
          <p:cNvPr id="16396" name="テキスト ボックス 17"/>
          <p:cNvSpPr txBox="1">
            <a:spLocks noChangeArrowheads="1"/>
          </p:cNvSpPr>
          <p:nvPr/>
        </p:nvSpPr>
        <p:spPr bwMode="auto">
          <a:xfrm>
            <a:off x="8101013" y="2987675"/>
            <a:ext cx="820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[m s</a:t>
            </a:r>
            <a:r>
              <a:rPr lang="en-US" altLang="ja-JP" sz="1800" baseline="30000"/>
              <a:t>-2</a:t>
            </a:r>
            <a:r>
              <a:rPr lang="en-US" altLang="ja-JP" sz="1800"/>
              <a:t>]</a:t>
            </a:r>
            <a:endParaRPr lang="ja-JP" altLang="en-US" sz="1800"/>
          </a:p>
        </p:txBody>
      </p:sp>
      <p:sp>
        <p:nvSpPr>
          <p:cNvPr id="16397" name="テキスト ボックス 18"/>
          <p:cNvSpPr txBox="1">
            <a:spLocks noChangeArrowheads="1"/>
          </p:cNvSpPr>
          <p:nvPr/>
        </p:nvSpPr>
        <p:spPr bwMode="auto">
          <a:xfrm>
            <a:off x="971550" y="3317875"/>
            <a:ext cx="5160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t>                   ＝ </a:t>
            </a:r>
            <a:r>
              <a:rPr lang="en-US" altLang="ja-JP" sz="3600"/>
              <a:t>10000</a:t>
            </a:r>
          </a:p>
          <a:p>
            <a:pPr eaLnBrk="1" hangingPunct="1">
              <a:spcBef>
                <a:spcPct val="0"/>
              </a:spcBef>
              <a:buFontTx/>
              <a:buNone/>
            </a:pPr>
            <a:r>
              <a:rPr lang="en-US" altLang="ja-JP" sz="3600"/>
              <a:t>                   </a:t>
            </a:r>
            <a:r>
              <a:rPr lang="ja-JP" altLang="en-US" sz="3600"/>
              <a:t>＝ </a:t>
            </a:r>
            <a:r>
              <a:rPr lang="en-US" altLang="ja-JP" sz="3600"/>
              <a:t>10 [t m</a:t>
            </a:r>
            <a:r>
              <a:rPr lang="en-US" altLang="ja-JP" sz="3600" baseline="30000"/>
              <a:t>-2</a:t>
            </a:r>
            <a:r>
              <a:rPr lang="en-US" altLang="ja-JP" sz="3600"/>
              <a:t>]</a:t>
            </a:r>
          </a:p>
        </p:txBody>
      </p:sp>
      <p:sp>
        <p:nvSpPr>
          <p:cNvPr id="16398" name="テキスト ボックス 22"/>
          <p:cNvSpPr txBox="1">
            <a:spLocks noChangeArrowheads="1"/>
          </p:cNvSpPr>
          <p:nvPr/>
        </p:nvSpPr>
        <p:spPr bwMode="auto">
          <a:xfrm>
            <a:off x="5446713" y="3429000"/>
            <a:ext cx="94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[kg m</a:t>
            </a:r>
            <a:r>
              <a:rPr lang="en-US" altLang="ja-JP" sz="1800" baseline="30000"/>
              <a:t>-2</a:t>
            </a:r>
            <a:r>
              <a:rPr lang="en-US" altLang="ja-JP" sz="1800"/>
              <a:t>]</a:t>
            </a:r>
            <a:endParaRPr lang="ja-JP" altLang="en-US" sz="1800"/>
          </a:p>
        </p:txBody>
      </p:sp>
      <p:sp>
        <p:nvSpPr>
          <p:cNvPr id="4" name="平行四辺形 3"/>
          <p:cNvSpPr/>
          <p:nvPr/>
        </p:nvSpPr>
        <p:spPr>
          <a:xfrm>
            <a:off x="1042988" y="5805488"/>
            <a:ext cx="1216025" cy="457200"/>
          </a:xfrm>
          <a:prstGeom prst="parallelogram">
            <a:avLst>
              <a:gd name="adj" fmla="val 7115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8" name="直線コネクタ 7"/>
          <p:cNvCxnSpPr/>
          <p:nvPr/>
        </p:nvCxnSpPr>
        <p:spPr>
          <a:xfrm flipV="1">
            <a:off x="1042988" y="3716338"/>
            <a:ext cx="0" cy="2546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1908175" y="3716338"/>
            <a:ext cx="0" cy="2546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2243138" y="3284538"/>
            <a:ext cx="0" cy="2546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366838" y="3284538"/>
            <a:ext cx="0" cy="2546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404" name="テキスト ボックス 8"/>
          <p:cNvSpPr txBox="1">
            <a:spLocks noChangeArrowheads="1"/>
          </p:cNvSpPr>
          <p:nvPr/>
        </p:nvSpPr>
        <p:spPr bwMode="auto">
          <a:xfrm>
            <a:off x="1187450" y="6300788"/>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 m</a:t>
            </a:r>
            <a:endParaRPr lang="ja-JP" altLang="en-US" sz="1800"/>
          </a:p>
        </p:txBody>
      </p:sp>
      <p:sp>
        <p:nvSpPr>
          <p:cNvPr id="16405" name="テキスト ボックス 31"/>
          <p:cNvSpPr txBox="1">
            <a:spLocks noChangeArrowheads="1"/>
          </p:cNvSpPr>
          <p:nvPr/>
        </p:nvSpPr>
        <p:spPr bwMode="auto">
          <a:xfrm>
            <a:off x="2130425" y="5876925"/>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 m</a:t>
            </a:r>
            <a:endParaRPr lang="ja-JP" altLang="en-US" sz="1800"/>
          </a:p>
        </p:txBody>
      </p:sp>
      <p:sp>
        <p:nvSpPr>
          <p:cNvPr id="16406" name="Text Box 12"/>
          <p:cNvSpPr txBox="1">
            <a:spLocks noChangeArrowheads="1"/>
          </p:cNvSpPr>
          <p:nvPr/>
        </p:nvSpPr>
        <p:spPr bwMode="auto">
          <a:xfrm>
            <a:off x="2782888" y="4852988"/>
            <a:ext cx="63261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rgbClr val="FF0000"/>
                </a:solidFill>
              </a:rPr>
              <a:t>1 m</a:t>
            </a:r>
            <a:r>
              <a:rPr lang="en-US" altLang="ja-JP" sz="2800" baseline="30000">
                <a:solidFill>
                  <a:srgbClr val="FF0000"/>
                </a:solidFill>
              </a:rPr>
              <a:t>-2</a:t>
            </a:r>
            <a:r>
              <a:rPr lang="en-US" altLang="ja-JP" sz="2800">
                <a:solidFill>
                  <a:srgbClr val="FF0000"/>
                </a:solidFill>
              </a:rPr>
              <a:t> </a:t>
            </a:r>
            <a:r>
              <a:rPr lang="ja-JP" altLang="en-US" sz="2800">
                <a:solidFill>
                  <a:srgbClr val="FF0000"/>
                </a:solidFill>
              </a:rPr>
              <a:t>あたり</a:t>
            </a:r>
            <a:r>
              <a:rPr lang="en-US" altLang="ja-JP" sz="2800">
                <a:solidFill>
                  <a:srgbClr val="FF0000"/>
                </a:solidFill>
              </a:rPr>
              <a:t>, </a:t>
            </a:r>
            <a:r>
              <a:rPr lang="ja-JP" altLang="en-US" sz="2800">
                <a:solidFill>
                  <a:srgbClr val="FF0000"/>
                </a:solidFill>
              </a:rPr>
              <a:t>頭上には約 </a:t>
            </a:r>
            <a:r>
              <a:rPr lang="en-US" altLang="ja-JP" sz="2800">
                <a:solidFill>
                  <a:srgbClr val="FF0000"/>
                </a:solidFill>
              </a:rPr>
              <a:t>10 </a:t>
            </a:r>
            <a:r>
              <a:rPr lang="ja-JP" altLang="en-US" sz="2800">
                <a:solidFill>
                  <a:srgbClr val="FF0000"/>
                </a:solidFill>
              </a:rPr>
              <a:t>トンの空気</a:t>
            </a:r>
            <a:r>
              <a:rPr lang="en-US" altLang="ja-JP" sz="2800">
                <a:solidFill>
                  <a:srgbClr val="FF0000"/>
                </a:solidFill>
              </a:rPr>
              <a:t>.</a:t>
            </a:r>
          </a:p>
          <a:p>
            <a:pPr eaLnBrk="1" hangingPunct="1">
              <a:spcBef>
                <a:spcPct val="0"/>
              </a:spcBef>
              <a:buFontTx/>
              <a:buNone/>
            </a:pPr>
            <a:r>
              <a:rPr lang="en-US" altLang="ja-JP" sz="2800">
                <a:solidFill>
                  <a:srgbClr val="FF0000"/>
                </a:solidFill>
              </a:rPr>
              <a:t>1 cm</a:t>
            </a:r>
            <a:r>
              <a:rPr lang="en-US" altLang="ja-JP" sz="2800" baseline="30000">
                <a:solidFill>
                  <a:srgbClr val="FF0000"/>
                </a:solidFill>
              </a:rPr>
              <a:t>-2</a:t>
            </a:r>
            <a:r>
              <a:rPr lang="en-US" altLang="ja-JP" sz="2800">
                <a:solidFill>
                  <a:srgbClr val="FF0000"/>
                </a:solidFill>
              </a:rPr>
              <a:t> </a:t>
            </a:r>
            <a:r>
              <a:rPr lang="ja-JP" altLang="en-US" sz="2800">
                <a:solidFill>
                  <a:srgbClr val="FF0000"/>
                </a:solidFill>
              </a:rPr>
              <a:t>あたり</a:t>
            </a:r>
            <a:r>
              <a:rPr lang="en-US" altLang="ja-JP" sz="2800">
                <a:solidFill>
                  <a:srgbClr val="FF0000"/>
                </a:solidFill>
              </a:rPr>
              <a:t>, </a:t>
            </a:r>
            <a:r>
              <a:rPr lang="ja-JP" altLang="en-US" sz="2800">
                <a:solidFill>
                  <a:srgbClr val="FF0000"/>
                </a:solidFill>
              </a:rPr>
              <a:t>頭上には </a:t>
            </a:r>
            <a:r>
              <a:rPr lang="en-US" altLang="ja-JP" sz="2800">
                <a:solidFill>
                  <a:srgbClr val="FF0000"/>
                </a:solidFill>
              </a:rPr>
              <a:t>1 kg </a:t>
            </a:r>
            <a:r>
              <a:rPr lang="ja-JP" altLang="en-US" sz="2800">
                <a:solidFill>
                  <a:srgbClr val="FF0000"/>
                </a:solidFill>
              </a:rPr>
              <a:t>の空気</a:t>
            </a:r>
          </a:p>
          <a:p>
            <a:pPr eaLnBrk="1" hangingPunct="1">
              <a:spcBef>
                <a:spcPct val="0"/>
              </a:spcBef>
              <a:buFontTx/>
              <a:buNone/>
            </a:pPr>
            <a:r>
              <a:rPr lang="ja-JP" altLang="en-US" sz="2800">
                <a:solidFill>
                  <a:srgbClr val="FF0000"/>
                </a:solidFill>
              </a:rPr>
              <a:t>（水深 </a:t>
            </a:r>
            <a:r>
              <a:rPr lang="en-US" altLang="ja-JP" sz="2800">
                <a:solidFill>
                  <a:srgbClr val="FF0000"/>
                </a:solidFill>
              </a:rPr>
              <a:t>10 m </a:t>
            </a:r>
            <a:r>
              <a:rPr lang="ja-JP" altLang="en-US" sz="2800">
                <a:solidFill>
                  <a:srgbClr val="FF0000"/>
                </a:solidFill>
              </a:rPr>
              <a:t>に相当）</a:t>
            </a:r>
            <a:endParaRPr lang="en-US" altLang="ja-JP" sz="2800">
              <a:solidFill>
                <a:srgbClr val="FF0000"/>
              </a:solidFill>
            </a:endParaRPr>
          </a:p>
        </p:txBody>
      </p:sp>
      <p:sp>
        <p:nvSpPr>
          <p:cNvPr id="16407" name="テキスト ボックス 4"/>
          <p:cNvSpPr txBox="1">
            <a:spLocks noChangeArrowheads="1"/>
          </p:cNvSpPr>
          <p:nvPr/>
        </p:nvSpPr>
        <p:spPr bwMode="auto">
          <a:xfrm>
            <a:off x="1227138" y="4741863"/>
            <a:ext cx="5683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10 t</a:t>
            </a:r>
            <a:endParaRPr lang="ja-JP" altLang="en-US"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ja-JP" altLang="en-US" smtClean="0"/>
              <a:t>地球の大気と固体の質量比</a:t>
            </a:r>
          </a:p>
        </p:txBody>
      </p:sp>
      <p:sp>
        <p:nvSpPr>
          <p:cNvPr id="17411" name="Rectangle 3"/>
          <p:cNvSpPr>
            <a:spLocks noGrp="1" noChangeArrowheads="1"/>
          </p:cNvSpPr>
          <p:nvPr>
            <p:ph type="body" idx="1"/>
          </p:nvPr>
        </p:nvSpPr>
        <p:spPr/>
        <p:txBody>
          <a:bodyPr/>
          <a:lstStyle/>
          <a:p>
            <a:r>
              <a:rPr lang="ja-JP" altLang="en-US" smtClean="0"/>
              <a:t>地球大気の質量は固体地球の何％か</a:t>
            </a:r>
            <a:r>
              <a:rPr lang="en-US" altLang="ja-JP" smtClean="0"/>
              <a:t>?</a:t>
            </a:r>
          </a:p>
          <a:p>
            <a:pPr>
              <a:buFontTx/>
              <a:buNone/>
            </a:pPr>
            <a:r>
              <a:rPr lang="en-US" altLang="ja-JP" smtClean="0"/>
              <a:t> </a:t>
            </a:r>
          </a:p>
        </p:txBody>
      </p:sp>
      <p:graphicFrame>
        <p:nvGraphicFramePr>
          <p:cNvPr id="17412" name="Object 4"/>
          <p:cNvGraphicFramePr>
            <a:graphicFrameLocks noChangeAspect="1"/>
          </p:cNvGraphicFramePr>
          <p:nvPr/>
        </p:nvGraphicFramePr>
        <p:xfrm>
          <a:off x="623888" y="2498725"/>
          <a:ext cx="7985125" cy="1651000"/>
        </p:xfrm>
        <a:graphic>
          <a:graphicData uri="http://schemas.openxmlformats.org/presentationml/2006/ole">
            <mc:AlternateContent xmlns:mc="http://schemas.openxmlformats.org/markup-compatibility/2006">
              <mc:Choice xmlns:v="urn:schemas-microsoft-com:vml" Requires="v">
                <p:oleObj spid="_x0000_s17414" name="数式" r:id="rId3" imgW="3314700" imgH="685800" progId="Equation.3">
                  <p:embed/>
                </p:oleObj>
              </mc:Choice>
              <mc:Fallback>
                <p:oleObj name="数式" r:id="rId3" imgW="3314700" imgH="685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2498725"/>
                        <a:ext cx="7985125"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ja-JP" altLang="en-US" smtClean="0"/>
              <a:t>金星と火星の大気質量</a:t>
            </a:r>
          </a:p>
        </p:txBody>
      </p:sp>
      <p:sp>
        <p:nvSpPr>
          <p:cNvPr id="18435" name="Rectangle 3"/>
          <p:cNvSpPr>
            <a:spLocks noGrp="1" noChangeArrowheads="1"/>
          </p:cNvSpPr>
          <p:nvPr>
            <p:ph type="body" idx="1"/>
          </p:nvPr>
        </p:nvSpPr>
        <p:spPr/>
        <p:txBody>
          <a:bodyPr/>
          <a:lstStyle/>
          <a:p>
            <a:r>
              <a:rPr lang="ja-JP" altLang="en-US" smtClean="0"/>
              <a:t>金星の大気面密度</a:t>
            </a:r>
            <a:r>
              <a:rPr lang="en-US" altLang="ja-JP" smtClean="0"/>
              <a:t>	</a:t>
            </a:r>
            <a:r>
              <a:rPr lang="ja-JP" altLang="en-US" smtClean="0"/>
              <a:t>地球の </a:t>
            </a:r>
            <a:r>
              <a:rPr lang="en-US" altLang="ja-JP" smtClean="0"/>
              <a:t>~100 </a:t>
            </a:r>
            <a:r>
              <a:rPr lang="ja-JP" altLang="en-US" smtClean="0"/>
              <a:t>倍</a:t>
            </a:r>
            <a:endParaRPr lang="en-US" altLang="ja-JP" smtClean="0"/>
          </a:p>
          <a:p>
            <a:r>
              <a:rPr lang="ja-JP" altLang="en-US" smtClean="0"/>
              <a:t>火星の大気面密度</a:t>
            </a:r>
            <a:r>
              <a:rPr lang="en-US" altLang="ja-JP" smtClean="0"/>
              <a:t>	</a:t>
            </a:r>
            <a:r>
              <a:rPr lang="ja-JP" altLang="en-US" smtClean="0"/>
              <a:t>地球の </a:t>
            </a:r>
            <a:r>
              <a:rPr lang="en-US" altLang="ja-JP" smtClean="0"/>
              <a:t>~1/100 </a:t>
            </a:r>
            <a:r>
              <a:rPr lang="ja-JP" altLang="en-US" smtClean="0"/>
              <a:t>倍</a:t>
            </a:r>
            <a:endParaRPr lang="en-US" altLang="ja-JP" smtClean="0"/>
          </a:p>
          <a:p>
            <a:pPr>
              <a:buFontTx/>
              <a:buNone/>
            </a:pPr>
            <a:r>
              <a:rPr lang="en-US" altLang="ja-JP" smtClean="0"/>
              <a:t> </a:t>
            </a:r>
          </a:p>
        </p:txBody>
      </p:sp>
      <p:pic>
        <p:nvPicPr>
          <p:cNvPr id="18436" name="Picture 4" descr="eart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997200"/>
            <a:ext cx="27813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pvo_uv_790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97200"/>
            <a:ext cx="2743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009900"/>
            <a:ext cx="29432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1023938" y="6302375"/>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462℃</a:t>
            </a:r>
          </a:p>
        </p:txBody>
      </p:sp>
      <p:sp>
        <p:nvSpPr>
          <p:cNvPr id="18440" name="Text Box 8"/>
          <p:cNvSpPr txBox="1">
            <a:spLocks noChangeArrowheads="1"/>
          </p:cNvSpPr>
          <p:nvPr/>
        </p:nvSpPr>
        <p:spPr bwMode="auto">
          <a:xfrm>
            <a:off x="4121150" y="6283325"/>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15℃</a:t>
            </a:r>
          </a:p>
        </p:txBody>
      </p:sp>
      <p:sp>
        <p:nvSpPr>
          <p:cNvPr id="18441" name="Text Box 9"/>
          <p:cNvSpPr txBox="1">
            <a:spLocks noChangeArrowheads="1"/>
          </p:cNvSpPr>
          <p:nvPr/>
        </p:nvSpPr>
        <p:spPr bwMode="auto">
          <a:xfrm>
            <a:off x="6929438" y="6283325"/>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-55℃</a:t>
            </a:r>
          </a:p>
        </p:txBody>
      </p:sp>
      <p:sp>
        <p:nvSpPr>
          <p:cNvPr id="18442" name="Text Box 7"/>
          <p:cNvSpPr txBox="1">
            <a:spLocks noChangeArrowheads="1"/>
          </p:cNvSpPr>
          <p:nvPr/>
        </p:nvSpPr>
        <p:spPr bwMode="auto">
          <a:xfrm>
            <a:off x="1014413" y="5969000"/>
            <a:ext cx="966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90 </a:t>
            </a:r>
            <a:r>
              <a:rPr lang="ja-JP" altLang="en-US" sz="1800"/>
              <a:t>気圧</a:t>
            </a:r>
            <a:endParaRPr lang="en-US" altLang="ja-JP" sz="1800"/>
          </a:p>
        </p:txBody>
      </p:sp>
      <p:sp>
        <p:nvSpPr>
          <p:cNvPr id="18443" name="Text Box 8"/>
          <p:cNvSpPr txBox="1">
            <a:spLocks noChangeArrowheads="1"/>
          </p:cNvSpPr>
          <p:nvPr/>
        </p:nvSpPr>
        <p:spPr bwMode="auto">
          <a:xfrm>
            <a:off x="4111625" y="594995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 </a:t>
            </a:r>
            <a:r>
              <a:rPr lang="ja-JP" altLang="en-US" sz="1800"/>
              <a:t>気圧</a:t>
            </a:r>
            <a:endParaRPr lang="en-US" altLang="ja-JP" sz="1800"/>
          </a:p>
        </p:txBody>
      </p:sp>
      <p:sp>
        <p:nvSpPr>
          <p:cNvPr id="18444" name="Text Box 9"/>
          <p:cNvSpPr txBox="1">
            <a:spLocks noChangeArrowheads="1"/>
          </p:cNvSpPr>
          <p:nvPr/>
        </p:nvSpPr>
        <p:spPr bwMode="auto">
          <a:xfrm>
            <a:off x="6919913" y="5949950"/>
            <a:ext cx="115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0.07 </a:t>
            </a:r>
            <a:r>
              <a:rPr lang="ja-JP" altLang="en-US" sz="1800"/>
              <a:t>気圧</a:t>
            </a:r>
            <a:endParaRPr lang="en-US" altLang="ja-JP"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ja-JP" altLang="en-US" smtClean="0"/>
              <a:t>小まとめ</a:t>
            </a:r>
          </a:p>
        </p:txBody>
      </p:sp>
      <p:sp>
        <p:nvSpPr>
          <p:cNvPr id="19459" name="Rectangle 3"/>
          <p:cNvSpPr>
            <a:spLocks noGrp="1" noChangeArrowheads="1"/>
          </p:cNvSpPr>
          <p:nvPr>
            <p:ph type="body" idx="1"/>
          </p:nvPr>
        </p:nvSpPr>
        <p:spPr/>
        <p:txBody>
          <a:bodyPr/>
          <a:lstStyle/>
          <a:p>
            <a:pPr eaLnBrk="1" hangingPunct="1"/>
            <a:r>
              <a:rPr lang="ja-JP" altLang="en-US" smtClean="0"/>
              <a:t>地球の大気の質量は</a:t>
            </a:r>
            <a:r>
              <a:rPr lang="en-US" altLang="ja-JP" smtClean="0"/>
              <a:t>, 17 </a:t>
            </a:r>
            <a:r>
              <a:rPr lang="ja-JP" altLang="en-US" smtClean="0"/>
              <a:t>世紀頃から測られていた</a:t>
            </a:r>
            <a:r>
              <a:rPr lang="en-US" altLang="ja-JP" smtClean="0"/>
              <a:t>. </a:t>
            </a:r>
          </a:p>
          <a:p>
            <a:pPr eaLnBrk="1" hangingPunct="1"/>
            <a:r>
              <a:rPr lang="ja-JP" altLang="en-US" smtClean="0"/>
              <a:t>地球の大気の面密度は </a:t>
            </a:r>
            <a:r>
              <a:rPr lang="en-US" altLang="ja-JP" smtClean="0">
                <a:cs typeface="Arial" panose="020B0604020202020204" pitchFamily="34" charset="0"/>
              </a:rPr>
              <a:t>~10 </a:t>
            </a:r>
            <a:r>
              <a:rPr lang="ja-JP" altLang="en-US" smtClean="0">
                <a:cs typeface="Arial" panose="020B0604020202020204" pitchFamily="34" charset="0"/>
              </a:rPr>
              <a:t>トン</a:t>
            </a:r>
            <a:r>
              <a:rPr lang="en-US" altLang="ja-JP" smtClean="0">
                <a:cs typeface="Arial" panose="020B0604020202020204" pitchFamily="34" charset="0"/>
              </a:rPr>
              <a:t>/m</a:t>
            </a:r>
            <a:r>
              <a:rPr lang="en-US" altLang="ja-JP" baseline="30000" smtClean="0">
                <a:cs typeface="Arial" panose="020B0604020202020204" pitchFamily="34" charset="0"/>
              </a:rPr>
              <a:t>2</a:t>
            </a:r>
            <a:endParaRPr lang="ja-JP" altLang="en-US" baseline="30000" smtClean="0"/>
          </a:p>
          <a:p>
            <a:pPr eaLnBrk="1" hangingPunct="1"/>
            <a:r>
              <a:rPr lang="ja-JP" altLang="en-US" smtClean="0"/>
              <a:t>金星の大気の面密度は地球の </a:t>
            </a:r>
            <a:r>
              <a:rPr lang="en-US" altLang="ja-JP" smtClean="0"/>
              <a:t>~100 </a:t>
            </a:r>
            <a:r>
              <a:rPr lang="ja-JP" altLang="en-US" smtClean="0"/>
              <a:t>倍</a:t>
            </a:r>
            <a:endParaRPr lang="en-US" altLang="ja-JP" smtClean="0"/>
          </a:p>
          <a:p>
            <a:pPr eaLnBrk="1" hangingPunct="1"/>
            <a:r>
              <a:rPr lang="ja-JP" altLang="en-US" smtClean="0"/>
              <a:t>火星の大気の面密度は地球の </a:t>
            </a:r>
            <a:r>
              <a:rPr lang="en-US" altLang="ja-JP" smtClean="0"/>
              <a:t>~1/100 </a:t>
            </a:r>
            <a:r>
              <a:rPr lang="ja-JP" altLang="en-US" smtClean="0"/>
              <a:t>倍</a:t>
            </a:r>
            <a:endParaRPr lang="en-US" altLang="ja-JP" smtClean="0"/>
          </a:p>
          <a:p>
            <a:pPr eaLnBrk="1" hangingPunct="1"/>
            <a:endParaRPr lang="en-US" altLang="ja-JP"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ctrTitle"/>
          </p:nvPr>
        </p:nvSpPr>
        <p:spPr/>
        <p:txBody>
          <a:bodyPr/>
          <a:lstStyle/>
          <a:p>
            <a:pPr eaLnBrk="1" hangingPunct="1"/>
            <a:r>
              <a:rPr lang="ja-JP" altLang="en-US" smtClean="0"/>
              <a:t>放射</a:t>
            </a:r>
          </a:p>
        </p:txBody>
      </p:sp>
      <p:sp>
        <p:nvSpPr>
          <p:cNvPr id="20483" name="Rectangle 5"/>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r>
              <a:rPr lang="ja-JP" altLang="en-US" smtClean="0"/>
              <a:t>講義予定</a:t>
            </a:r>
          </a:p>
        </p:txBody>
      </p:sp>
      <p:sp>
        <p:nvSpPr>
          <p:cNvPr id="3075" name="コンテンツ プレースホルダー 2"/>
          <p:cNvSpPr>
            <a:spLocks noGrp="1"/>
          </p:cNvSpPr>
          <p:nvPr>
            <p:ph idx="1"/>
          </p:nvPr>
        </p:nvSpPr>
        <p:spPr/>
        <p:txBody>
          <a:bodyPr>
            <a:normAutofit lnSpcReduction="10000"/>
          </a:bodyPr>
          <a:lstStyle/>
          <a:p>
            <a:pPr>
              <a:defRPr/>
            </a:pPr>
            <a:r>
              <a:rPr lang="en-US" altLang="ja-JP" dirty="0" smtClean="0"/>
              <a:t>10</a:t>
            </a:r>
            <a:r>
              <a:rPr lang="ja-JP" altLang="en-US" dirty="0" smtClean="0"/>
              <a:t>月</a:t>
            </a:r>
            <a:r>
              <a:rPr lang="en-US" altLang="ja-JP" dirty="0" smtClean="0"/>
              <a:t>06</a:t>
            </a:r>
            <a:r>
              <a:rPr lang="ja-JP" altLang="en-US" dirty="0" smtClean="0"/>
              <a:t>日 </a:t>
            </a:r>
            <a:r>
              <a:rPr lang="en-US" altLang="ja-JP" dirty="0" smtClean="0"/>
              <a:t>[</a:t>
            </a:r>
            <a:r>
              <a:rPr lang="ja-JP" altLang="en-US" dirty="0" smtClean="0"/>
              <a:t>高橋</a:t>
            </a:r>
            <a:r>
              <a:rPr lang="en-US" altLang="ja-JP" dirty="0" smtClean="0"/>
              <a:t>] </a:t>
            </a:r>
            <a:r>
              <a:rPr lang="ja-JP" altLang="en-US" dirty="0" smtClean="0"/>
              <a:t>惑星の大気と表面温度</a:t>
            </a:r>
            <a:endParaRPr lang="en-US" altLang="ja-JP" dirty="0" smtClean="0"/>
          </a:p>
          <a:p>
            <a:pPr>
              <a:defRPr/>
            </a:pPr>
            <a:r>
              <a:rPr lang="en-US" altLang="ja-JP" dirty="0" smtClean="0"/>
              <a:t>10</a:t>
            </a:r>
            <a:r>
              <a:rPr lang="ja-JP" altLang="en-US" dirty="0" smtClean="0"/>
              <a:t>月</a:t>
            </a:r>
            <a:r>
              <a:rPr lang="en-US" altLang="ja-JP" dirty="0" smtClean="0"/>
              <a:t>13</a:t>
            </a:r>
            <a:r>
              <a:rPr lang="ja-JP" altLang="en-US" dirty="0" smtClean="0"/>
              <a:t>日 </a:t>
            </a:r>
            <a:r>
              <a:rPr lang="en-US" altLang="ja-JP" dirty="0" smtClean="0"/>
              <a:t>[</a:t>
            </a:r>
            <a:r>
              <a:rPr lang="ja-JP" altLang="en-US" dirty="0" smtClean="0"/>
              <a:t>高橋</a:t>
            </a:r>
            <a:r>
              <a:rPr lang="en-US" altLang="ja-JP" dirty="0" smtClean="0"/>
              <a:t>] </a:t>
            </a:r>
            <a:r>
              <a:rPr lang="ja-JP" altLang="en-US" dirty="0" smtClean="0"/>
              <a:t>太陽系内・系外惑星の大気</a:t>
            </a:r>
            <a:endParaRPr lang="en-US" altLang="ja-JP" dirty="0" smtClean="0"/>
          </a:p>
          <a:p>
            <a:pPr>
              <a:defRPr/>
            </a:pPr>
            <a:r>
              <a:rPr lang="en-US" altLang="ja-JP" dirty="0" smtClean="0"/>
              <a:t>10</a:t>
            </a:r>
            <a:r>
              <a:rPr lang="ja-JP" altLang="en-US" dirty="0" smtClean="0"/>
              <a:t>月</a:t>
            </a:r>
            <a:r>
              <a:rPr lang="en-US" altLang="ja-JP" dirty="0" smtClean="0"/>
              <a:t>20</a:t>
            </a:r>
            <a:r>
              <a:rPr lang="ja-JP" altLang="en-US" dirty="0" smtClean="0"/>
              <a:t>日 </a:t>
            </a:r>
            <a:r>
              <a:rPr lang="en-US" altLang="ja-JP" dirty="0" smtClean="0"/>
              <a:t>[</a:t>
            </a:r>
            <a:r>
              <a:rPr lang="ja-JP" altLang="en-US" dirty="0" smtClean="0"/>
              <a:t>高橋</a:t>
            </a:r>
            <a:r>
              <a:rPr lang="en-US" altLang="ja-JP" dirty="0" smtClean="0"/>
              <a:t>] </a:t>
            </a:r>
            <a:r>
              <a:rPr lang="ja-JP" altLang="en-US" dirty="0" smtClean="0"/>
              <a:t>火星の気象学・気候学</a:t>
            </a:r>
            <a:endParaRPr lang="en-US" altLang="ja-JP" dirty="0" smtClean="0"/>
          </a:p>
          <a:p>
            <a:pPr>
              <a:defRPr/>
            </a:pPr>
            <a:r>
              <a:rPr lang="en-US" altLang="ja-JP" dirty="0" smtClean="0"/>
              <a:t>10</a:t>
            </a:r>
            <a:r>
              <a:rPr lang="ja-JP" altLang="en-US" dirty="0" smtClean="0"/>
              <a:t>月</a:t>
            </a:r>
            <a:r>
              <a:rPr lang="en-US" altLang="ja-JP" dirty="0" smtClean="0"/>
              <a:t>27</a:t>
            </a:r>
            <a:r>
              <a:rPr lang="ja-JP" altLang="en-US" dirty="0" smtClean="0"/>
              <a:t>日 </a:t>
            </a:r>
            <a:r>
              <a:rPr lang="en-US" altLang="ja-JP" dirty="0" smtClean="0"/>
              <a:t>[</a:t>
            </a:r>
            <a:r>
              <a:rPr lang="ja-JP" altLang="en-US" dirty="0" smtClean="0"/>
              <a:t>廣瀬</a:t>
            </a:r>
            <a:r>
              <a:rPr lang="en-US" altLang="ja-JP" dirty="0" smtClean="0"/>
              <a:t>]</a:t>
            </a:r>
          </a:p>
          <a:p>
            <a:pPr>
              <a:defRPr/>
            </a:pPr>
            <a:r>
              <a:rPr lang="en-US" altLang="ja-JP" dirty="0" smtClean="0"/>
              <a:t>11</a:t>
            </a:r>
            <a:r>
              <a:rPr lang="ja-JP" altLang="en-US" dirty="0" smtClean="0"/>
              <a:t>月</a:t>
            </a:r>
            <a:r>
              <a:rPr lang="en-US" altLang="ja-JP" dirty="0" smtClean="0"/>
              <a:t>03</a:t>
            </a:r>
            <a:r>
              <a:rPr lang="ja-JP" altLang="en-US" dirty="0" smtClean="0"/>
              <a:t>日 文化の日</a:t>
            </a:r>
            <a:endParaRPr lang="en-US" altLang="ja-JP" dirty="0" smtClean="0"/>
          </a:p>
          <a:p>
            <a:pPr>
              <a:defRPr/>
            </a:pPr>
            <a:r>
              <a:rPr lang="en-US" altLang="ja-JP" dirty="0" smtClean="0"/>
              <a:t>11</a:t>
            </a:r>
            <a:r>
              <a:rPr lang="ja-JP" altLang="en-US" dirty="0" smtClean="0"/>
              <a:t>月</a:t>
            </a:r>
            <a:r>
              <a:rPr lang="en-US" altLang="ja-JP" dirty="0" smtClean="0"/>
              <a:t>10</a:t>
            </a:r>
            <a:r>
              <a:rPr lang="ja-JP" altLang="en-US" dirty="0" smtClean="0"/>
              <a:t>日 </a:t>
            </a:r>
            <a:r>
              <a:rPr lang="en-US" altLang="ja-JP" dirty="0" smtClean="0"/>
              <a:t>[</a:t>
            </a:r>
            <a:r>
              <a:rPr lang="ja-JP" altLang="en-US" dirty="0" smtClean="0"/>
              <a:t>廣瀬</a:t>
            </a:r>
            <a:r>
              <a:rPr lang="en-US" altLang="ja-JP" dirty="0" smtClean="0"/>
              <a:t>]</a:t>
            </a:r>
          </a:p>
          <a:p>
            <a:pPr>
              <a:defRPr/>
            </a:pPr>
            <a:r>
              <a:rPr lang="en-US" altLang="ja-JP" dirty="0" smtClean="0"/>
              <a:t>11</a:t>
            </a:r>
            <a:r>
              <a:rPr lang="ja-JP" altLang="en-US" dirty="0" smtClean="0"/>
              <a:t>月</a:t>
            </a:r>
            <a:r>
              <a:rPr lang="en-US" altLang="ja-JP" dirty="0" smtClean="0"/>
              <a:t>17</a:t>
            </a:r>
            <a:r>
              <a:rPr lang="ja-JP" altLang="en-US" dirty="0" smtClean="0"/>
              <a:t>日 </a:t>
            </a:r>
            <a:r>
              <a:rPr lang="en-US" altLang="ja-JP" dirty="0" smtClean="0"/>
              <a:t>[</a:t>
            </a:r>
            <a:r>
              <a:rPr lang="ja-JP" altLang="en-US" dirty="0" smtClean="0"/>
              <a:t>廣瀬</a:t>
            </a:r>
            <a:r>
              <a:rPr lang="en-US" altLang="ja-JP" dirty="0" smtClean="0"/>
              <a:t>]</a:t>
            </a:r>
            <a:endParaRPr lang="en-US" altLang="ja-JP" dirty="0"/>
          </a:p>
          <a:p>
            <a:pPr>
              <a:defRPr/>
            </a:pPr>
            <a:r>
              <a:rPr lang="en-US" altLang="ja-JP" dirty="0" smtClean="0"/>
              <a:t>11</a:t>
            </a:r>
            <a:r>
              <a:rPr lang="ja-JP" altLang="en-US" dirty="0" smtClean="0"/>
              <a:t>月</a:t>
            </a:r>
            <a:r>
              <a:rPr lang="en-US" altLang="ja-JP" dirty="0" smtClean="0"/>
              <a:t>24</a:t>
            </a:r>
            <a:r>
              <a:rPr lang="ja-JP" altLang="en-US" dirty="0" smtClean="0"/>
              <a:t>日 </a:t>
            </a:r>
            <a:r>
              <a:rPr lang="en-US" altLang="ja-JP" dirty="0" smtClean="0"/>
              <a:t>[</a:t>
            </a:r>
            <a:r>
              <a:rPr lang="ja-JP" altLang="en-US" dirty="0" smtClean="0"/>
              <a:t>廣瀬</a:t>
            </a:r>
            <a:r>
              <a:rPr lang="en-US" altLang="ja-JP"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sz="4000" smtClean="0"/>
              <a:t>まず最初に考えておきたいこと：</a:t>
            </a:r>
            <a:br>
              <a:rPr lang="ja-JP" altLang="en-US" sz="4000" smtClean="0"/>
            </a:br>
            <a:r>
              <a:rPr lang="ja-JP" altLang="en-US" sz="4000" smtClean="0"/>
              <a:t>放射（熱放射）</a:t>
            </a:r>
          </a:p>
        </p:txBody>
      </p:sp>
      <p:sp>
        <p:nvSpPr>
          <p:cNvPr id="21507" name="Rectangle 3"/>
          <p:cNvSpPr>
            <a:spLocks noGrp="1" noChangeArrowheads="1"/>
          </p:cNvSpPr>
          <p:nvPr>
            <p:ph type="body" idx="1"/>
          </p:nvPr>
        </p:nvSpPr>
        <p:spPr/>
        <p:txBody>
          <a:bodyPr/>
          <a:lstStyle/>
          <a:p>
            <a:pPr eaLnBrk="1" hangingPunct="1"/>
            <a:r>
              <a:rPr lang="en-US" altLang="ja-JP" smtClean="0"/>
              <a:t>“</a:t>
            </a:r>
            <a:r>
              <a:rPr lang="ja-JP" altLang="en-US" smtClean="0"/>
              <a:t>物</a:t>
            </a:r>
            <a:r>
              <a:rPr lang="en-US" altLang="ja-JP" smtClean="0"/>
              <a:t>” </a:t>
            </a:r>
            <a:r>
              <a:rPr lang="ja-JP" altLang="en-US" smtClean="0"/>
              <a:t>のエネルギーのやり取りの一形態</a:t>
            </a:r>
            <a:r>
              <a:rPr lang="en-US" altLang="ja-JP" smtClean="0"/>
              <a:t>.</a:t>
            </a:r>
          </a:p>
          <a:p>
            <a:pPr lvl="1" eaLnBrk="1" hangingPunct="1"/>
            <a:r>
              <a:rPr lang="ja-JP" altLang="en-US" smtClean="0"/>
              <a:t>物体はその温度に応じた波長と強度の電磁波を放射している</a:t>
            </a:r>
            <a:r>
              <a:rPr lang="en-US" altLang="ja-JP" smtClean="0"/>
              <a:t>.</a:t>
            </a:r>
          </a:p>
          <a:p>
            <a:pPr lvl="2" eaLnBrk="1" hangingPunct="1"/>
            <a:r>
              <a:rPr lang="ja-JP" altLang="en-US" smtClean="0"/>
              <a:t>経験的に知っていること</a:t>
            </a:r>
            <a:r>
              <a:rPr lang="en-US" altLang="ja-JP" smtClean="0"/>
              <a:t>. </a:t>
            </a:r>
          </a:p>
          <a:p>
            <a:pPr lvl="3" eaLnBrk="1" hangingPunct="1"/>
            <a:r>
              <a:rPr lang="ja-JP" altLang="en-US" smtClean="0"/>
              <a:t>熱したやかん</a:t>
            </a:r>
            <a:r>
              <a:rPr lang="en-US" altLang="ja-JP" smtClean="0"/>
              <a:t>, </a:t>
            </a:r>
            <a:r>
              <a:rPr lang="ja-JP" altLang="en-US" smtClean="0"/>
              <a:t>鍋</a:t>
            </a:r>
            <a:r>
              <a:rPr lang="en-US" altLang="ja-JP" smtClean="0"/>
              <a:t>, </a:t>
            </a:r>
            <a:r>
              <a:rPr lang="ja-JP" altLang="en-US" smtClean="0"/>
              <a:t>フライパンを置いておくと</a:t>
            </a:r>
            <a:r>
              <a:rPr lang="en-US" altLang="ja-JP" smtClean="0"/>
              <a:t>, </a:t>
            </a:r>
            <a:r>
              <a:rPr lang="ja-JP" altLang="en-US" smtClean="0"/>
              <a:t>そのうち冷める</a:t>
            </a:r>
            <a:r>
              <a:rPr lang="en-US" altLang="ja-JP" smtClean="0"/>
              <a:t>.</a:t>
            </a:r>
          </a:p>
          <a:p>
            <a:pPr lvl="3" eaLnBrk="1" hangingPunct="1"/>
            <a:r>
              <a:rPr lang="ja-JP" altLang="en-US" smtClean="0"/>
              <a:t>温度が高いものほど「熱そう」</a:t>
            </a:r>
          </a:p>
          <a:p>
            <a:pPr lvl="4" eaLnBrk="1" hangingPunct="1"/>
            <a:r>
              <a:rPr lang="ja-JP" altLang="en-US" smtClean="0"/>
              <a:t>温度が高いものほどたくさんエネルギーを出していそう</a:t>
            </a:r>
            <a:r>
              <a:rPr lang="en-US" altLang="ja-JP" smtClean="0"/>
              <a:t>.</a:t>
            </a:r>
          </a:p>
          <a:p>
            <a:pPr lvl="3" eaLnBrk="1" hangingPunct="1"/>
            <a:r>
              <a:rPr lang="ja-JP" altLang="en-US" smtClean="0"/>
              <a:t>日なたにいると暑い</a:t>
            </a:r>
            <a:r>
              <a:rPr lang="en-US" altLang="ja-JP" smtClean="0"/>
              <a:t>. </a:t>
            </a:r>
          </a:p>
          <a:p>
            <a:pPr lvl="4" eaLnBrk="1" hangingPunct="1"/>
            <a:r>
              <a:rPr lang="ja-JP" altLang="en-US" smtClean="0"/>
              <a:t>太陽が太陽の温度（</a:t>
            </a:r>
            <a:r>
              <a:rPr lang="en-US" altLang="ja-JP" smtClean="0">
                <a:cs typeface="Arial" panose="020B0604020202020204" pitchFamily="34" charset="0"/>
              </a:rPr>
              <a:t>~</a:t>
            </a:r>
            <a:r>
              <a:rPr lang="en-US" altLang="ja-JP" smtClean="0"/>
              <a:t>6000 K</a:t>
            </a:r>
            <a:r>
              <a:rPr lang="ja-JP" altLang="en-US" smtClean="0"/>
              <a:t>）に対応した電磁波を放射</a:t>
            </a:r>
            <a:r>
              <a:rPr lang="en-US" altLang="ja-JP"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smtClean="0"/>
              <a:t>電磁波・放射</a:t>
            </a:r>
          </a:p>
        </p:txBody>
      </p:sp>
      <p:sp>
        <p:nvSpPr>
          <p:cNvPr id="22531" name="Rectangle 3"/>
          <p:cNvSpPr>
            <a:spLocks noGrp="1" noChangeArrowheads="1"/>
          </p:cNvSpPr>
          <p:nvPr>
            <p:ph type="body" idx="1"/>
          </p:nvPr>
        </p:nvSpPr>
        <p:spPr/>
        <p:txBody>
          <a:bodyPr/>
          <a:lstStyle/>
          <a:p>
            <a:pPr eaLnBrk="1" hangingPunct="1"/>
            <a:endParaRPr lang="ja-JP" altLang="ja-JP" smtClean="0"/>
          </a:p>
        </p:txBody>
      </p:sp>
      <p:pic>
        <p:nvPicPr>
          <p:cNvPr id="22532" name="Picture 4" descr="denji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41463"/>
            <a:ext cx="892810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950913" y="5595938"/>
            <a:ext cx="59150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pPr>
            <a:r>
              <a:rPr lang="en-US" altLang="ja-JP" sz="1800"/>
              <a:t> γ</a:t>
            </a:r>
            <a:r>
              <a:rPr lang="ja-JP" altLang="en-US" sz="1800"/>
              <a:t>線</a:t>
            </a:r>
            <a:r>
              <a:rPr lang="en-US" altLang="ja-JP" sz="1800"/>
              <a:t>, X</a:t>
            </a:r>
            <a:r>
              <a:rPr lang="ja-JP" altLang="en-US" sz="1800"/>
              <a:t>線</a:t>
            </a:r>
            <a:r>
              <a:rPr lang="en-US" altLang="ja-JP" sz="1800"/>
              <a:t>, </a:t>
            </a:r>
            <a:r>
              <a:rPr lang="ja-JP" altLang="en-US" sz="1800"/>
              <a:t>紫外線</a:t>
            </a:r>
            <a:r>
              <a:rPr lang="en-US" altLang="ja-JP" sz="1800"/>
              <a:t>, </a:t>
            </a:r>
            <a:r>
              <a:rPr lang="ja-JP" altLang="en-US" sz="1800"/>
              <a:t>可視光線 （“光”）</a:t>
            </a:r>
            <a:r>
              <a:rPr lang="en-US" altLang="ja-JP" sz="1800"/>
              <a:t>, </a:t>
            </a:r>
            <a:r>
              <a:rPr lang="ja-JP" altLang="en-US" sz="1800"/>
              <a:t>電波は全部電磁波</a:t>
            </a:r>
            <a:r>
              <a:rPr lang="en-US" altLang="ja-JP" sz="1800"/>
              <a:t>.</a:t>
            </a:r>
          </a:p>
          <a:p>
            <a:pPr eaLnBrk="1" hangingPunct="1">
              <a:spcBef>
                <a:spcPct val="0"/>
              </a:spcBef>
            </a:pPr>
            <a:r>
              <a:rPr kumimoji="0" lang="en-US" altLang="ja-JP" sz="1800"/>
              <a:t> μm </a:t>
            </a:r>
            <a:r>
              <a:rPr kumimoji="0" lang="ja-JP" altLang="en-US" sz="1800"/>
              <a:t>は </a:t>
            </a:r>
            <a:r>
              <a:rPr kumimoji="0" lang="en-US" altLang="ja-JP" sz="1800"/>
              <a:t>10</a:t>
            </a:r>
            <a:r>
              <a:rPr kumimoji="0" lang="en-US" altLang="ja-JP" sz="1800" baseline="30000"/>
              <a:t>-6</a:t>
            </a:r>
            <a:r>
              <a:rPr kumimoji="0" lang="en-US" altLang="ja-JP" sz="1800"/>
              <a:t> m</a:t>
            </a:r>
          </a:p>
          <a:p>
            <a:pPr eaLnBrk="1" hangingPunct="1">
              <a:spcBef>
                <a:spcPct val="0"/>
              </a:spcBef>
            </a:pPr>
            <a:r>
              <a:rPr kumimoji="0" lang="en-US" altLang="ja-JP" sz="1800"/>
              <a:t> nm </a:t>
            </a:r>
            <a:r>
              <a:rPr kumimoji="0" lang="ja-JP" altLang="en-US" sz="1800"/>
              <a:t>は </a:t>
            </a:r>
            <a:r>
              <a:rPr kumimoji="0" lang="en-US" altLang="ja-JP" sz="1800"/>
              <a:t>10</a:t>
            </a:r>
            <a:r>
              <a:rPr kumimoji="0" lang="en-US" altLang="ja-JP" sz="1800" baseline="30000"/>
              <a:t>-9</a:t>
            </a:r>
            <a:r>
              <a:rPr kumimoji="0" lang="en-US" altLang="ja-JP" sz="1800"/>
              <a:t> m</a:t>
            </a:r>
          </a:p>
        </p:txBody>
      </p:sp>
      <p:sp>
        <p:nvSpPr>
          <p:cNvPr id="22534" name="Text Box 6"/>
          <p:cNvSpPr txBox="1">
            <a:spLocks noChangeArrowheads="1"/>
          </p:cNvSpPr>
          <p:nvPr/>
        </p:nvSpPr>
        <p:spPr bwMode="auto">
          <a:xfrm>
            <a:off x="5076825" y="6092825"/>
            <a:ext cx="3840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（新訂 地学図表</a:t>
            </a:r>
            <a:r>
              <a:rPr lang="en-US" altLang="ja-JP" sz="1800"/>
              <a:t>, </a:t>
            </a:r>
            <a:r>
              <a:rPr lang="ja-JP" altLang="en-US" sz="1800"/>
              <a:t>浜島書店</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ja-JP" altLang="en-US" smtClean="0"/>
              <a:t>ステファン・ボルツマンの法則</a:t>
            </a:r>
          </a:p>
        </p:txBody>
      </p:sp>
      <p:sp>
        <p:nvSpPr>
          <p:cNvPr id="23555" name="Rectangle 3"/>
          <p:cNvSpPr>
            <a:spLocks noGrp="1" noChangeArrowheads="1"/>
          </p:cNvSpPr>
          <p:nvPr>
            <p:ph type="body" idx="1"/>
          </p:nvPr>
        </p:nvSpPr>
        <p:spPr/>
        <p:txBody>
          <a:bodyPr/>
          <a:lstStyle/>
          <a:p>
            <a:pPr eaLnBrk="1" hangingPunct="1"/>
            <a:r>
              <a:rPr lang="ja-JP" altLang="en-US" smtClean="0"/>
              <a:t>物理学によると</a:t>
            </a:r>
            <a:r>
              <a:rPr lang="en-US" altLang="ja-JP" smtClean="0"/>
              <a:t>, </a:t>
            </a:r>
            <a:r>
              <a:rPr lang="ja-JP" altLang="en-US" smtClean="0"/>
              <a:t>物体が出しているエネルギーは温度の </a:t>
            </a:r>
            <a:r>
              <a:rPr lang="en-US" altLang="ja-JP" smtClean="0"/>
              <a:t>4 </a:t>
            </a:r>
            <a:r>
              <a:rPr lang="ja-JP" altLang="en-US" smtClean="0"/>
              <a:t>乗に比例する</a:t>
            </a:r>
          </a:p>
          <a:p>
            <a:pPr lvl="1" eaLnBrk="1" hangingPunct="1"/>
            <a:r>
              <a:rPr lang="ja-JP" altLang="en-US" smtClean="0"/>
              <a:t>ステファン・ボルツマンの法則（</a:t>
            </a:r>
            <a:r>
              <a:rPr lang="en-US" altLang="ja-JP" smtClean="0"/>
              <a:t>Stefan-Boltzmann law</a:t>
            </a:r>
            <a:r>
              <a:rPr lang="ja-JP" altLang="en-US" smtClean="0"/>
              <a:t>） </a:t>
            </a:r>
          </a:p>
          <a:p>
            <a:pPr lvl="1" eaLnBrk="1" hangingPunct="1"/>
            <a:r>
              <a:rPr lang="ja-JP" altLang="en-US" smtClean="0"/>
              <a:t>エネルギーを最も出しやすい物体 （黒体） が放射するエネルギーは</a:t>
            </a:r>
            <a:r>
              <a:rPr lang="en-US" altLang="ja-JP" smtClean="0"/>
              <a:t>, </a:t>
            </a:r>
          </a:p>
          <a:p>
            <a:pPr lvl="1" eaLnBrk="1" hangingPunct="1"/>
            <a:endParaRPr lang="en-US" altLang="ja-JP" smtClean="0"/>
          </a:p>
        </p:txBody>
      </p:sp>
      <p:graphicFrame>
        <p:nvGraphicFramePr>
          <p:cNvPr id="23556" name="Object 4"/>
          <p:cNvGraphicFramePr>
            <a:graphicFrameLocks noChangeAspect="1"/>
          </p:cNvGraphicFramePr>
          <p:nvPr/>
        </p:nvGraphicFramePr>
        <p:xfrm>
          <a:off x="1331913" y="4724400"/>
          <a:ext cx="3746500" cy="774700"/>
        </p:xfrm>
        <a:graphic>
          <a:graphicData uri="http://schemas.openxmlformats.org/presentationml/2006/ole">
            <mc:AlternateContent xmlns:mc="http://schemas.openxmlformats.org/markup-compatibility/2006">
              <mc:Choice xmlns:v="urn:schemas-microsoft-com:vml" Requires="v">
                <p:oleObj spid="_x0000_s23561" name="数式" r:id="rId3" imgW="1104900" imgH="228600" progId="Equation.3">
                  <p:embed/>
                </p:oleObj>
              </mc:Choice>
              <mc:Fallback>
                <p:oleObj name="数式" r:id="rId3" imgW="11049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724400"/>
                        <a:ext cx="37465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1947863" y="5589588"/>
          <a:ext cx="5287962" cy="731837"/>
        </p:xfrm>
        <a:graphic>
          <a:graphicData uri="http://schemas.openxmlformats.org/presentationml/2006/ole">
            <mc:AlternateContent xmlns:mc="http://schemas.openxmlformats.org/markup-compatibility/2006">
              <mc:Choice xmlns:v="urn:schemas-microsoft-com:vml" Requires="v">
                <p:oleObj spid="_x0000_s23562" name="数式" r:id="rId5" imgW="1651000" imgH="228600" progId="Equation.3">
                  <p:embed/>
                </p:oleObj>
              </mc:Choice>
              <mc:Fallback>
                <p:oleObj name="数式" r:id="rId5" imgW="165100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5589588"/>
                        <a:ext cx="5287962"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8" name="Text Box 6"/>
          <p:cNvSpPr txBox="1">
            <a:spLocks noChangeArrowheads="1"/>
          </p:cNvSpPr>
          <p:nvPr/>
        </p:nvSpPr>
        <p:spPr bwMode="auto">
          <a:xfrm>
            <a:off x="2092325" y="6237288"/>
            <a:ext cx="2765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ステファン・ボルツマン定数</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ja-JP" altLang="en-US" smtClean="0"/>
              <a:t>黒体放射のスペクトル</a:t>
            </a:r>
          </a:p>
        </p:txBody>
      </p:sp>
      <p:sp>
        <p:nvSpPr>
          <p:cNvPr id="24579" name="Rectangle 3"/>
          <p:cNvSpPr>
            <a:spLocks noGrp="1" noChangeArrowheads="1"/>
          </p:cNvSpPr>
          <p:nvPr>
            <p:ph type="body" sz="half" idx="1"/>
          </p:nvPr>
        </p:nvSpPr>
        <p:spPr/>
        <p:txBody>
          <a:bodyPr/>
          <a:lstStyle/>
          <a:p>
            <a:pPr eaLnBrk="1" hangingPunct="1"/>
            <a:r>
              <a:rPr lang="ja-JP" altLang="en-US" smtClean="0"/>
              <a:t>温度 </a:t>
            </a:r>
            <a:r>
              <a:rPr lang="en-US" altLang="ja-JP" i="1" smtClean="0"/>
              <a:t>T </a:t>
            </a:r>
            <a:r>
              <a:rPr lang="en-US" altLang="ja-JP" smtClean="0"/>
              <a:t>(K) </a:t>
            </a:r>
            <a:r>
              <a:rPr lang="ja-JP" altLang="en-US" smtClean="0"/>
              <a:t>の黒体表面の単位面積から単位時間あたりに射出される波長 </a:t>
            </a:r>
            <a:r>
              <a:rPr lang="en-US" altLang="ja-JP" smtClean="0"/>
              <a:t>λ (m) </a:t>
            </a:r>
            <a:r>
              <a:rPr lang="ja-JP" altLang="en-US" smtClean="0"/>
              <a:t>の放射エネルギー</a:t>
            </a:r>
          </a:p>
        </p:txBody>
      </p:sp>
      <p:sp>
        <p:nvSpPr>
          <p:cNvPr id="24580" name="Rectangle 14"/>
          <p:cNvSpPr>
            <a:spLocks noGrp="1" noChangeArrowheads="1"/>
          </p:cNvSpPr>
          <p:nvPr>
            <p:ph type="body" sz="half" idx="2"/>
          </p:nvPr>
        </p:nvSpPr>
        <p:spPr/>
        <p:txBody>
          <a:bodyPr/>
          <a:lstStyle/>
          <a:p>
            <a:pPr eaLnBrk="1" hangingPunct="1"/>
            <a:endParaRPr lang="ja-JP" altLang="ja-JP" smtClean="0"/>
          </a:p>
        </p:txBody>
      </p:sp>
      <p:sp>
        <p:nvSpPr>
          <p:cNvPr id="24581" name="Rectangle 4"/>
          <p:cNvSpPr>
            <a:spLocks noChangeArrowheads="1"/>
          </p:cNvSpPr>
          <p:nvPr/>
        </p:nvSpPr>
        <p:spPr bwMode="auto">
          <a:xfrm>
            <a:off x="431800" y="5767388"/>
            <a:ext cx="4572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i="1"/>
              <a:t>h </a:t>
            </a:r>
            <a:r>
              <a:rPr lang="en-US" altLang="ja-JP" sz="1800"/>
              <a:t>= 6.6261x10</a:t>
            </a:r>
            <a:r>
              <a:rPr lang="en-US" altLang="ja-JP" sz="1800" baseline="30000"/>
              <a:t>-34</a:t>
            </a:r>
            <a:r>
              <a:rPr lang="en-US" altLang="ja-JP" sz="1800"/>
              <a:t> (J s</a:t>
            </a:r>
            <a:r>
              <a:rPr lang="en-US" altLang="ja-JP" sz="1800" baseline="30000"/>
              <a:t>-1</a:t>
            </a:r>
            <a:r>
              <a:rPr lang="en-US" altLang="ja-JP" sz="1800"/>
              <a:t>) 	</a:t>
            </a:r>
            <a:r>
              <a:rPr lang="ja-JP" altLang="en-US" sz="1800"/>
              <a:t>：プランク定数</a:t>
            </a:r>
          </a:p>
          <a:p>
            <a:pPr eaLnBrk="1" hangingPunct="1">
              <a:spcBef>
                <a:spcPct val="0"/>
              </a:spcBef>
              <a:buFontTx/>
              <a:buNone/>
            </a:pPr>
            <a:r>
              <a:rPr lang="en-US" altLang="ja-JP" sz="1800" b="1" i="1"/>
              <a:t>c </a:t>
            </a:r>
            <a:r>
              <a:rPr lang="en-US" altLang="ja-JP" sz="1800"/>
              <a:t>= 2.998x10</a:t>
            </a:r>
            <a:r>
              <a:rPr lang="en-US" altLang="ja-JP" sz="1800" baseline="30000"/>
              <a:t>8</a:t>
            </a:r>
            <a:r>
              <a:rPr lang="en-US" altLang="ja-JP" sz="1800"/>
              <a:t> (m s</a:t>
            </a:r>
            <a:r>
              <a:rPr lang="en-US" altLang="ja-JP" sz="1800" baseline="30000"/>
              <a:t>-1</a:t>
            </a:r>
            <a:r>
              <a:rPr lang="en-US" altLang="ja-JP" sz="1800"/>
              <a:t>)	</a:t>
            </a:r>
            <a:r>
              <a:rPr lang="ja-JP" altLang="en-US" sz="1800"/>
              <a:t>：光速</a:t>
            </a:r>
          </a:p>
          <a:p>
            <a:pPr eaLnBrk="1" hangingPunct="1">
              <a:spcBef>
                <a:spcPct val="0"/>
              </a:spcBef>
              <a:buFontTx/>
              <a:buNone/>
            </a:pPr>
            <a:r>
              <a:rPr lang="en-US" altLang="ja-JP" sz="1800" i="1"/>
              <a:t>k</a:t>
            </a:r>
            <a:r>
              <a:rPr lang="en-US" altLang="ja-JP" sz="1800"/>
              <a:t> = 1.381x10</a:t>
            </a:r>
            <a:r>
              <a:rPr lang="en-US" altLang="ja-JP" sz="1800" baseline="30000"/>
              <a:t>-23</a:t>
            </a:r>
            <a:r>
              <a:rPr lang="en-US" altLang="ja-JP" sz="1800"/>
              <a:t> (J K</a:t>
            </a:r>
            <a:r>
              <a:rPr lang="en-US" altLang="ja-JP" sz="1800" baseline="30000"/>
              <a:t>-1</a:t>
            </a:r>
            <a:r>
              <a:rPr lang="en-US" altLang="ja-JP" sz="1800"/>
              <a:t>) 	</a:t>
            </a:r>
            <a:r>
              <a:rPr lang="ja-JP" altLang="en-US" sz="1800"/>
              <a:t>：ボルツマン定数</a:t>
            </a:r>
          </a:p>
        </p:txBody>
      </p:sp>
      <p:graphicFrame>
        <p:nvGraphicFramePr>
          <p:cNvPr id="24582" name="Object 5"/>
          <p:cNvGraphicFramePr>
            <a:graphicFrameLocks noChangeAspect="1"/>
          </p:cNvGraphicFramePr>
          <p:nvPr/>
        </p:nvGraphicFramePr>
        <p:xfrm>
          <a:off x="827088" y="4089400"/>
          <a:ext cx="3421062" cy="1139825"/>
        </p:xfrm>
        <a:graphic>
          <a:graphicData uri="http://schemas.openxmlformats.org/presentationml/2006/ole">
            <mc:AlternateContent xmlns:mc="http://schemas.openxmlformats.org/markup-compatibility/2006">
              <mc:Choice xmlns:v="urn:schemas-microsoft-com:vml" Requires="v">
                <p:oleObj spid="_x0000_s24590" name="数式" r:id="rId3" imgW="1333500" imgH="444500" progId="Equation.3">
                  <p:embed/>
                </p:oleObj>
              </mc:Choice>
              <mc:Fallback>
                <p:oleObj name="数式" r:id="rId3" imgW="1333500" imgH="4445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089400"/>
                        <a:ext cx="3421062"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4583" name="Picture 8" descr="plank_fu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088" y="1557338"/>
            <a:ext cx="38195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9"/>
          <p:cNvSpPr txBox="1">
            <a:spLocks noChangeArrowheads="1"/>
          </p:cNvSpPr>
          <p:nvPr/>
        </p:nvSpPr>
        <p:spPr bwMode="auto">
          <a:xfrm rot="-5400000">
            <a:off x="3090068" y="3637757"/>
            <a:ext cx="3592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Times New Roman" panose="02020603050405020304" pitchFamily="18" charset="0"/>
              </a:rPr>
              <a:t>黒体放射量　</a:t>
            </a:r>
            <a:r>
              <a:rPr lang="en-US" altLang="ja-JP" sz="2400">
                <a:latin typeface="Times New Roman" panose="02020603050405020304" pitchFamily="18" charset="0"/>
              </a:rPr>
              <a:t>(MW/m</a:t>
            </a:r>
            <a:r>
              <a:rPr lang="en-US" altLang="ja-JP" sz="2400" baseline="30000">
                <a:latin typeface="Times New Roman" panose="02020603050405020304" pitchFamily="18" charset="0"/>
              </a:rPr>
              <a:t>2</a:t>
            </a:r>
            <a:r>
              <a:rPr lang="en-US" altLang="ja-JP" sz="2400">
                <a:latin typeface="Times New Roman" panose="02020603050405020304" pitchFamily="18" charset="0"/>
              </a:rPr>
              <a:t>/</a:t>
            </a:r>
            <a:r>
              <a:rPr lang="en-US" altLang="ja-JP" sz="2400">
                <a:latin typeface="Symbol" panose="05050102010706020507" pitchFamily="18" charset="2"/>
              </a:rPr>
              <a:t>m</a:t>
            </a:r>
            <a:r>
              <a:rPr lang="en-US" altLang="ja-JP" sz="2400">
                <a:latin typeface="Times New Roman" panose="02020603050405020304" pitchFamily="18" charset="0"/>
              </a:rPr>
              <a:t>m)</a:t>
            </a:r>
          </a:p>
        </p:txBody>
      </p:sp>
      <p:sp>
        <p:nvSpPr>
          <p:cNvPr id="24585" name="Text Box 10"/>
          <p:cNvSpPr txBox="1">
            <a:spLocks noChangeArrowheads="1"/>
          </p:cNvSpPr>
          <p:nvPr/>
        </p:nvSpPr>
        <p:spPr bwMode="auto">
          <a:xfrm>
            <a:off x="6443663" y="6329363"/>
            <a:ext cx="161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Times New Roman" panose="02020603050405020304" pitchFamily="18" charset="0"/>
              </a:rPr>
              <a:t>波長　</a:t>
            </a:r>
            <a:r>
              <a:rPr lang="en-US" altLang="ja-JP" sz="2400">
                <a:latin typeface="Times New Roman" panose="02020603050405020304" pitchFamily="18" charset="0"/>
              </a:rPr>
              <a:t>(</a:t>
            </a:r>
            <a:r>
              <a:rPr lang="en-US" altLang="ja-JP" sz="2400">
                <a:latin typeface="Symbol" panose="05050102010706020507" pitchFamily="18" charset="2"/>
              </a:rPr>
              <a:t>m</a:t>
            </a:r>
            <a:r>
              <a:rPr lang="en-US" altLang="ja-JP" sz="2400">
                <a:latin typeface="Times New Roman" panose="02020603050405020304" pitchFamily="18" charset="0"/>
              </a:rPr>
              <a:t>m)</a:t>
            </a:r>
          </a:p>
        </p:txBody>
      </p:sp>
      <p:sp>
        <p:nvSpPr>
          <p:cNvPr id="24586" name="Text Box 11"/>
          <p:cNvSpPr txBox="1">
            <a:spLocks noChangeArrowheads="1"/>
          </p:cNvSpPr>
          <p:nvPr/>
        </p:nvSpPr>
        <p:spPr bwMode="auto">
          <a:xfrm>
            <a:off x="6084888" y="1916113"/>
            <a:ext cx="876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latin typeface="Times New Roman" panose="02020603050405020304" pitchFamily="18" charset="0"/>
              </a:rPr>
              <a:t>T=8000K</a:t>
            </a:r>
          </a:p>
        </p:txBody>
      </p:sp>
      <p:sp>
        <p:nvSpPr>
          <p:cNvPr id="24587" name="Text Box 12"/>
          <p:cNvSpPr txBox="1">
            <a:spLocks noChangeArrowheads="1"/>
          </p:cNvSpPr>
          <p:nvPr/>
        </p:nvSpPr>
        <p:spPr bwMode="auto">
          <a:xfrm>
            <a:off x="6432550" y="4940300"/>
            <a:ext cx="876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latin typeface="Times New Roman" panose="02020603050405020304" pitchFamily="18" charset="0"/>
              </a:rPr>
              <a:t>T=4000K</a:t>
            </a:r>
          </a:p>
        </p:txBody>
      </p:sp>
      <p:sp>
        <p:nvSpPr>
          <p:cNvPr id="24588" name="Text Box 13"/>
          <p:cNvSpPr txBox="1">
            <a:spLocks noChangeArrowheads="1"/>
          </p:cNvSpPr>
          <p:nvPr/>
        </p:nvSpPr>
        <p:spPr bwMode="auto">
          <a:xfrm>
            <a:off x="6648450" y="5572125"/>
            <a:ext cx="876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latin typeface="Times New Roman" panose="02020603050405020304" pitchFamily="18" charset="0"/>
              </a:rPr>
              <a:t>T=2000K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ja-JP" altLang="en-US" smtClean="0"/>
              <a:t>黒体放射のスペクトル</a:t>
            </a:r>
          </a:p>
        </p:txBody>
      </p:sp>
      <p:sp>
        <p:nvSpPr>
          <p:cNvPr id="25603" name="コンテンツ プレースホルダー 1"/>
          <p:cNvSpPr>
            <a:spLocks noGrp="1"/>
          </p:cNvSpPr>
          <p:nvPr>
            <p:ph sz="half" idx="1"/>
          </p:nvPr>
        </p:nvSpPr>
        <p:spPr/>
        <p:txBody>
          <a:bodyPr/>
          <a:lstStyle/>
          <a:p>
            <a:endParaRPr lang="ja-JP" altLang="en-US" smtClean="0"/>
          </a:p>
        </p:txBody>
      </p:sp>
      <p:sp>
        <p:nvSpPr>
          <p:cNvPr id="25604" name="コンテンツ プレースホルダー 2"/>
          <p:cNvSpPr>
            <a:spLocks noGrp="1"/>
          </p:cNvSpPr>
          <p:nvPr>
            <p:ph sz="half" idx="2"/>
          </p:nvPr>
        </p:nvSpPr>
        <p:spPr/>
        <p:txBody>
          <a:bodyPr/>
          <a:lstStyle/>
          <a:p>
            <a:endParaRPr lang="ja-JP" altLang="en-US" smtClean="0"/>
          </a:p>
        </p:txBody>
      </p:sp>
      <p:pic>
        <p:nvPicPr>
          <p:cNvPr id="25605" name="Picture 12" descr="chikyuu-hous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0213"/>
            <a:ext cx="4551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3"/>
          <p:cNvSpPr>
            <a:spLocks noChangeArrowheads="1"/>
          </p:cNvSpPr>
          <p:nvPr/>
        </p:nvSpPr>
        <p:spPr bwMode="auto">
          <a:xfrm>
            <a:off x="323850" y="6164263"/>
            <a:ext cx="4968875" cy="1368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07" name="Text Box 14"/>
          <p:cNvSpPr txBox="1">
            <a:spLocks noChangeArrowheads="1"/>
          </p:cNvSpPr>
          <p:nvPr/>
        </p:nvSpPr>
        <p:spPr bwMode="auto">
          <a:xfrm>
            <a:off x="5508625" y="2427288"/>
            <a:ext cx="292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太陽 （</a:t>
            </a:r>
            <a:r>
              <a:rPr lang="en-US" altLang="ja-JP" sz="2800">
                <a:cs typeface="Arial" panose="020B0604020202020204" pitchFamily="34" charset="0"/>
              </a:rPr>
              <a:t>~6000 K</a:t>
            </a:r>
            <a:r>
              <a:rPr lang="ja-JP" altLang="en-US" sz="2800"/>
              <a:t>） と地球（</a:t>
            </a:r>
            <a:r>
              <a:rPr lang="en-US" altLang="ja-JP" sz="2800"/>
              <a:t>~300 K</a:t>
            </a:r>
            <a:r>
              <a:rPr lang="ja-JP" altLang="en-US" sz="2800"/>
              <a:t>） では放射する波長が異なる</a:t>
            </a:r>
            <a:r>
              <a:rPr lang="en-US" altLang="ja-JP" sz="2800"/>
              <a:t>.</a:t>
            </a:r>
          </a:p>
        </p:txBody>
      </p:sp>
      <p:sp>
        <p:nvSpPr>
          <p:cNvPr id="25608" name="Text Box 15"/>
          <p:cNvSpPr txBox="1">
            <a:spLocks noChangeArrowheads="1"/>
          </p:cNvSpPr>
          <p:nvPr/>
        </p:nvSpPr>
        <p:spPr bwMode="auto">
          <a:xfrm>
            <a:off x="3252788" y="6446838"/>
            <a:ext cx="3840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（新訂 地学図表</a:t>
            </a:r>
            <a:r>
              <a:rPr lang="en-US" altLang="ja-JP" sz="1800"/>
              <a:t>, </a:t>
            </a:r>
            <a:r>
              <a:rPr lang="ja-JP" altLang="en-US" sz="1800"/>
              <a:t>浜島書店</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ja-JP" altLang="en-US" smtClean="0"/>
              <a:t>小まとめ</a:t>
            </a:r>
          </a:p>
        </p:txBody>
      </p:sp>
      <p:sp>
        <p:nvSpPr>
          <p:cNvPr id="26627" name="Rectangle 3"/>
          <p:cNvSpPr>
            <a:spLocks noGrp="1" noChangeArrowheads="1"/>
          </p:cNvSpPr>
          <p:nvPr>
            <p:ph type="body" idx="1"/>
          </p:nvPr>
        </p:nvSpPr>
        <p:spPr/>
        <p:txBody>
          <a:bodyPr/>
          <a:lstStyle/>
          <a:p>
            <a:pPr eaLnBrk="1" hangingPunct="1"/>
            <a:r>
              <a:rPr lang="ja-JP" altLang="en-US" smtClean="0"/>
              <a:t>物体は温度に対応した波長</a:t>
            </a:r>
            <a:r>
              <a:rPr lang="en-US" altLang="ja-JP" smtClean="0"/>
              <a:t>, </a:t>
            </a:r>
            <a:r>
              <a:rPr lang="ja-JP" altLang="en-US" smtClean="0"/>
              <a:t>強度で電磁波を放射している</a:t>
            </a:r>
            <a:r>
              <a:rPr lang="en-US" altLang="ja-JP" smtClean="0"/>
              <a:t>. </a:t>
            </a:r>
          </a:p>
          <a:p>
            <a:pPr eaLnBrk="1" hangingPunct="1"/>
            <a:r>
              <a:rPr lang="ja-JP" altLang="en-US" smtClean="0"/>
              <a:t>太陽は </a:t>
            </a:r>
            <a:r>
              <a:rPr lang="en-US" altLang="ja-JP" smtClean="0">
                <a:cs typeface="Arial" panose="020B0604020202020204" pitchFamily="34" charset="0"/>
              </a:rPr>
              <a:t>~</a:t>
            </a:r>
            <a:r>
              <a:rPr lang="en-US" altLang="ja-JP" smtClean="0"/>
              <a:t>6000 K </a:t>
            </a:r>
            <a:r>
              <a:rPr lang="ja-JP" altLang="en-US" smtClean="0"/>
              <a:t>の放射</a:t>
            </a:r>
          </a:p>
          <a:p>
            <a:pPr lvl="1" eaLnBrk="1" hangingPunct="1"/>
            <a:r>
              <a:rPr lang="ja-JP" altLang="en-US" smtClean="0"/>
              <a:t>主に可視光線を放射</a:t>
            </a:r>
          </a:p>
          <a:p>
            <a:pPr eaLnBrk="1" hangingPunct="1"/>
            <a:r>
              <a:rPr lang="ja-JP" altLang="en-US" smtClean="0"/>
              <a:t>地球は   </a:t>
            </a:r>
            <a:r>
              <a:rPr lang="en-US" altLang="ja-JP" smtClean="0">
                <a:cs typeface="Arial" panose="020B0604020202020204" pitchFamily="34" charset="0"/>
              </a:rPr>
              <a:t>~</a:t>
            </a:r>
            <a:r>
              <a:rPr lang="en-US" altLang="ja-JP" smtClean="0"/>
              <a:t>300 K </a:t>
            </a:r>
            <a:r>
              <a:rPr lang="ja-JP" altLang="en-US" smtClean="0"/>
              <a:t>の放射</a:t>
            </a:r>
          </a:p>
          <a:p>
            <a:pPr lvl="1" eaLnBrk="1" hangingPunct="1"/>
            <a:r>
              <a:rPr lang="ja-JP" altLang="en-US" smtClean="0"/>
              <a:t>主に赤外線を放射</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pPr eaLnBrk="1" hangingPunct="1"/>
            <a:r>
              <a:rPr lang="ja-JP" altLang="en-US" smtClean="0"/>
              <a:t>地球・惑星のエネルギー収支</a:t>
            </a:r>
            <a:br>
              <a:rPr lang="ja-JP" altLang="en-US" smtClean="0"/>
            </a:br>
            <a:r>
              <a:rPr lang="ja-JP" altLang="en-US" smtClean="0"/>
              <a:t>有効放射温度</a:t>
            </a:r>
          </a:p>
        </p:txBody>
      </p:sp>
      <p:sp>
        <p:nvSpPr>
          <p:cNvPr id="27651"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ja-JP" altLang="en-US" smtClean="0"/>
              <a:t>惑星全体のエネルギー収支</a:t>
            </a:r>
          </a:p>
        </p:txBody>
      </p:sp>
      <p:sp>
        <p:nvSpPr>
          <p:cNvPr id="28675" name="Rectangle 3"/>
          <p:cNvSpPr>
            <a:spLocks noGrp="1" noChangeArrowheads="1"/>
          </p:cNvSpPr>
          <p:nvPr>
            <p:ph type="body" idx="1"/>
          </p:nvPr>
        </p:nvSpPr>
        <p:spPr/>
        <p:txBody>
          <a:bodyPr/>
          <a:lstStyle/>
          <a:p>
            <a:pPr eaLnBrk="1" hangingPunct="1"/>
            <a:r>
              <a:rPr lang="ja-JP" altLang="en-US" smtClean="0"/>
              <a:t>考えること</a:t>
            </a:r>
          </a:p>
          <a:p>
            <a:pPr lvl="1" eaLnBrk="1" hangingPunct="1"/>
            <a:r>
              <a:rPr lang="ja-JP" altLang="en-US" smtClean="0"/>
              <a:t>太陽からやってくる放射</a:t>
            </a:r>
          </a:p>
          <a:p>
            <a:pPr lvl="1" eaLnBrk="1" hangingPunct="1"/>
            <a:r>
              <a:rPr lang="ja-JP" altLang="en-US" smtClean="0"/>
              <a:t>惑星が出す放射</a:t>
            </a:r>
          </a:p>
          <a:p>
            <a:pPr lvl="1" eaLnBrk="1" hangingPunct="1"/>
            <a:r>
              <a:rPr lang="ja-JP" altLang="en-US" smtClean="0"/>
              <a:t>惑星全体でもらうエネルギーと出すエネルギーは等しくなければならない</a:t>
            </a:r>
          </a:p>
          <a:p>
            <a:pPr lvl="2" eaLnBrk="1" hangingPunct="1"/>
            <a:r>
              <a:rPr lang="ja-JP" altLang="en-US" smtClean="0"/>
              <a:t>等しくないと</a:t>
            </a:r>
            <a:r>
              <a:rPr lang="en-US" altLang="ja-JP" smtClean="0"/>
              <a:t>, </a:t>
            </a:r>
            <a:r>
              <a:rPr lang="ja-JP" altLang="en-US" smtClean="0"/>
              <a:t>全体の温度が一定になれない</a:t>
            </a:r>
          </a:p>
          <a:p>
            <a:pPr lvl="3" eaLnBrk="1" hangingPunct="1"/>
            <a:r>
              <a:rPr lang="ja-JP" altLang="en-US" smtClean="0"/>
              <a:t>時間がたつにつれて温度が高くなったり低くなったり</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ja-JP" altLang="en-US" smtClean="0"/>
              <a:t>太陽ー惑星のエネルギーの流れ</a:t>
            </a:r>
          </a:p>
        </p:txBody>
      </p:sp>
      <p:sp>
        <p:nvSpPr>
          <p:cNvPr id="29699" name="Rectangle 3"/>
          <p:cNvSpPr>
            <a:spLocks noGrp="1" noChangeArrowheads="1"/>
          </p:cNvSpPr>
          <p:nvPr>
            <p:ph type="body" idx="1"/>
          </p:nvPr>
        </p:nvSpPr>
        <p:spPr/>
        <p:txBody>
          <a:bodyPr/>
          <a:lstStyle/>
          <a:p>
            <a:pPr eaLnBrk="1" hangingPunct="1"/>
            <a:endParaRPr lang="ja-JP" altLang="ja-JP" smtClean="0"/>
          </a:p>
        </p:txBody>
      </p:sp>
      <p:sp>
        <p:nvSpPr>
          <p:cNvPr id="29700" name="Oval 4"/>
          <p:cNvSpPr>
            <a:spLocks noChangeArrowheads="1"/>
          </p:cNvSpPr>
          <p:nvPr/>
        </p:nvSpPr>
        <p:spPr bwMode="auto">
          <a:xfrm>
            <a:off x="-2197100" y="1341438"/>
            <a:ext cx="4752975" cy="4752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57" name="Oval 5"/>
          <p:cNvSpPr>
            <a:spLocks noChangeArrowheads="1"/>
          </p:cNvSpPr>
          <p:nvPr/>
        </p:nvSpPr>
        <p:spPr bwMode="auto">
          <a:xfrm>
            <a:off x="6010275" y="3141663"/>
            <a:ext cx="914400" cy="914400"/>
          </a:xfrm>
          <a:prstGeom prst="ellipse">
            <a:avLst/>
          </a:prstGeom>
          <a:gradFill rotWithShape="1">
            <a:gsLst>
              <a:gs pos="0">
                <a:schemeClr val="accent2"/>
              </a:gs>
              <a:gs pos="100000">
                <a:schemeClr val="accent2">
                  <a:gamma/>
                  <a:shade val="0"/>
                  <a:invGamma/>
                </a:schemeClr>
              </a:gs>
            </a:gsLst>
            <a:lin ang="0" scaled="1"/>
          </a:gradFill>
          <a:ln w="9525">
            <a:noFill/>
            <a:round/>
            <a:headEnd/>
            <a:tailEnd/>
          </a:ln>
          <a:effectLst/>
        </p:spPr>
        <p:txBody>
          <a:bodyPr wrap="none" anchor="ctr"/>
          <a:lstStyle/>
          <a:p>
            <a:pPr>
              <a:defRPr/>
            </a:pPr>
            <a:endParaRPr lang="ja-JP" altLang="en-US">
              <a:latin typeface="Arial" charset="0"/>
            </a:endParaRPr>
          </a:p>
        </p:txBody>
      </p:sp>
      <p:sp>
        <p:nvSpPr>
          <p:cNvPr id="29702" name="AutoShape 6"/>
          <p:cNvSpPr>
            <a:spLocks noChangeArrowheads="1"/>
          </p:cNvSpPr>
          <p:nvPr/>
        </p:nvSpPr>
        <p:spPr bwMode="auto">
          <a:xfrm>
            <a:off x="2843213" y="242093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03" name="AutoShape 7"/>
          <p:cNvSpPr>
            <a:spLocks noChangeArrowheads="1"/>
          </p:cNvSpPr>
          <p:nvPr/>
        </p:nvSpPr>
        <p:spPr bwMode="auto">
          <a:xfrm>
            <a:off x="2843213" y="30702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04" name="AutoShape 8"/>
          <p:cNvSpPr>
            <a:spLocks noChangeArrowheads="1"/>
          </p:cNvSpPr>
          <p:nvPr/>
        </p:nvSpPr>
        <p:spPr bwMode="auto">
          <a:xfrm>
            <a:off x="2843213" y="37179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05" name="AutoShape 9"/>
          <p:cNvSpPr>
            <a:spLocks noChangeArrowheads="1"/>
          </p:cNvSpPr>
          <p:nvPr/>
        </p:nvSpPr>
        <p:spPr bwMode="auto">
          <a:xfrm>
            <a:off x="2843213" y="43656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06" name="AutoShape 10"/>
          <p:cNvSpPr>
            <a:spLocks noChangeArrowheads="1"/>
          </p:cNvSpPr>
          <p:nvPr/>
        </p:nvSpPr>
        <p:spPr bwMode="auto">
          <a:xfrm>
            <a:off x="2843213" y="494188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07" name="AutoShape 11"/>
          <p:cNvSpPr>
            <a:spLocks noChangeArrowheads="1"/>
          </p:cNvSpPr>
          <p:nvPr/>
        </p:nvSpPr>
        <p:spPr bwMode="auto">
          <a:xfrm rot="-8100000" flipH="1" flipV="1">
            <a:off x="6792913" y="39100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08" name="AutoShape 12"/>
          <p:cNvSpPr>
            <a:spLocks noChangeArrowheads="1"/>
          </p:cNvSpPr>
          <p:nvPr/>
        </p:nvSpPr>
        <p:spPr bwMode="auto">
          <a:xfrm rot="-8100000">
            <a:off x="5881688" y="30337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09" name="AutoShape 13"/>
          <p:cNvSpPr>
            <a:spLocks noChangeArrowheads="1"/>
          </p:cNvSpPr>
          <p:nvPr/>
        </p:nvSpPr>
        <p:spPr bwMode="auto">
          <a:xfrm rot="-2700000" flipH="1" flipV="1">
            <a:off x="5919788" y="39004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10" name="AutoShape 14"/>
          <p:cNvSpPr>
            <a:spLocks noChangeArrowheads="1"/>
          </p:cNvSpPr>
          <p:nvPr/>
        </p:nvSpPr>
        <p:spPr bwMode="auto">
          <a:xfrm rot="-5400000">
            <a:off x="6334126" y="28178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11" name="AutoShape 15"/>
          <p:cNvSpPr>
            <a:spLocks noChangeArrowheads="1"/>
          </p:cNvSpPr>
          <p:nvPr/>
        </p:nvSpPr>
        <p:spPr bwMode="auto">
          <a:xfrm rot="-2700000">
            <a:off x="6802438" y="2997200"/>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12" name="AutoShape 16"/>
          <p:cNvSpPr>
            <a:spLocks noChangeArrowheads="1"/>
          </p:cNvSpPr>
          <p:nvPr/>
        </p:nvSpPr>
        <p:spPr bwMode="auto">
          <a:xfrm flipH="1">
            <a:off x="5722938" y="345122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13" name="AutoShape 17"/>
          <p:cNvSpPr>
            <a:spLocks noChangeArrowheads="1"/>
          </p:cNvSpPr>
          <p:nvPr/>
        </p:nvSpPr>
        <p:spPr bwMode="auto">
          <a:xfrm>
            <a:off x="6977063" y="34305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14" name="AutoShape 18"/>
          <p:cNvSpPr>
            <a:spLocks noChangeArrowheads="1"/>
          </p:cNvSpPr>
          <p:nvPr/>
        </p:nvSpPr>
        <p:spPr bwMode="auto">
          <a:xfrm rot="5400000" flipV="1">
            <a:off x="6369051" y="405447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15" name="AutoShape 19"/>
          <p:cNvSpPr>
            <a:spLocks noChangeArrowheads="1"/>
          </p:cNvSpPr>
          <p:nvPr/>
        </p:nvSpPr>
        <p:spPr bwMode="auto">
          <a:xfrm>
            <a:off x="5210175" y="3695700"/>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16" name="AutoShape 20"/>
          <p:cNvSpPr>
            <a:spLocks noChangeArrowheads="1"/>
          </p:cNvSpPr>
          <p:nvPr/>
        </p:nvSpPr>
        <p:spPr bwMode="auto">
          <a:xfrm flipV="1">
            <a:off x="5218113" y="3209925"/>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17" name="Text Box 21"/>
          <p:cNvSpPr txBox="1">
            <a:spLocks noChangeArrowheads="1"/>
          </p:cNvSpPr>
          <p:nvPr/>
        </p:nvSpPr>
        <p:spPr bwMode="auto">
          <a:xfrm>
            <a:off x="2411413" y="7245350"/>
            <a:ext cx="585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（惑星が受け取るエネルギー） ＝ （惑星が出すエネルギー）</a:t>
            </a:r>
          </a:p>
        </p:txBody>
      </p:sp>
      <p:sp>
        <p:nvSpPr>
          <p:cNvPr id="29718" name="Text Box 28"/>
          <p:cNvSpPr txBox="1">
            <a:spLocks noChangeArrowheads="1"/>
          </p:cNvSpPr>
          <p:nvPr/>
        </p:nvSpPr>
        <p:spPr bwMode="auto">
          <a:xfrm>
            <a:off x="2535238" y="7812088"/>
            <a:ext cx="596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もらった分だけ外に出す</a:t>
            </a:r>
          </a:p>
          <a:p>
            <a:pPr eaLnBrk="1" hangingPunct="1">
              <a:spcBef>
                <a:spcPct val="0"/>
              </a:spcBef>
              <a:buFontTx/>
              <a:buNone/>
            </a:pPr>
            <a:r>
              <a:rPr lang="ja-JP" altLang="en-US" sz="1800"/>
              <a:t>その釣り合いが崩れると</a:t>
            </a:r>
            <a:r>
              <a:rPr lang="en-US" altLang="ja-JP" sz="1800"/>
              <a:t>, </a:t>
            </a:r>
            <a:r>
              <a:rPr lang="ja-JP" altLang="en-US" sz="1800"/>
              <a:t>寒くなったり熱くなったりしてしまう</a:t>
            </a:r>
            <a:r>
              <a:rPr lang="en-US" altLang="ja-JP" sz="180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ja-JP" altLang="en-US" smtClean="0"/>
              <a:t>太陽ー惑星のエネルギーの流れ</a:t>
            </a:r>
          </a:p>
        </p:txBody>
      </p:sp>
      <p:sp>
        <p:nvSpPr>
          <p:cNvPr id="30723" name="Rectangle 3"/>
          <p:cNvSpPr>
            <a:spLocks noGrp="1" noChangeArrowheads="1"/>
          </p:cNvSpPr>
          <p:nvPr>
            <p:ph type="body" idx="1"/>
          </p:nvPr>
        </p:nvSpPr>
        <p:spPr/>
        <p:txBody>
          <a:bodyPr/>
          <a:lstStyle/>
          <a:p>
            <a:pPr eaLnBrk="1" hangingPunct="1"/>
            <a:endParaRPr lang="ja-JP" altLang="ja-JP" smtClean="0"/>
          </a:p>
        </p:txBody>
      </p:sp>
      <p:sp>
        <p:nvSpPr>
          <p:cNvPr id="30724" name="Oval 4"/>
          <p:cNvSpPr>
            <a:spLocks noChangeArrowheads="1"/>
          </p:cNvSpPr>
          <p:nvPr/>
        </p:nvSpPr>
        <p:spPr bwMode="auto">
          <a:xfrm>
            <a:off x="-2197100" y="1341438"/>
            <a:ext cx="4752975" cy="4752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9573" name="Oval 5"/>
          <p:cNvSpPr>
            <a:spLocks noChangeArrowheads="1"/>
          </p:cNvSpPr>
          <p:nvPr/>
        </p:nvSpPr>
        <p:spPr bwMode="auto">
          <a:xfrm>
            <a:off x="6010275" y="3141663"/>
            <a:ext cx="914400" cy="914400"/>
          </a:xfrm>
          <a:prstGeom prst="ellipse">
            <a:avLst/>
          </a:prstGeom>
          <a:gradFill rotWithShape="1">
            <a:gsLst>
              <a:gs pos="0">
                <a:schemeClr val="accent2"/>
              </a:gs>
              <a:gs pos="100000">
                <a:schemeClr val="accent2">
                  <a:gamma/>
                  <a:shade val="0"/>
                  <a:invGamma/>
                </a:schemeClr>
              </a:gs>
            </a:gsLst>
            <a:lin ang="0" scaled="1"/>
          </a:gradFill>
          <a:ln w="9525">
            <a:noFill/>
            <a:round/>
            <a:headEnd/>
            <a:tailEnd/>
          </a:ln>
          <a:effectLst/>
        </p:spPr>
        <p:txBody>
          <a:bodyPr wrap="none" anchor="ctr"/>
          <a:lstStyle/>
          <a:p>
            <a:pPr>
              <a:defRPr/>
            </a:pPr>
            <a:endParaRPr lang="ja-JP" altLang="en-US">
              <a:latin typeface="Arial" charset="0"/>
            </a:endParaRPr>
          </a:p>
        </p:txBody>
      </p:sp>
      <p:sp>
        <p:nvSpPr>
          <p:cNvPr id="30726" name="AutoShape 6"/>
          <p:cNvSpPr>
            <a:spLocks noChangeArrowheads="1"/>
          </p:cNvSpPr>
          <p:nvPr/>
        </p:nvSpPr>
        <p:spPr bwMode="auto">
          <a:xfrm>
            <a:off x="2843213" y="242093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27" name="AutoShape 7"/>
          <p:cNvSpPr>
            <a:spLocks noChangeArrowheads="1"/>
          </p:cNvSpPr>
          <p:nvPr/>
        </p:nvSpPr>
        <p:spPr bwMode="auto">
          <a:xfrm>
            <a:off x="2843213" y="30702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28" name="AutoShape 8"/>
          <p:cNvSpPr>
            <a:spLocks noChangeArrowheads="1"/>
          </p:cNvSpPr>
          <p:nvPr/>
        </p:nvSpPr>
        <p:spPr bwMode="auto">
          <a:xfrm>
            <a:off x="2843213" y="37179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29" name="AutoShape 9"/>
          <p:cNvSpPr>
            <a:spLocks noChangeArrowheads="1"/>
          </p:cNvSpPr>
          <p:nvPr/>
        </p:nvSpPr>
        <p:spPr bwMode="auto">
          <a:xfrm>
            <a:off x="2843213" y="43656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30" name="AutoShape 10"/>
          <p:cNvSpPr>
            <a:spLocks noChangeArrowheads="1"/>
          </p:cNvSpPr>
          <p:nvPr/>
        </p:nvSpPr>
        <p:spPr bwMode="auto">
          <a:xfrm>
            <a:off x="2843213" y="494188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31" name="AutoShape 11"/>
          <p:cNvSpPr>
            <a:spLocks noChangeArrowheads="1"/>
          </p:cNvSpPr>
          <p:nvPr/>
        </p:nvSpPr>
        <p:spPr bwMode="auto">
          <a:xfrm rot="-8100000" flipH="1" flipV="1">
            <a:off x="6792913" y="39100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32" name="AutoShape 12"/>
          <p:cNvSpPr>
            <a:spLocks noChangeArrowheads="1"/>
          </p:cNvSpPr>
          <p:nvPr/>
        </p:nvSpPr>
        <p:spPr bwMode="auto">
          <a:xfrm rot="-8100000">
            <a:off x="5881688" y="30337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33" name="AutoShape 13"/>
          <p:cNvSpPr>
            <a:spLocks noChangeArrowheads="1"/>
          </p:cNvSpPr>
          <p:nvPr/>
        </p:nvSpPr>
        <p:spPr bwMode="auto">
          <a:xfrm rot="-2700000" flipH="1" flipV="1">
            <a:off x="5919788" y="39004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34" name="AutoShape 14"/>
          <p:cNvSpPr>
            <a:spLocks noChangeArrowheads="1"/>
          </p:cNvSpPr>
          <p:nvPr/>
        </p:nvSpPr>
        <p:spPr bwMode="auto">
          <a:xfrm rot="-5400000">
            <a:off x="6334126" y="28178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35" name="AutoShape 15"/>
          <p:cNvSpPr>
            <a:spLocks noChangeArrowheads="1"/>
          </p:cNvSpPr>
          <p:nvPr/>
        </p:nvSpPr>
        <p:spPr bwMode="auto">
          <a:xfrm rot="-2700000">
            <a:off x="6802438" y="2997200"/>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36" name="AutoShape 16"/>
          <p:cNvSpPr>
            <a:spLocks noChangeArrowheads="1"/>
          </p:cNvSpPr>
          <p:nvPr/>
        </p:nvSpPr>
        <p:spPr bwMode="auto">
          <a:xfrm flipH="1">
            <a:off x="5722938" y="345122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37" name="AutoShape 17"/>
          <p:cNvSpPr>
            <a:spLocks noChangeArrowheads="1"/>
          </p:cNvSpPr>
          <p:nvPr/>
        </p:nvSpPr>
        <p:spPr bwMode="auto">
          <a:xfrm>
            <a:off x="6977063" y="34305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38" name="AutoShape 18"/>
          <p:cNvSpPr>
            <a:spLocks noChangeArrowheads="1"/>
          </p:cNvSpPr>
          <p:nvPr/>
        </p:nvSpPr>
        <p:spPr bwMode="auto">
          <a:xfrm rot="5400000" flipV="1">
            <a:off x="6369051" y="405447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39" name="AutoShape 19"/>
          <p:cNvSpPr>
            <a:spLocks noChangeArrowheads="1"/>
          </p:cNvSpPr>
          <p:nvPr/>
        </p:nvSpPr>
        <p:spPr bwMode="auto">
          <a:xfrm>
            <a:off x="5210175" y="3695700"/>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40" name="AutoShape 20"/>
          <p:cNvSpPr>
            <a:spLocks noChangeArrowheads="1"/>
          </p:cNvSpPr>
          <p:nvPr/>
        </p:nvSpPr>
        <p:spPr bwMode="auto">
          <a:xfrm flipV="1">
            <a:off x="5218113" y="3209925"/>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41" name="Text Box 21"/>
          <p:cNvSpPr txBox="1">
            <a:spLocks noChangeArrowheads="1"/>
          </p:cNvSpPr>
          <p:nvPr/>
        </p:nvSpPr>
        <p:spPr bwMode="auto">
          <a:xfrm>
            <a:off x="2411413" y="7245350"/>
            <a:ext cx="585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（惑星が受け取るエネルギー） ＝ （惑星が出すエネルギー）</a:t>
            </a:r>
          </a:p>
        </p:txBody>
      </p:sp>
      <p:sp>
        <p:nvSpPr>
          <p:cNvPr id="30742" name="Text Box 22"/>
          <p:cNvSpPr txBox="1">
            <a:spLocks noChangeArrowheads="1"/>
          </p:cNvSpPr>
          <p:nvPr/>
        </p:nvSpPr>
        <p:spPr bwMode="auto">
          <a:xfrm>
            <a:off x="2535238" y="7812088"/>
            <a:ext cx="596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もらった分だけ外に出す</a:t>
            </a:r>
          </a:p>
          <a:p>
            <a:pPr eaLnBrk="1" hangingPunct="1">
              <a:spcBef>
                <a:spcPct val="0"/>
              </a:spcBef>
              <a:buFontTx/>
              <a:buNone/>
            </a:pPr>
            <a:r>
              <a:rPr lang="ja-JP" altLang="en-US" sz="1800"/>
              <a:t>その釣り合いが崩れると</a:t>
            </a:r>
            <a:r>
              <a:rPr lang="en-US" altLang="ja-JP" sz="1800"/>
              <a:t>, </a:t>
            </a:r>
            <a:r>
              <a:rPr lang="ja-JP" altLang="en-US" sz="1800"/>
              <a:t>寒くなったり熱くなったりしてしまう</a:t>
            </a:r>
            <a:r>
              <a:rPr lang="en-US" altLang="ja-JP" sz="1800"/>
              <a:t>. </a:t>
            </a:r>
          </a:p>
        </p:txBody>
      </p:sp>
      <p:sp>
        <p:nvSpPr>
          <p:cNvPr id="30743" name="Text Box 23"/>
          <p:cNvSpPr txBox="1">
            <a:spLocks noChangeArrowheads="1"/>
          </p:cNvSpPr>
          <p:nvPr/>
        </p:nvSpPr>
        <p:spPr bwMode="auto">
          <a:xfrm>
            <a:off x="2268538" y="1700213"/>
            <a:ext cx="4411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主に可視光線（波長が短い）</a:t>
            </a:r>
          </a:p>
        </p:txBody>
      </p:sp>
      <p:sp>
        <p:nvSpPr>
          <p:cNvPr id="30744" name="Text Box 24"/>
          <p:cNvSpPr txBox="1">
            <a:spLocks noChangeArrowheads="1"/>
          </p:cNvSpPr>
          <p:nvPr/>
        </p:nvSpPr>
        <p:spPr bwMode="auto">
          <a:xfrm>
            <a:off x="4932363" y="4422775"/>
            <a:ext cx="4056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主に赤外線（波長が長い）</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r>
              <a:rPr lang="ja-JP" altLang="en-US" smtClean="0"/>
              <a:t>配布資料</a:t>
            </a:r>
          </a:p>
        </p:txBody>
      </p:sp>
      <p:sp>
        <p:nvSpPr>
          <p:cNvPr id="3" name="コンテンツ プレースホルダー 2"/>
          <p:cNvSpPr>
            <a:spLocks noGrp="1"/>
          </p:cNvSpPr>
          <p:nvPr>
            <p:ph idx="1"/>
          </p:nvPr>
        </p:nvSpPr>
        <p:spPr/>
        <p:txBody>
          <a:bodyPr/>
          <a:lstStyle/>
          <a:p>
            <a:pPr>
              <a:defRPr/>
            </a:pPr>
            <a:r>
              <a:rPr lang="ja-JP" altLang="en-US" dirty="0" smtClean="0"/>
              <a:t>講義資料のコピー　　　</a:t>
            </a:r>
            <a:r>
              <a:rPr lang="en-US" altLang="ja-JP" dirty="0" smtClean="0"/>
              <a:t>		1</a:t>
            </a:r>
            <a:r>
              <a:rPr lang="ja-JP" altLang="en-US" dirty="0" smtClean="0"/>
              <a:t>部</a:t>
            </a:r>
            <a:endParaRPr lang="en-US" altLang="ja-JP" dirty="0" smtClean="0"/>
          </a:p>
          <a:p>
            <a:pPr>
              <a:defRPr/>
            </a:pPr>
            <a:r>
              <a:rPr lang="ja-JP" altLang="en-US" dirty="0" smtClean="0"/>
              <a:t>小テスト用紙　</a:t>
            </a:r>
            <a:r>
              <a:rPr lang="en-US" altLang="ja-JP" dirty="0" smtClean="0"/>
              <a:t>			1</a:t>
            </a:r>
            <a:r>
              <a:rPr lang="ja-JP" altLang="en-US" dirty="0" smtClean="0"/>
              <a:t>枚</a:t>
            </a:r>
            <a:endParaRPr lang="en-US" altLang="ja-JP" dirty="0" smtClean="0"/>
          </a:p>
          <a:p>
            <a:pPr marL="0" indent="0">
              <a:buFontTx/>
              <a:buNone/>
              <a:defRPr/>
            </a:pPr>
            <a:r>
              <a:rPr lang="ja-JP" altLang="en-US" dirty="0" smtClean="0"/>
              <a:t>　　　　合計２部</a:t>
            </a:r>
            <a:endParaRPr lang="ja-JP" altLang="en-US"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ja-JP" altLang="en-US" smtClean="0"/>
              <a:t>太陽ー惑星のエネルギーの流れ</a:t>
            </a:r>
          </a:p>
        </p:txBody>
      </p:sp>
      <p:sp>
        <p:nvSpPr>
          <p:cNvPr id="31747" name="Rectangle 3"/>
          <p:cNvSpPr>
            <a:spLocks noGrp="1" noChangeArrowheads="1"/>
          </p:cNvSpPr>
          <p:nvPr>
            <p:ph type="body" idx="1"/>
          </p:nvPr>
        </p:nvSpPr>
        <p:spPr/>
        <p:txBody>
          <a:bodyPr/>
          <a:lstStyle/>
          <a:p>
            <a:pPr eaLnBrk="1" hangingPunct="1"/>
            <a:endParaRPr lang="ja-JP" altLang="ja-JP" smtClean="0"/>
          </a:p>
        </p:txBody>
      </p:sp>
      <p:sp>
        <p:nvSpPr>
          <p:cNvPr id="31748" name="Oval 4"/>
          <p:cNvSpPr>
            <a:spLocks noChangeArrowheads="1"/>
          </p:cNvSpPr>
          <p:nvPr/>
        </p:nvSpPr>
        <p:spPr bwMode="auto">
          <a:xfrm>
            <a:off x="-2197100" y="1341438"/>
            <a:ext cx="4752975" cy="4752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1" name="Oval 5"/>
          <p:cNvSpPr>
            <a:spLocks noChangeArrowheads="1"/>
          </p:cNvSpPr>
          <p:nvPr/>
        </p:nvSpPr>
        <p:spPr bwMode="auto">
          <a:xfrm>
            <a:off x="6010275" y="3141663"/>
            <a:ext cx="914400" cy="914400"/>
          </a:xfrm>
          <a:prstGeom prst="ellipse">
            <a:avLst/>
          </a:prstGeom>
          <a:gradFill rotWithShape="1">
            <a:gsLst>
              <a:gs pos="0">
                <a:schemeClr val="accent2"/>
              </a:gs>
              <a:gs pos="100000">
                <a:schemeClr val="accent2">
                  <a:gamma/>
                  <a:shade val="0"/>
                  <a:invGamma/>
                </a:schemeClr>
              </a:gs>
            </a:gsLst>
            <a:lin ang="0" scaled="1"/>
          </a:gradFill>
          <a:ln w="9525">
            <a:noFill/>
            <a:round/>
            <a:headEnd/>
            <a:tailEnd/>
          </a:ln>
          <a:effectLst/>
        </p:spPr>
        <p:txBody>
          <a:bodyPr wrap="none" anchor="ctr"/>
          <a:lstStyle/>
          <a:p>
            <a:pPr>
              <a:defRPr/>
            </a:pPr>
            <a:endParaRPr lang="ja-JP" altLang="en-US">
              <a:latin typeface="Arial" charset="0"/>
            </a:endParaRPr>
          </a:p>
        </p:txBody>
      </p:sp>
      <p:sp>
        <p:nvSpPr>
          <p:cNvPr id="31750" name="AutoShape 6"/>
          <p:cNvSpPr>
            <a:spLocks noChangeArrowheads="1"/>
          </p:cNvSpPr>
          <p:nvPr/>
        </p:nvSpPr>
        <p:spPr bwMode="auto">
          <a:xfrm>
            <a:off x="2843213" y="242093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51" name="AutoShape 7"/>
          <p:cNvSpPr>
            <a:spLocks noChangeArrowheads="1"/>
          </p:cNvSpPr>
          <p:nvPr/>
        </p:nvSpPr>
        <p:spPr bwMode="auto">
          <a:xfrm>
            <a:off x="2843213" y="30702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52" name="AutoShape 8"/>
          <p:cNvSpPr>
            <a:spLocks noChangeArrowheads="1"/>
          </p:cNvSpPr>
          <p:nvPr/>
        </p:nvSpPr>
        <p:spPr bwMode="auto">
          <a:xfrm>
            <a:off x="2843213" y="37179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53" name="AutoShape 9"/>
          <p:cNvSpPr>
            <a:spLocks noChangeArrowheads="1"/>
          </p:cNvSpPr>
          <p:nvPr/>
        </p:nvSpPr>
        <p:spPr bwMode="auto">
          <a:xfrm>
            <a:off x="2843213" y="43656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54" name="AutoShape 10"/>
          <p:cNvSpPr>
            <a:spLocks noChangeArrowheads="1"/>
          </p:cNvSpPr>
          <p:nvPr/>
        </p:nvSpPr>
        <p:spPr bwMode="auto">
          <a:xfrm>
            <a:off x="2843213" y="494188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55" name="AutoShape 11"/>
          <p:cNvSpPr>
            <a:spLocks noChangeArrowheads="1"/>
          </p:cNvSpPr>
          <p:nvPr/>
        </p:nvSpPr>
        <p:spPr bwMode="auto">
          <a:xfrm rot="-8100000" flipH="1" flipV="1">
            <a:off x="6792913" y="39100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56" name="AutoShape 12"/>
          <p:cNvSpPr>
            <a:spLocks noChangeArrowheads="1"/>
          </p:cNvSpPr>
          <p:nvPr/>
        </p:nvSpPr>
        <p:spPr bwMode="auto">
          <a:xfrm rot="-8100000">
            <a:off x="5881688" y="30337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57" name="AutoShape 13"/>
          <p:cNvSpPr>
            <a:spLocks noChangeArrowheads="1"/>
          </p:cNvSpPr>
          <p:nvPr/>
        </p:nvSpPr>
        <p:spPr bwMode="auto">
          <a:xfrm rot="-2700000" flipH="1" flipV="1">
            <a:off x="5919788" y="39004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58" name="AutoShape 14"/>
          <p:cNvSpPr>
            <a:spLocks noChangeArrowheads="1"/>
          </p:cNvSpPr>
          <p:nvPr/>
        </p:nvSpPr>
        <p:spPr bwMode="auto">
          <a:xfrm rot="-5400000">
            <a:off x="6334126" y="28178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59" name="AutoShape 15"/>
          <p:cNvSpPr>
            <a:spLocks noChangeArrowheads="1"/>
          </p:cNvSpPr>
          <p:nvPr/>
        </p:nvSpPr>
        <p:spPr bwMode="auto">
          <a:xfrm rot="-2700000">
            <a:off x="6802438" y="2997200"/>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60" name="AutoShape 16"/>
          <p:cNvSpPr>
            <a:spLocks noChangeArrowheads="1"/>
          </p:cNvSpPr>
          <p:nvPr/>
        </p:nvSpPr>
        <p:spPr bwMode="auto">
          <a:xfrm flipH="1">
            <a:off x="5722938" y="345122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61" name="AutoShape 17"/>
          <p:cNvSpPr>
            <a:spLocks noChangeArrowheads="1"/>
          </p:cNvSpPr>
          <p:nvPr/>
        </p:nvSpPr>
        <p:spPr bwMode="auto">
          <a:xfrm>
            <a:off x="6977063" y="34305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62" name="AutoShape 18"/>
          <p:cNvSpPr>
            <a:spLocks noChangeArrowheads="1"/>
          </p:cNvSpPr>
          <p:nvPr/>
        </p:nvSpPr>
        <p:spPr bwMode="auto">
          <a:xfrm rot="5400000" flipV="1">
            <a:off x="6369051" y="405447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63" name="AutoShape 19"/>
          <p:cNvSpPr>
            <a:spLocks noChangeArrowheads="1"/>
          </p:cNvSpPr>
          <p:nvPr/>
        </p:nvSpPr>
        <p:spPr bwMode="auto">
          <a:xfrm>
            <a:off x="5210175" y="3695700"/>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64" name="AutoShape 20"/>
          <p:cNvSpPr>
            <a:spLocks noChangeArrowheads="1"/>
          </p:cNvSpPr>
          <p:nvPr/>
        </p:nvSpPr>
        <p:spPr bwMode="auto">
          <a:xfrm flipV="1">
            <a:off x="5218113" y="3209925"/>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65" name="Text Box 21"/>
          <p:cNvSpPr txBox="1">
            <a:spLocks noChangeArrowheads="1"/>
          </p:cNvSpPr>
          <p:nvPr/>
        </p:nvSpPr>
        <p:spPr bwMode="auto">
          <a:xfrm>
            <a:off x="2359025" y="7100888"/>
            <a:ext cx="585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（惑星が受け取るエネルギー） ＝ （惑星が出すエネルギー）</a:t>
            </a:r>
          </a:p>
        </p:txBody>
      </p:sp>
      <p:sp>
        <p:nvSpPr>
          <p:cNvPr id="31766" name="Text Box 22"/>
          <p:cNvSpPr txBox="1">
            <a:spLocks noChangeArrowheads="1"/>
          </p:cNvSpPr>
          <p:nvPr/>
        </p:nvSpPr>
        <p:spPr bwMode="auto">
          <a:xfrm>
            <a:off x="2124075" y="5805488"/>
            <a:ext cx="6777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（惑星が受け取るエネルギー）</a:t>
            </a:r>
          </a:p>
          <a:p>
            <a:pPr eaLnBrk="1" hangingPunct="1">
              <a:spcBef>
                <a:spcPct val="0"/>
              </a:spcBef>
              <a:buFontTx/>
              <a:buNone/>
            </a:pPr>
            <a:r>
              <a:rPr lang="ja-JP" altLang="en-US" sz="1800"/>
              <a:t>＝（太陽からやってくるエネルギー） － （惑星が反射するエネルギー）</a:t>
            </a:r>
          </a:p>
        </p:txBody>
      </p:sp>
      <p:sp>
        <p:nvSpPr>
          <p:cNvPr id="31767" name="AutoShape 23"/>
          <p:cNvSpPr>
            <a:spLocks noChangeArrowheads="1"/>
          </p:cNvSpPr>
          <p:nvPr/>
        </p:nvSpPr>
        <p:spPr bwMode="auto">
          <a:xfrm rot="5400000">
            <a:off x="6264275" y="3178175"/>
            <a:ext cx="3527425" cy="720725"/>
          </a:xfrm>
          <a:prstGeom prst="parallelogram">
            <a:avLst>
              <a:gd name="adj" fmla="val 8324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68" name="Line 24"/>
          <p:cNvSpPr>
            <a:spLocks noChangeShapeType="1"/>
          </p:cNvSpPr>
          <p:nvPr/>
        </p:nvSpPr>
        <p:spPr bwMode="auto">
          <a:xfrm>
            <a:off x="6443663" y="3141663"/>
            <a:ext cx="15128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69" name="Line 25"/>
          <p:cNvSpPr>
            <a:spLocks noChangeShapeType="1"/>
          </p:cNvSpPr>
          <p:nvPr/>
        </p:nvSpPr>
        <p:spPr bwMode="auto">
          <a:xfrm>
            <a:off x="6443663" y="4052888"/>
            <a:ext cx="15128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70" name="Oval 26"/>
          <p:cNvSpPr>
            <a:spLocks noChangeArrowheads="1"/>
          </p:cNvSpPr>
          <p:nvPr/>
        </p:nvSpPr>
        <p:spPr bwMode="auto">
          <a:xfrm>
            <a:off x="7885113" y="3141663"/>
            <a:ext cx="215900" cy="936625"/>
          </a:xfrm>
          <a:prstGeom prst="ellipse">
            <a:avLst/>
          </a:prstGeom>
          <a:solidFill>
            <a:schemeClr val="bg2"/>
          </a:solidFill>
          <a:ln w="9525">
            <a:solidFill>
              <a:schemeClr val="tx1"/>
            </a:solidFill>
            <a:prstDash val="dash"/>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31771" name="Object 27"/>
          <p:cNvGraphicFramePr>
            <a:graphicFrameLocks noChangeAspect="1"/>
          </p:cNvGraphicFramePr>
          <p:nvPr/>
        </p:nvGraphicFramePr>
        <p:xfrm>
          <a:off x="2411413" y="1773238"/>
          <a:ext cx="490537" cy="588962"/>
        </p:xfrm>
        <a:graphic>
          <a:graphicData uri="http://schemas.openxmlformats.org/presentationml/2006/ole">
            <mc:AlternateContent xmlns:mc="http://schemas.openxmlformats.org/markup-compatibility/2006">
              <mc:Choice xmlns:v="urn:schemas-microsoft-com:vml" Requires="v">
                <p:oleObj spid="_x0000_s31780" name="数式" r:id="rId3" imgW="190500" imgH="228600" progId="Equation.3">
                  <p:embed/>
                </p:oleObj>
              </mc:Choice>
              <mc:Fallback>
                <p:oleObj name="数式" r:id="rId3" imgW="190500" imgH="2286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773238"/>
                        <a:ext cx="490537"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2" name="Object 29"/>
          <p:cNvGraphicFramePr>
            <a:graphicFrameLocks noChangeAspect="1"/>
          </p:cNvGraphicFramePr>
          <p:nvPr/>
        </p:nvGraphicFramePr>
        <p:xfrm>
          <a:off x="5795963" y="4365625"/>
          <a:ext cx="542925" cy="576263"/>
        </p:xfrm>
        <a:graphic>
          <a:graphicData uri="http://schemas.openxmlformats.org/presentationml/2006/ole">
            <mc:AlternateContent xmlns:mc="http://schemas.openxmlformats.org/markup-compatibility/2006">
              <mc:Choice xmlns:v="urn:schemas-microsoft-com:vml" Requires="v">
                <p:oleObj spid="_x0000_s31781" name="数式" r:id="rId5" imgW="203024" imgH="215713" progId="Equation.3">
                  <p:embed/>
                </p:oleObj>
              </mc:Choice>
              <mc:Fallback>
                <p:oleObj name="数式" r:id="rId5" imgW="203024" imgH="215713" progId="Equation.3">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4365625"/>
                        <a:ext cx="542925"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73" name="Text Box 30"/>
          <p:cNvSpPr txBox="1">
            <a:spLocks noChangeArrowheads="1"/>
          </p:cNvSpPr>
          <p:nvPr/>
        </p:nvSpPr>
        <p:spPr bwMode="auto">
          <a:xfrm>
            <a:off x="5253038" y="2395538"/>
            <a:ext cx="248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アルベド＝反射率</a:t>
            </a:r>
          </a:p>
        </p:txBody>
      </p:sp>
      <p:graphicFrame>
        <p:nvGraphicFramePr>
          <p:cNvPr id="31774" name="Object 31"/>
          <p:cNvGraphicFramePr>
            <a:graphicFrameLocks noChangeAspect="1"/>
          </p:cNvGraphicFramePr>
          <p:nvPr/>
        </p:nvGraphicFramePr>
        <p:xfrm>
          <a:off x="4892675" y="2438400"/>
          <a:ext cx="350838" cy="381000"/>
        </p:xfrm>
        <a:graphic>
          <a:graphicData uri="http://schemas.openxmlformats.org/presentationml/2006/ole">
            <mc:AlternateContent xmlns:mc="http://schemas.openxmlformats.org/markup-compatibility/2006">
              <mc:Choice xmlns:v="urn:schemas-microsoft-com:vml" Requires="v">
                <p:oleObj spid="_x0000_s31782" name="数式" r:id="rId7" imgW="152268" imgH="164957" progId="Equation.3">
                  <p:embed/>
                </p:oleObj>
              </mc:Choice>
              <mc:Fallback>
                <p:oleObj name="数式" r:id="rId7" imgW="152268" imgH="164957" progId="Equation.3">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2675" y="2438400"/>
                        <a:ext cx="35083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75" name="Text Box 32"/>
          <p:cNvSpPr txBox="1">
            <a:spLocks noChangeArrowheads="1"/>
          </p:cNvSpPr>
          <p:nvPr/>
        </p:nvSpPr>
        <p:spPr bwMode="auto">
          <a:xfrm>
            <a:off x="2916238" y="1844675"/>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太陽放射</a:t>
            </a:r>
          </a:p>
        </p:txBody>
      </p:sp>
      <p:sp>
        <p:nvSpPr>
          <p:cNvPr id="31776" name="Text Box 33"/>
          <p:cNvSpPr txBox="1">
            <a:spLocks noChangeArrowheads="1"/>
          </p:cNvSpPr>
          <p:nvPr/>
        </p:nvSpPr>
        <p:spPr bwMode="auto">
          <a:xfrm>
            <a:off x="6300788" y="4437063"/>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惑星放射</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ja-JP" altLang="en-US" smtClean="0"/>
              <a:t>太陽ー惑星のエネルギーの流れ</a:t>
            </a:r>
          </a:p>
        </p:txBody>
      </p:sp>
      <p:sp>
        <p:nvSpPr>
          <p:cNvPr id="32771" name="Rectangle 3"/>
          <p:cNvSpPr>
            <a:spLocks noGrp="1" noChangeArrowheads="1"/>
          </p:cNvSpPr>
          <p:nvPr>
            <p:ph type="body" idx="1"/>
          </p:nvPr>
        </p:nvSpPr>
        <p:spPr/>
        <p:txBody>
          <a:bodyPr/>
          <a:lstStyle/>
          <a:p>
            <a:pPr eaLnBrk="1" hangingPunct="1"/>
            <a:endParaRPr lang="ja-JP" altLang="ja-JP" smtClean="0"/>
          </a:p>
        </p:txBody>
      </p:sp>
      <p:sp>
        <p:nvSpPr>
          <p:cNvPr id="32772" name="Oval 4"/>
          <p:cNvSpPr>
            <a:spLocks noChangeArrowheads="1"/>
          </p:cNvSpPr>
          <p:nvPr/>
        </p:nvSpPr>
        <p:spPr bwMode="auto">
          <a:xfrm>
            <a:off x="-2197100" y="1341438"/>
            <a:ext cx="4752975" cy="4752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3429" name="Oval 5"/>
          <p:cNvSpPr>
            <a:spLocks noChangeArrowheads="1"/>
          </p:cNvSpPr>
          <p:nvPr/>
        </p:nvSpPr>
        <p:spPr bwMode="auto">
          <a:xfrm>
            <a:off x="6010275" y="3141663"/>
            <a:ext cx="914400" cy="914400"/>
          </a:xfrm>
          <a:prstGeom prst="ellipse">
            <a:avLst/>
          </a:prstGeom>
          <a:gradFill rotWithShape="1">
            <a:gsLst>
              <a:gs pos="0">
                <a:schemeClr val="accent2"/>
              </a:gs>
              <a:gs pos="100000">
                <a:schemeClr val="accent2">
                  <a:gamma/>
                  <a:shade val="0"/>
                  <a:invGamma/>
                </a:schemeClr>
              </a:gs>
            </a:gsLst>
            <a:lin ang="0" scaled="1"/>
          </a:gradFill>
          <a:ln w="9525">
            <a:noFill/>
            <a:round/>
            <a:headEnd/>
            <a:tailEnd/>
          </a:ln>
          <a:effectLst/>
        </p:spPr>
        <p:txBody>
          <a:bodyPr wrap="none" anchor="ctr"/>
          <a:lstStyle/>
          <a:p>
            <a:pPr>
              <a:defRPr/>
            </a:pPr>
            <a:endParaRPr lang="ja-JP" altLang="en-US">
              <a:latin typeface="Arial" charset="0"/>
            </a:endParaRPr>
          </a:p>
        </p:txBody>
      </p:sp>
      <p:sp>
        <p:nvSpPr>
          <p:cNvPr id="32774" name="AutoShape 6"/>
          <p:cNvSpPr>
            <a:spLocks noChangeArrowheads="1"/>
          </p:cNvSpPr>
          <p:nvPr/>
        </p:nvSpPr>
        <p:spPr bwMode="auto">
          <a:xfrm>
            <a:off x="2843213" y="242093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75" name="AutoShape 7"/>
          <p:cNvSpPr>
            <a:spLocks noChangeArrowheads="1"/>
          </p:cNvSpPr>
          <p:nvPr/>
        </p:nvSpPr>
        <p:spPr bwMode="auto">
          <a:xfrm>
            <a:off x="2843213" y="30702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76" name="AutoShape 8"/>
          <p:cNvSpPr>
            <a:spLocks noChangeArrowheads="1"/>
          </p:cNvSpPr>
          <p:nvPr/>
        </p:nvSpPr>
        <p:spPr bwMode="auto">
          <a:xfrm>
            <a:off x="2843213" y="37179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77" name="AutoShape 9"/>
          <p:cNvSpPr>
            <a:spLocks noChangeArrowheads="1"/>
          </p:cNvSpPr>
          <p:nvPr/>
        </p:nvSpPr>
        <p:spPr bwMode="auto">
          <a:xfrm>
            <a:off x="2843213" y="43656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78" name="AutoShape 10"/>
          <p:cNvSpPr>
            <a:spLocks noChangeArrowheads="1"/>
          </p:cNvSpPr>
          <p:nvPr/>
        </p:nvSpPr>
        <p:spPr bwMode="auto">
          <a:xfrm>
            <a:off x="2843213" y="494188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79" name="AutoShape 11"/>
          <p:cNvSpPr>
            <a:spLocks noChangeArrowheads="1"/>
          </p:cNvSpPr>
          <p:nvPr/>
        </p:nvSpPr>
        <p:spPr bwMode="auto">
          <a:xfrm rot="-8100000" flipH="1" flipV="1">
            <a:off x="6792913" y="39100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80" name="AutoShape 12"/>
          <p:cNvSpPr>
            <a:spLocks noChangeArrowheads="1"/>
          </p:cNvSpPr>
          <p:nvPr/>
        </p:nvSpPr>
        <p:spPr bwMode="auto">
          <a:xfrm rot="-8100000">
            <a:off x="5881688" y="30337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81" name="AutoShape 13"/>
          <p:cNvSpPr>
            <a:spLocks noChangeArrowheads="1"/>
          </p:cNvSpPr>
          <p:nvPr/>
        </p:nvSpPr>
        <p:spPr bwMode="auto">
          <a:xfrm rot="-2700000" flipH="1" flipV="1">
            <a:off x="5919788" y="39004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82" name="AutoShape 14"/>
          <p:cNvSpPr>
            <a:spLocks noChangeArrowheads="1"/>
          </p:cNvSpPr>
          <p:nvPr/>
        </p:nvSpPr>
        <p:spPr bwMode="auto">
          <a:xfrm rot="-5400000">
            <a:off x="6334126" y="28178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83" name="AutoShape 15"/>
          <p:cNvSpPr>
            <a:spLocks noChangeArrowheads="1"/>
          </p:cNvSpPr>
          <p:nvPr/>
        </p:nvSpPr>
        <p:spPr bwMode="auto">
          <a:xfrm rot="-2700000">
            <a:off x="6802438" y="2997200"/>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84" name="AutoShape 16"/>
          <p:cNvSpPr>
            <a:spLocks noChangeArrowheads="1"/>
          </p:cNvSpPr>
          <p:nvPr/>
        </p:nvSpPr>
        <p:spPr bwMode="auto">
          <a:xfrm flipH="1">
            <a:off x="5722938" y="345122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85" name="AutoShape 17"/>
          <p:cNvSpPr>
            <a:spLocks noChangeArrowheads="1"/>
          </p:cNvSpPr>
          <p:nvPr/>
        </p:nvSpPr>
        <p:spPr bwMode="auto">
          <a:xfrm>
            <a:off x="6977063" y="34305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86" name="AutoShape 18"/>
          <p:cNvSpPr>
            <a:spLocks noChangeArrowheads="1"/>
          </p:cNvSpPr>
          <p:nvPr/>
        </p:nvSpPr>
        <p:spPr bwMode="auto">
          <a:xfrm rot="5400000" flipV="1">
            <a:off x="6369051" y="405447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87" name="AutoShape 19"/>
          <p:cNvSpPr>
            <a:spLocks noChangeArrowheads="1"/>
          </p:cNvSpPr>
          <p:nvPr/>
        </p:nvSpPr>
        <p:spPr bwMode="auto">
          <a:xfrm>
            <a:off x="5210175" y="3695700"/>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88" name="AutoShape 20"/>
          <p:cNvSpPr>
            <a:spLocks noChangeArrowheads="1"/>
          </p:cNvSpPr>
          <p:nvPr/>
        </p:nvSpPr>
        <p:spPr bwMode="auto">
          <a:xfrm flipV="1">
            <a:off x="5218113" y="3209925"/>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89" name="Text Box 21"/>
          <p:cNvSpPr txBox="1">
            <a:spLocks noChangeArrowheads="1"/>
          </p:cNvSpPr>
          <p:nvPr/>
        </p:nvSpPr>
        <p:spPr bwMode="auto">
          <a:xfrm>
            <a:off x="2359025" y="7100888"/>
            <a:ext cx="585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（惑星が受け取るエネルギー） ＝ （惑星が出すエネルギー）</a:t>
            </a:r>
          </a:p>
        </p:txBody>
      </p:sp>
      <p:sp>
        <p:nvSpPr>
          <p:cNvPr id="32790" name="Text Box 22"/>
          <p:cNvSpPr txBox="1">
            <a:spLocks noChangeArrowheads="1"/>
          </p:cNvSpPr>
          <p:nvPr/>
        </p:nvSpPr>
        <p:spPr bwMode="auto">
          <a:xfrm>
            <a:off x="2366963" y="7518400"/>
            <a:ext cx="6777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（惑星が受け取るエネルギー）</a:t>
            </a:r>
          </a:p>
          <a:p>
            <a:pPr eaLnBrk="1" hangingPunct="1">
              <a:spcBef>
                <a:spcPct val="0"/>
              </a:spcBef>
              <a:buFontTx/>
              <a:buNone/>
            </a:pPr>
            <a:r>
              <a:rPr lang="ja-JP" altLang="en-US" sz="1800"/>
              <a:t>＝（太陽からやってくるエネルギー） － （惑星が反射するエネルギー）</a:t>
            </a:r>
          </a:p>
        </p:txBody>
      </p:sp>
      <p:sp>
        <p:nvSpPr>
          <p:cNvPr id="32791" name="AutoShape 23"/>
          <p:cNvSpPr>
            <a:spLocks noChangeArrowheads="1"/>
          </p:cNvSpPr>
          <p:nvPr/>
        </p:nvSpPr>
        <p:spPr bwMode="auto">
          <a:xfrm rot="5400000">
            <a:off x="6264275" y="3178175"/>
            <a:ext cx="3527425" cy="720725"/>
          </a:xfrm>
          <a:prstGeom prst="parallelogram">
            <a:avLst>
              <a:gd name="adj" fmla="val 8324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92" name="Line 24"/>
          <p:cNvSpPr>
            <a:spLocks noChangeShapeType="1"/>
          </p:cNvSpPr>
          <p:nvPr/>
        </p:nvSpPr>
        <p:spPr bwMode="auto">
          <a:xfrm>
            <a:off x="6443663" y="3141663"/>
            <a:ext cx="15128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3" name="Line 25"/>
          <p:cNvSpPr>
            <a:spLocks noChangeShapeType="1"/>
          </p:cNvSpPr>
          <p:nvPr/>
        </p:nvSpPr>
        <p:spPr bwMode="auto">
          <a:xfrm>
            <a:off x="6443663" y="4052888"/>
            <a:ext cx="15128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4" name="Oval 26"/>
          <p:cNvSpPr>
            <a:spLocks noChangeArrowheads="1"/>
          </p:cNvSpPr>
          <p:nvPr/>
        </p:nvSpPr>
        <p:spPr bwMode="auto">
          <a:xfrm>
            <a:off x="7885113" y="3141663"/>
            <a:ext cx="215900" cy="936625"/>
          </a:xfrm>
          <a:prstGeom prst="ellipse">
            <a:avLst/>
          </a:prstGeom>
          <a:solidFill>
            <a:schemeClr val="bg2"/>
          </a:solidFill>
          <a:ln w="9525">
            <a:solidFill>
              <a:schemeClr val="tx1"/>
            </a:solidFill>
            <a:prstDash val="dash"/>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795" name="Text Box 29"/>
          <p:cNvSpPr txBox="1">
            <a:spLocks noChangeArrowheads="1"/>
          </p:cNvSpPr>
          <p:nvPr/>
        </p:nvSpPr>
        <p:spPr bwMode="auto">
          <a:xfrm>
            <a:off x="5219700" y="1844675"/>
            <a:ext cx="2487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アルベド＝反射率</a:t>
            </a:r>
          </a:p>
        </p:txBody>
      </p:sp>
      <p:sp>
        <p:nvSpPr>
          <p:cNvPr id="32796" name="Text Box 31"/>
          <p:cNvSpPr txBox="1">
            <a:spLocks noChangeArrowheads="1"/>
          </p:cNvSpPr>
          <p:nvPr/>
        </p:nvSpPr>
        <p:spPr bwMode="auto">
          <a:xfrm>
            <a:off x="2195513" y="1484313"/>
            <a:ext cx="2640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太陽放射フラックス</a:t>
            </a:r>
          </a:p>
        </p:txBody>
      </p:sp>
      <p:graphicFrame>
        <p:nvGraphicFramePr>
          <p:cNvPr id="32797" name="Object 33"/>
          <p:cNvGraphicFramePr>
            <a:graphicFrameLocks noChangeAspect="1"/>
          </p:cNvGraphicFramePr>
          <p:nvPr/>
        </p:nvGraphicFramePr>
        <p:xfrm>
          <a:off x="2268538" y="1844675"/>
          <a:ext cx="2843212" cy="642938"/>
        </p:xfrm>
        <a:graphic>
          <a:graphicData uri="http://schemas.openxmlformats.org/presentationml/2006/ole">
            <mc:AlternateContent xmlns:mc="http://schemas.openxmlformats.org/markup-compatibility/2006">
              <mc:Choice xmlns:v="urn:schemas-microsoft-com:vml" Requires="v">
                <p:oleObj spid="_x0000_s32801" name="数式" r:id="rId3" imgW="1066800" imgH="241300" progId="Equation.3">
                  <p:embed/>
                </p:oleObj>
              </mc:Choice>
              <mc:Fallback>
                <p:oleObj name="数式" r:id="rId3" imgW="1066800" imgH="241300" progId="Equation.3">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844675"/>
                        <a:ext cx="284321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98" name="Object 34"/>
          <p:cNvGraphicFramePr>
            <a:graphicFrameLocks noChangeAspect="1"/>
          </p:cNvGraphicFramePr>
          <p:nvPr/>
        </p:nvGraphicFramePr>
        <p:xfrm>
          <a:off x="5364163" y="2349500"/>
          <a:ext cx="1281112" cy="473075"/>
        </p:xfrm>
        <a:graphic>
          <a:graphicData uri="http://schemas.openxmlformats.org/presentationml/2006/ole">
            <mc:AlternateContent xmlns:mc="http://schemas.openxmlformats.org/markup-compatibility/2006">
              <mc:Choice xmlns:v="urn:schemas-microsoft-com:vml" Requires="v">
                <p:oleObj spid="_x0000_s32802" name="数式" r:id="rId5" imgW="482181" imgH="177646" progId="Equation.3">
                  <p:embed/>
                </p:oleObj>
              </mc:Choice>
              <mc:Fallback>
                <p:oleObj name="数式" r:id="rId5" imgW="482181" imgH="177646" progId="Equation.3">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2349500"/>
                        <a:ext cx="1281112"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ja-JP" altLang="en-US" smtClean="0"/>
              <a:t>放射平衡</a:t>
            </a:r>
          </a:p>
        </p:txBody>
      </p:sp>
      <p:sp>
        <p:nvSpPr>
          <p:cNvPr id="33795" name="Rectangle 3"/>
          <p:cNvSpPr>
            <a:spLocks noGrp="1" noChangeArrowheads="1"/>
          </p:cNvSpPr>
          <p:nvPr>
            <p:ph type="body" idx="1"/>
          </p:nvPr>
        </p:nvSpPr>
        <p:spPr/>
        <p:txBody>
          <a:bodyPr/>
          <a:lstStyle/>
          <a:p>
            <a:r>
              <a:rPr lang="ja-JP" altLang="en-US" smtClean="0"/>
              <a:t>惑星が受け取るエネルギー</a:t>
            </a:r>
          </a:p>
          <a:p>
            <a:endParaRPr lang="ja-JP" altLang="en-US" smtClean="0"/>
          </a:p>
          <a:p>
            <a:r>
              <a:rPr lang="ja-JP" altLang="en-US" smtClean="0"/>
              <a:t>惑星が出すエネルギー</a:t>
            </a:r>
          </a:p>
          <a:p>
            <a:endParaRPr lang="ja-JP" altLang="en-US" smtClean="0"/>
          </a:p>
          <a:p>
            <a:endParaRPr lang="ja-JP" altLang="en-US" smtClean="0"/>
          </a:p>
          <a:p>
            <a:r>
              <a:rPr lang="ja-JP" altLang="en-US" smtClean="0"/>
              <a:t>エネルギーの釣り合い</a:t>
            </a:r>
          </a:p>
          <a:p>
            <a:endParaRPr lang="en-US" altLang="ja-JP" smtClean="0"/>
          </a:p>
        </p:txBody>
      </p:sp>
      <p:graphicFrame>
        <p:nvGraphicFramePr>
          <p:cNvPr id="33796" name="Object 4"/>
          <p:cNvGraphicFramePr>
            <a:graphicFrameLocks noChangeAspect="1"/>
          </p:cNvGraphicFramePr>
          <p:nvPr/>
        </p:nvGraphicFramePr>
        <p:xfrm>
          <a:off x="3348038" y="2179638"/>
          <a:ext cx="2344737" cy="744537"/>
        </p:xfrm>
        <a:graphic>
          <a:graphicData uri="http://schemas.openxmlformats.org/presentationml/2006/ole">
            <mc:AlternateContent xmlns:mc="http://schemas.openxmlformats.org/markup-compatibility/2006">
              <mc:Choice xmlns:v="urn:schemas-microsoft-com:vml" Requires="v">
                <p:oleObj spid="_x0000_s33802" name="数式" r:id="rId3" imgW="799753" imgH="253890" progId="Equation.3">
                  <p:embed/>
                </p:oleObj>
              </mc:Choice>
              <mc:Fallback>
                <p:oleObj name="数式" r:id="rId3" imgW="799753" imgH="25389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179638"/>
                        <a:ext cx="2344737" cy="74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7" name="Object 6"/>
          <p:cNvGraphicFramePr>
            <a:graphicFrameLocks noChangeAspect="1"/>
          </p:cNvGraphicFramePr>
          <p:nvPr/>
        </p:nvGraphicFramePr>
        <p:xfrm>
          <a:off x="2522538" y="5157788"/>
          <a:ext cx="4425950" cy="782637"/>
        </p:xfrm>
        <a:graphic>
          <a:graphicData uri="http://schemas.openxmlformats.org/presentationml/2006/ole">
            <mc:AlternateContent xmlns:mc="http://schemas.openxmlformats.org/markup-compatibility/2006">
              <mc:Choice xmlns:v="urn:schemas-microsoft-com:vml" Requires="v">
                <p:oleObj spid="_x0000_s33803" name="数式" r:id="rId5" imgW="1511300" imgH="266700" progId="Equation.3">
                  <p:embed/>
                </p:oleObj>
              </mc:Choice>
              <mc:Fallback>
                <p:oleObj name="数式" r:id="rId5" imgW="1511300" imgH="2667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538" y="5157788"/>
                        <a:ext cx="4425950" cy="78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8" name="オブジェクト 1"/>
          <p:cNvGraphicFramePr>
            <a:graphicFrameLocks noChangeAspect="1"/>
          </p:cNvGraphicFramePr>
          <p:nvPr/>
        </p:nvGraphicFramePr>
        <p:xfrm>
          <a:off x="3652838" y="3440113"/>
          <a:ext cx="1711325" cy="781050"/>
        </p:xfrm>
        <a:graphic>
          <a:graphicData uri="http://schemas.openxmlformats.org/presentationml/2006/ole">
            <mc:AlternateContent xmlns:mc="http://schemas.openxmlformats.org/markup-compatibility/2006">
              <mc:Choice xmlns:v="urn:schemas-microsoft-com:vml" Requires="v">
                <p:oleObj spid="_x0000_s33804" name="数式" r:id="rId7" imgW="583693" imgH="266469" progId="Equation.3">
                  <p:embed/>
                </p:oleObj>
              </mc:Choice>
              <mc:Fallback>
                <p:oleObj name="数式" r:id="rId7" imgW="583693" imgH="266469" progId="Equation.3">
                  <p:embed/>
                  <p:pic>
                    <p:nvPicPr>
                      <p:cNvPr id="0" name="オブジェクト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2838" y="3440113"/>
                        <a:ext cx="1711325"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ja-JP" altLang="en-US" smtClean="0"/>
              <a:t>地球の有効放射温度</a:t>
            </a:r>
          </a:p>
        </p:txBody>
      </p:sp>
      <p:sp>
        <p:nvSpPr>
          <p:cNvPr id="34819" name="Rectangle 3"/>
          <p:cNvSpPr>
            <a:spLocks noGrp="1" noChangeArrowheads="1"/>
          </p:cNvSpPr>
          <p:nvPr>
            <p:ph type="body" idx="1"/>
          </p:nvPr>
        </p:nvSpPr>
        <p:spPr/>
        <p:txBody>
          <a:bodyPr/>
          <a:lstStyle/>
          <a:p>
            <a:pPr eaLnBrk="1" hangingPunct="1"/>
            <a:r>
              <a:rPr lang="ja-JP" altLang="en-US" smtClean="0"/>
              <a:t>地球の有効放射温度を見積もってみる</a:t>
            </a:r>
            <a:r>
              <a:rPr lang="en-US" altLang="ja-JP" smtClean="0"/>
              <a:t>. </a:t>
            </a:r>
          </a:p>
        </p:txBody>
      </p:sp>
      <p:graphicFrame>
        <p:nvGraphicFramePr>
          <p:cNvPr id="34820" name="Object 5"/>
          <p:cNvGraphicFramePr>
            <a:graphicFrameLocks noChangeAspect="1"/>
          </p:cNvGraphicFramePr>
          <p:nvPr/>
        </p:nvGraphicFramePr>
        <p:xfrm>
          <a:off x="5867400" y="4383088"/>
          <a:ext cx="2293938" cy="341312"/>
        </p:xfrm>
        <a:graphic>
          <a:graphicData uri="http://schemas.openxmlformats.org/presentationml/2006/ole">
            <mc:AlternateContent xmlns:mc="http://schemas.openxmlformats.org/markup-compatibility/2006">
              <mc:Choice xmlns:v="urn:schemas-microsoft-com:vml" Requires="v">
                <p:oleObj spid="_x0000_s34825" name="数式" r:id="rId3" imgW="1536700" imgH="228600" progId="Equation.3">
                  <p:embed/>
                </p:oleObj>
              </mc:Choice>
              <mc:Fallback>
                <p:oleObj name="数式" r:id="rId3" imgW="15367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383088"/>
                        <a:ext cx="2293938"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1" name="Object 8"/>
          <p:cNvGraphicFramePr>
            <a:graphicFrameLocks noChangeAspect="1"/>
          </p:cNvGraphicFramePr>
          <p:nvPr/>
        </p:nvGraphicFramePr>
        <p:xfrm>
          <a:off x="1103313" y="2346325"/>
          <a:ext cx="7227887" cy="2019300"/>
        </p:xfrm>
        <a:graphic>
          <a:graphicData uri="http://schemas.openxmlformats.org/presentationml/2006/ole">
            <mc:AlternateContent xmlns:mc="http://schemas.openxmlformats.org/markup-compatibility/2006">
              <mc:Choice xmlns:v="urn:schemas-microsoft-com:vml" Requires="v">
                <p:oleObj spid="_x0000_s34826" name="数式" r:id="rId5" imgW="3365500" imgH="939800" progId="Equation.3">
                  <p:embed/>
                </p:oleObj>
              </mc:Choice>
              <mc:Fallback>
                <p:oleObj name="数式" r:id="rId5" imgW="3365500" imgH="9398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313" y="2346325"/>
                        <a:ext cx="7227887"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Text Box 9"/>
          <p:cNvSpPr txBox="1">
            <a:spLocks noChangeArrowheads="1"/>
          </p:cNvSpPr>
          <p:nvPr/>
        </p:nvSpPr>
        <p:spPr bwMode="auto">
          <a:xfrm>
            <a:off x="323850" y="4930775"/>
            <a:ext cx="8588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とりあえず温度が見積もられた</a:t>
            </a:r>
            <a:r>
              <a:rPr lang="en-US" altLang="ja-JP" sz="2800"/>
              <a:t>. </a:t>
            </a:r>
          </a:p>
          <a:p>
            <a:pPr eaLnBrk="1" hangingPunct="1">
              <a:spcBef>
                <a:spcPct val="0"/>
              </a:spcBef>
              <a:buFontTx/>
              <a:buNone/>
            </a:pPr>
            <a:r>
              <a:rPr lang="ja-JP" altLang="en-US" sz="2800"/>
              <a:t>しかし</a:t>
            </a:r>
            <a:r>
              <a:rPr lang="en-US" altLang="ja-JP" sz="2800"/>
              <a:t>, </a:t>
            </a:r>
            <a:r>
              <a:rPr lang="ja-JP" altLang="en-US" sz="2800"/>
              <a:t>現実の地球表面の平均温度はこんなに低くない</a:t>
            </a:r>
            <a:r>
              <a:rPr lang="en-US" altLang="ja-JP" sz="280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ja-JP" altLang="en-US" smtClean="0"/>
              <a:t>金星</a:t>
            </a:r>
            <a:r>
              <a:rPr lang="en-US" altLang="ja-JP" smtClean="0"/>
              <a:t>, </a:t>
            </a:r>
            <a:r>
              <a:rPr lang="ja-JP" altLang="en-US" smtClean="0"/>
              <a:t>火星の有効放射温度</a:t>
            </a:r>
          </a:p>
        </p:txBody>
      </p:sp>
      <p:sp>
        <p:nvSpPr>
          <p:cNvPr id="30723" name="Rectangle 3"/>
          <p:cNvSpPr>
            <a:spLocks noGrp="1" noChangeArrowheads="1"/>
          </p:cNvSpPr>
          <p:nvPr>
            <p:ph idx="1"/>
          </p:nvPr>
        </p:nvSpPr>
        <p:spPr/>
        <p:txBody>
          <a:bodyPr>
            <a:normAutofit lnSpcReduction="10000"/>
          </a:bodyPr>
          <a:lstStyle/>
          <a:p>
            <a:pPr>
              <a:defRPr/>
            </a:pPr>
            <a:endParaRPr lang="en-US" altLang="ja-JP" dirty="0" smtClean="0"/>
          </a:p>
          <a:p>
            <a:pPr>
              <a:defRPr/>
            </a:pPr>
            <a:endParaRPr lang="en-US" altLang="ja-JP" dirty="0"/>
          </a:p>
          <a:p>
            <a:pPr>
              <a:defRPr/>
            </a:pPr>
            <a:endParaRPr lang="en-US" altLang="ja-JP" dirty="0" smtClean="0"/>
          </a:p>
          <a:p>
            <a:pPr>
              <a:defRPr/>
            </a:pPr>
            <a:endParaRPr lang="en-US" altLang="ja-JP" dirty="0"/>
          </a:p>
          <a:p>
            <a:pPr>
              <a:defRPr/>
            </a:pPr>
            <a:endParaRPr lang="en-US" altLang="ja-JP" dirty="0" smtClean="0"/>
          </a:p>
          <a:p>
            <a:pPr>
              <a:defRPr/>
            </a:pPr>
            <a:r>
              <a:rPr lang="ja-JP" altLang="en-US" dirty="0" smtClean="0"/>
              <a:t>火星の有効放射温度は</a:t>
            </a:r>
            <a:r>
              <a:rPr lang="en-US" altLang="ja-JP" dirty="0" smtClean="0"/>
              <a:t>, </a:t>
            </a:r>
            <a:r>
              <a:rPr lang="ja-JP" altLang="en-US" dirty="0" smtClean="0"/>
              <a:t>実際の表面温度とそれほどずれていない</a:t>
            </a:r>
            <a:r>
              <a:rPr lang="en-US" altLang="ja-JP" dirty="0" smtClean="0"/>
              <a:t>.</a:t>
            </a:r>
            <a:endParaRPr lang="ja-JP" altLang="en-US" dirty="0"/>
          </a:p>
          <a:p>
            <a:pPr>
              <a:defRPr/>
            </a:pPr>
            <a:r>
              <a:rPr lang="ja-JP" altLang="en-US" dirty="0"/>
              <a:t>金星</a:t>
            </a:r>
            <a:r>
              <a:rPr lang="ja-JP" altLang="en-US" dirty="0" smtClean="0"/>
              <a:t>は</a:t>
            </a:r>
            <a:r>
              <a:rPr lang="ja-JP" altLang="en-US" dirty="0"/>
              <a:t>大きく</a:t>
            </a:r>
            <a:r>
              <a:rPr lang="ja-JP" altLang="en-US" dirty="0" smtClean="0"/>
              <a:t>異なる</a:t>
            </a:r>
            <a:r>
              <a:rPr lang="en-US" altLang="ja-JP" dirty="0" smtClean="0"/>
              <a:t>. </a:t>
            </a:r>
            <a:endParaRPr lang="en-US" altLang="ja-JP" dirty="0"/>
          </a:p>
        </p:txBody>
      </p:sp>
      <p:graphicFrame>
        <p:nvGraphicFramePr>
          <p:cNvPr id="2" name="表 1"/>
          <p:cNvGraphicFramePr>
            <a:graphicFrameLocks noGrp="1"/>
          </p:cNvGraphicFramePr>
          <p:nvPr/>
        </p:nvGraphicFramePr>
        <p:xfrm>
          <a:off x="1692275" y="1773238"/>
          <a:ext cx="6096000" cy="2071687"/>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711624">
                  <a:extLst>
                    <a:ext uri="{9D8B030D-6E8A-4147-A177-3AD203B41FA5}">
                      <a16:colId xmlns:a16="http://schemas.microsoft.com/office/drawing/2014/main" val="20002"/>
                    </a:ext>
                  </a:extLst>
                </a:gridCol>
              </a:tblGrid>
              <a:tr h="517922">
                <a:tc>
                  <a:txBody>
                    <a:bodyPr/>
                    <a:lstStyle/>
                    <a:p>
                      <a:endParaRPr kumimoji="1" lang="ja-JP" altLang="en-US" sz="2800" dirty="0"/>
                    </a:p>
                  </a:txBody>
                  <a:tcPr marT="45615" marB="45615"/>
                </a:tc>
                <a:tc>
                  <a:txBody>
                    <a:bodyPr/>
                    <a:lstStyle/>
                    <a:p>
                      <a:r>
                        <a:rPr kumimoji="1" lang="ja-JP" altLang="en-US" sz="2800" dirty="0" smtClean="0"/>
                        <a:t>有効放射温度</a:t>
                      </a:r>
                      <a:endParaRPr kumimoji="1" lang="ja-JP" altLang="en-US" sz="2800" dirty="0"/>
                    </a:p>
                  </a:txBody>
                  <a:tcPr marT="45615" marB="45615"/>
                </a:tc>
                <a:tc>
                  <a:txBody>
                    <a:bodyPr/>
                    <a:lstStyle/>
                    <a:p>
                      <a:r>
                        <a:rPr kumimoji="1" lang="ja-JP" altLang="en-US" sz="2800" dirty="0" smtClean="0"/>
                        <a:t>実際の平均温度</a:t>
                      </a:r>
                      <a:endParaRPr kumimoji="1" lang="ja-JP" altLang="en-US" sz="2800" dirty="0"/>
                    </a:p>
                  </a:txBody>
                  <a:tcPr marT="45615" marB="45615"/>
                </a:tc>
                <a:extLst>
                  <a:ext uri="{0D108BD9-81ED-4DB2-BD59-A6C34878D82A}">
                    <a16:rowId xmlns:a16="http://schemas.microsoft.com/office/drawing/2014/main" val="10000"/>
                  </a:ext>
                </a:extLst>
              </a:tr>
              <a:tr h="517922">
                <a:tc>
                  <a:txBody>
                    <a:bodyPr/>
                    <a:lstStyle/>
                    <a:p>
                      <a:r>
                        <a:rPr kumimoji="1" lang="ja-JP" altLang="en-US" sz="2800" dirty="0" smtClean="0"/>
                        <a:t>金星</a:t>
                      </a:r>
                      <a:endParaRPr kumimoji="1" lang="ja-JP" altLang="en-US" sz="2800" dirty="0"/>
                    </a:p>
                  </a:txBody>
                  <a:tcPr marT="45615" marB="45615"/>
                </a:tc>
                <a:tc>
                  <a:txBody>
                    <a:bodyPr/>
                    <a:lstStyle/>
                    <a:p>
                      <a:r>
                        <a:rPr kumimoji="1" lang="en-US" altLang="ja-JP" sz="2800" dirty="0" smtClean="0"/>
                        <a:t>224 K</a:t>
                      </a:r>
                      <a:endParaRPr kumimoji="1" lang="ja-JP" altLang="en-US" sz="2800" dirty="0"/>
                    </a:p>
                  </a:txBody>
                  <a:tcPr marT="45615" marB="45615"/>
                </a:tc>
                <a:tc>
                  <a:txBody>
                    <a:bodyPr/>
                    <a:lstStyle/>
                    <a:p>
                      <a:r>
                        <a:rPr kumimoji="1" lang="en-US" altLang="ja-JP" sz="2800" dirty="0" smtClean="0"/>
                        <a:t>~740 K</a:t>
                      </a:r>
                      <a:endParaRPr kumimoji="1" lang="ja-JP" altLang="en-US" sz="2800" dirty="0"/>
                    </a:p>
                  </a:txBody>
                  <a:tcPr marT="45615" marB="45615"/>
                </a:tc>
                <a:extLst>
                  <a:ext uri="{0D108BD9-81ED-4DB2-BD59-A6C34878D82A}">
                    <a16:rowId xmlns:a16="http://schemas.microsoft.com/office/drawing/2014/main" val="10001"/>
                  </a:ext>
                </a:extLst>
              </a:tr>
              <a:tr h="517922">
                <a:tc>
                  <a:txBody>
                    <a:bodyPr/>
                    <a:lstStyle/>
                    <a:p>
                      <a:r>
                        <a:rPr kumimoji="1" lang="ja-JP" altLang="en-US" sz="2800" dirty="0" smtClean="0"/>
                        <a:t>地球</a:t>
                      </a:r>
                      <a:endParaRPr kumimoji="1" lang="ja-JP" altLang="en-US" sz="2800" dirty="0"/>
                    </a:p>
                  </a:txBody>
                  <a:tcPr marT="45615" marB="45615"/>
                </a:tc>
                <a:tc>
                  <a:txBody>
                    <a:bodyPr/>
                    <a:lstStyle/>
                    <a:p>
                      <a:r>
                        <a:rPr kumimoji="1" lang="en-US" altLang="ja-JP" sz="2800" dirty="0" smtClean="0"/>
                        <a:t>255 K</a:t>
                      </a:r>
                      <a:endParaRPr kumimoji="1" lang="ja-JP" altLang="en-US" sz="2800" dirty="0"/>
                    </a:p>
                  </a:txBody>
                  <a:tcPr marT="45615" marB="45615"/>
                </a:tc>
                <a:tc>
                  <a:txBody>
                    <a:bodyPr/>
                    <a:lstStyle/>
                    <a:p>
                      <a:r>
                        <a:rPr kumimoji="1" lang="en-US" altLang="ja-JP" sz="2800" dirty="0" smtClean="0"/>
                        <a:t>~300 K</a:t>
                      </a:r>
                      <a:endParaRPr kumimoji="1" lang="ja-JP" altLang="en-US" sz="2800" dirty="0"/>
                    </a:p>
                  </a:txBody>
                  <a:tcPr marT="45615" marB="45615"/>
                </a:tc>
                <a:extLst>
                  <a:ext uri="{0D108BD9-81ED-4DB2-BD59-A6C34878D82A}">
                    <a16:rowId xmlns:a16="http://schemas.microsoft.com/office/drawing/2014/main" val="10002"/>
                  </a:ext>
                </a:extLst>
              </a:tr>
              <a:tr h="517922">
                <a:tc>
                  <a:txBody>
                    <a:bodyPr/>
                    <a:lstStyle/>
                    <a:p>
                      <a:r>
                        <a:rPr kumimoji="1" lang="ja-JP" altLang="en-US" sz="2800" dirty="0" smtClean="0"/>
                        <a:t>火星</a:t>
                      </a:r>
                      <a:endParaRPr kumimoji="1" lang="ja-JP" altLang="en-US" sz="2800" dirty="0"/>
                    </a:p>
                  </a:txBody>
                  <a:tcPr marT="45615" marB="45615"/>
                </a:tc>
                <a:tc>
                  <a:txBody>
                    <a:bodyPr/>
                    <a:lstStyle/>
                    <a:p>
                      <a:r>
                        <a:rPr kumimoji="1" lang="en-US" altLang="ja-JP" sz="2800" dirty="0" smtClean="0"/>
                        <a:t>216 K</a:t>
                      </a:r>
                      <a:endParaRPr kumimoji="1" lang="ja-JP" altLang="en-US" sz="2800" dirty="0"/>
                    </a:p>
                  </a:txBody>
                  <a:tcPr marT="45615" marB="45615"/>
                </a:tc>
                <a:tc>
                  <a:txBody>
                    <a:bodyPr/>
                    <a:lstStyle/>
                    <a:p>
                      <a:r>
                        <a:rPr kumimoji="1" lang="en-US" altLang="ja-JP" sz="2800" dirty="0" smtClean="0"/>
                        <a:t>~220 K</a:t>
                      </a:r>
                      <a:endParaRPr kumimoji="1" lang="ja-JP" altLang="en-US" sz="2800" dirty="0"/>
                    </a:p>
                  </a:txBody>
                  <a:tcPr marT="45615" marB="45615"/>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ja-JP" altLang="en-US" smtClean="0"/>
              <a:t>他の効果の重要性</a:t>
            </a:r>
          </a:p>
        </p:txBody>
      </p:sp>
      <p:sp>
        <p:nvSpPr>
          <p:cNvPr id="36867" name="Rectangle 3"/>
          <p:cNvSpPr>
            <a:spLocks noGrp="1" noChangeArrowheads="1"/>
          </p:cNvSpPr>
          <p:nvPr>
            <p:ph type="body" idx="1"/>
          </p:nvPr>
        </p:nvSpPr>
        <p:spPr/>
        <p:txBody>
          <a:bodyPr/>
          <a:lstStyle/>
          <a:p>
            <a:pPr eaLnBrk="1" hangingPunct="1"/>
            <a:r>
              <a:rPr lang="ja-JP" altLang="en-US" smtClean="0"/>
              <a:t>地球（惑星）が受け取るエネルギーと地球が出すエネルギーの釣り合いから求めた温度は</a:t>
            </a:r>
            <a:r>
              <a:rPr lang="en-US" altLang="ja-JP" smtClean="0"/>
              <a:t>, </a:t>
            </a:r>
            <a:r>
              <a:rPr lang="ja-JP" altLang="en-US" smtClean="0"/>
              <a:t>必ずしも現実と合わない</a:t>
            </a:r>
            <a:r>
              <a:rPr lang="en-US" altLang="ja-JP" smtClean="0"/>
              <a:t>. </a:t>
            </a:r>
          </a:p>
          <a:p>
            <a:pPr eaLnBrk="1" hangingPunct="1"/>
            <a:r>
              <a:rPr lang="ja-JP" altLang="en-US" smtClean="0"/>
              <a:t>他の効果を考えなければいけない</a:t>
            </a:r>
            <a:r>
              <a:rPr lang="en-US" altLang="ja-JP" smtClean="0"/>
              <a:t>. </a:t>
            </a:r>
          </a:p>
        </p:txBody>
      </p:sp>
      <p:sp>
        <p:nvSpPr>
          <p:cNvPr id="36868" name="Text Box 4"/>
          <p:cNvSpPr txBox="1">
            <a:spLocks noChangeArrowheads="1"/>
          </p:cNvSpPr>
          <p:nvPr/>
        </p:nvSpPr>
        <p:spPr bwMode="auto">
          <a:xfrm>
            <a:off x="3563938" y="3856038"/>
            <a:ext cx="201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t>温室効果</a:t>
            </a:r>
          </a:p>
        </p:txBody>
      </p:sp>
      <p:sp>
        <p:nvSpPr>
          <p:cNvPr id="36869" name="AutoShape 5"/>
          <p:cNvSpPr>
            <a:spLocks noChangeArrowheads="1"/>
          </p:cNvSpPr>
          <p:nvPr/>
        </p:nvSpPr>
        <p:spPr bwMode="auto">
          <a:xfrm>
            <a:off x="2584450" y="3889375"/>
            <a:ext cx="576263" cy="576263"/>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pPr eaLnBrk="1" hangingPunct="1"/>
            <a:r>
              <a:rPr lang="ja-JP" altLang="en-US" smtClean="0"/>
              <a:t>温室効果</a:t>
            </a:r>
          </a:p>
        </p:txBody>
      </p:sp>
      <p:sp>
        <p:nvSpPr>
          <p:cNvPr id="37891"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ja-JP" altLang="en-US" smtClean="0"/>
              <a:t>太陽ー惑星のエネルギーの流れ</a:t>
            </a:r>
          </a:p>
        </p:txBody>
      </p:sp>
      <p:sp>
        <p:nvSpPr>
          <p:cNvPr id="38915" name="Rectangle 3"/>
          <p:cNvSpPr>
            <a:spLocks noGrp="1" noChangeArrowheads="1"/>
          </p:cNvSpPr>
          <p:nvPr>
            <p:ph type="body" idx="1"/>
          </p:nvPr>
        </p:nvSpPr>
        <p:spPr/>
        <p:txBody>
          <a:bodyPr/>
          <a:lstStyle/>
          <a:p>
            <a:pPr eaLnBrk="1" hangingPunct="1"/>
            <a:endParaRPr lang="ja-JP" altLang="ja-JP" smtClean="0"/>
          </a:p>
        </p:txBody>
      </p:sp>
      <p:sp>
        <p:nvSpPr>
          <p:cNvPr id="38916" name="Oval 4"/>
          <p:cNvSpPr>
            <a:spLocks noChangeArrowheads="1"/>
          </p:cNvSpPr>
          <p:nvPr/>
        </p:nvSpPr>
        <p:spPr bwMode="auto">
          <a:xfrm>
            <a:off x="-2197100" y="1341438"/>
            <a:ext cx="4752975" cy="4752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8549" name="Oval 5"/>
          <p:cNvSpPr>
            <a:spLocks noChangeArrowheads="1"/>
          </p:cNvSpPr>
          <p:nvPr/>
        </p:nvSpPr>
        <p:spPr bwMode="auto">
          <a:xfrm>
            <a:off x="6010275" y="3141663"/>
            <a:ext cx="914400" cy="914400"/>
          </a:xfrm>
          <a:prstGeom prst="ellipse">
            <a:avLst/>
          </a:prstGeom>
          <a:gradFill rotWithShape="1">
            <a:gsLst>
              <a:gs pos="0">
                <a:schemeClr val="accent2"/>
              </a:gs>
              <a:gs pos="100000">
                <a:schemeClr val="accent2">
                  <a:gamma/>
                  <a:shade val="0"/>
                  <a:invGamma/>
                </a:schemeClr>
              </a:gs>
            </a:gsLst>
            <a:lin ang="0" scaled="1"/>
          </a:gradFill>
          <a:ln w="9525">
            <a:noFill/>
            <a:round/>
            <a:headEnd/>
            <a:tailEnd/>
          </a:ln>
          <a:effectLst/>
        </p:spPr>
        <p:txBody>
          <a:bodyPr wrap="none" anchor="ctr"/>
          <a:lstStyle/>
          <a:p>
            <a:pPr>
              <a:defRPr/>
            </a:pPr>
            <a:endParaRPr lang="ja-JP" altLang="en-US">
              <a:latin typeface="Arial" charset="0"/>
            </a:endParaRPr>
          </a:p>
        </p:txBody>
      </p:sp>
      <p:sp>
        <p:nvSpPr>
          <p:cNvPr id="38918" name="AutoShape 6"/>
          <p:cNvSpPr>
            <a:spLocks noChangeArrowheads="1"/>
          </p:cNvSpPr>
          <p:nvPr/>
        </p:nvSpPr>
        <p:spPr bwMode="auto">
          <a:xfrm>
            <a:off x="2843213" y="242093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19" name="AutoShape 7"/>
          <p:cNvSpPr>
            <a:spLocks noChangeArrowheads="1"/>
          </p:cNvSpPr>
          <p:nvPr/>
        </p:nvSpPr>
        <p:spPr bwMode="auto">
          <a:xfrm>
            <a:off x="2843213" y="30702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20" name="AutoShape 8"/>
          <p:cNvSpPr>
            <a:spLocks noChangeArrowheads="1"/>
          </p:cNvSpPr>
          <p:nvPr/>
        </p:nvSpPr>
        <p:spPr bwMode="auto">
          <a:xfrm>
            <a:off x="2843213" y="37179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21" name="AutoShape 9"/>
          <p:cNvSpPr>
            <a:spLocks noChangeArrowheads="1"/>
          </p:cNvSpPr>
          <p:nvPr/>
        </p:nvSpPr>
        <p:spPr bwMode="auto">
          <a:xfrm>
            <a:off x="2843213" y="43656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22" name="AutoShape 10"/>
          <p:cNvSpPr>
            <a:spLocks noChangeArrowheads="1"/>
          </p:cNvSpPr>
          <p:nvPr/>
        </p:nvSpPr>
        <p:spPr bwMode="auto">
          <a:xfrm>
            <a:off x="2843213" y="494188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23" name="AutoShape 11"/>
          <p:cNvSpPr>
            <a:spLocks noChangeArrowheads="1"/>
          </p:cNvSpPr>
          <p:nvPr/>
        </p:nvSpPr>
        <p:spPr bwMode="auto">
          <a:xfrm rot="-8100000" flipH="1" flipV="1">
            <a:off x="6792913" y="39100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24" name="AutoShape 12"/>
          <p:cNvSpPr>
            <a:spLocks noChangeArrowheads="1"/>
          </p:cNvSpPr>
          <p:nvPr/>
        </p:nvSpPr>
        <p:spPr bwMode="auto">
          <a:xfrm rot="-8100000">
            <a:off x="5881688" y="30337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25" name="AutoShape 13"/>
          <p:cNvSpPr>
            <a:spLocks noChangeArrowheads="1"/>
          </p:cNvSpPr>
          <p:nvPr/>
        </p:nvSpPr>
        <p:spPr bwMode="auto">
          <a:xfrm rot="-2700000" flipH="1" flipV="1">
            <a:off x="5919788" y="39004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26" name="AutoShape 14"/>
          <p:cNvSpPr>
            <a:spLocks noChangeArrowheads="1"/>
          </p:cNvSpPr>
          <p:nvPr/>
        </p:nvSpPr>
        <p:spPr bwMode="auto">
          <a:xfrm rot="-5400000">
            <a:off x="6334126" y="28178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27" name="AutoShape 15"/>
          <p:cNvSpPr>
            <a:spLocks noChangeArrowheads="1"/>
          </p:cNvSpPr>
          <p:nvPr/>
        </p:nvSpPr>
        <p:spPr bwMode="auto">
          <a:xfrm rot="-2700000">
            <a:off x="6802438" y="2997200"/>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28" name="AutoShape 16"/>
          <p:cNvSpPr>
            <a:spLocks noChangeArrowheads="1"/>
          </p:cNvSpPr>
          <p:nvPr/>
        </p:nvSpPr>
        <p:spPr bwMode="auto">
          <a:xfrm flipH="1">
            <a:off x="5722938" y="345122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29" name="AutoShape 17"/>
          <p:cNvSpPr>
            <a:spLocks noChangeArrowheads="1"/>
          </p:cNvSpPr>
          <p:nvPr/>
        </p:nvSpPr>
        <p:spPr bwMode="auto">
          <a:xfrm>
            <a:off x="6977063" y="34305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30" name="AutoShape 18"/>
          <p:cNvSpPr>
            <a:spLocks noChangeArrowheads="1"/>
          </p:cNvSpPr>
          <p:nvPr/>
        </p:nvSpPr>
        <p:spPr bwMode="auto">
          <a:xfrm rot="5400000" flipV="1">
            <a:off x="6369051" y="405447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31" name="AutoShape 19"/>
          <p:cNvSpPr>
            <a:spLocks noChangeArrowheads="1"/>
          </p:cNvSpPr>
          <p:nvPr/>
        </p:nvSpPr>
        <p:spPr bwMode="auto">
          <a:xfrm>
            <a:off x="5210175" y="3695700"/>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32" name="AutoShape 20"/>
          <p:cNvSpPr>
            <a:spLocks noChangeArrowheads="1"/>
          </p:cNvSpPr>
          <p:nvPr/>
        </p:nvSpPr>
        <p:spPr bwMode="auto">
          <a:xfrm flipV="1">
            <a:off x="5218113" y="3209925"/>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33" name="Text Box 21"/>
          <p:cNvSpPr txBox="1">
            <a:spLocks noChangeArrowheads="1"/>
          </p:cNvSpPr>
          <p:nvPr/>
        </p:nvSpPr>
        <p:spPr bwMode="auto">
          <a:xfrm>
            <a:off x="2359025" y="7100888"/>
            <a:ext cx="585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（惑星が受け取るエネルギー） ＝ （惑星が出すエネルギー）</a:t>
            </a:r>
          </a:p>
        </p:txBody>
      </p:sp>
      <p:sp>
        <p:nvSpPr>
          <p:cNvPr id="38934" name="Text Box 22"/>
          <p:cNvSpPr txBox="1">
            <a:spLocks noChangeArrowheads="1"/>
          </p:cNvSpPr>
          <p:nvPr/>
        </p:nvSpPr>
        <p:spPr bwMode="auto">
          <a:xfrm>
            <a:off x="2366963" y="7518400"/>
            <a:ext cx="6777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（惑星が受け取るエネルギー）</a:t>
            </a:r>
          </a:p>
          <a:p>
            <a:pPr eaLnBrk="1" hangingPunct="1">
              <a:spcBef>
                <a:spcPct val="0"/>
              </a:spcBef>
              <a:buFontTx/>
              <a:buNone/>
            </a:pPr>
            <a:r>
              <a:rPr lang="ja-JP" altLang="en-US" sz="1800"/>
              <a:t>＝（太陽からやってくるエネルギー） － （惑星が反射するエネルギー）</a:t>
            </a:r>
          </a:p>
        </p:txBody>
      </p:sp>
      <p:sp>
        <p:nvSpPr>
          <p:cNvPr id="38935" name="AutoShape 23"/>
          <p:cNvSpPr>
            <a:spLocks noChangeArrowheads="1"/>
          </p:cNvSpPr>
          <p:nvPr/>
        </p:nvSpPr>
        <p:spPr bwMode="auto">
          <a:xfrm rot="5400000">
            <a:off x="6264275" y="3178175"/>
            <a:ext cx="3527425" cy="720725"/>
          </a:xfrm>
          <a:prstGeom prst="parallelogram">
            <a:avLst>
              <a:gd name="adj" fmla="val 8324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8936" name="Line 24"/>
          <p:cNvSpPr>
            <a:spLocks noChangeShapeType="1"/>
          </p:cNvSpPr>
          <p:nvPr/>
        </p:nvSpPr>
        <p:spPr bwMode="auto">
          <a:xfrm>
            <a:off x="6443663" y="3141663"/>
            <a:ext cx="15128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7" name="Line 25"/>
          <p:cNvSpPr>
            <a:spLocks noChangeShapeType="1"/>
          </p:cNvSpPr>
          <p:nvPr/>
        </p:nvSpPr>
        <p:spPr bwMode="auto">
          <a:xfrm>
            <a:off x="6443663" y="4052888"/>
            <a:ext cx="15128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8" name="Oval 26"/>
          <p:cNvSpPr>
            <a:spLocks noChangeArrowheads="1"/>
          </p:cNvSpPr>
          <p:nvPr/>
        </p:nvSpPr>
        <p:spPr bwMode="auto">
          <a:xfrm>
            <a:off x="7885113" y="3141663"/>
            <a:ext cx="215900" cy="936625"/>
          </a:xfrm>
          <a:prstGeom prst="ellipse">
            <a:avLst/>
          </a:prstGeom>
          <a:solidFill>
            <a:schemeClr val="bg2"/>
          </a:solidFill>
          <a:ln w="9525">
            <a:solidFill>
              <a:schemeClr val="tx1"/>
            </a:solidFill>
            <a:prstDash val="dash"/>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38939" name="Object 27"/>
          <p:cNvGraphicFramePr>
            <a:graphicFrameLocks noChangeAspect="1"/>
          </p:cNvGraphicFramePr>
          <p:nvPr/>
        </p:nvGraphicFramePr>
        <p:xfrm>
          <a:off x="2411413" y="1773238"/>
          <a:ext cx="490537" cy="588962"/>
        </p:xfrm>
        <a:graphic>
          <a:graphicData uri="http://schemas.openxmlformats.org/presentationml/2006/ole">
            <mc:AlternateContent xmlns:mc="http://schemas.openxmlformats.org/markup-compatibility/2006">
              <mc:Choice xmlns:v="urn:schemas-microsoft-com:vml" Requires="v">
                <p:oleObj spid="_x0000_s38948" name="数式" r:id="rId3" imgW="190500" imgH="228600" progId="Equation.3">
                  <p:embed/>
                </p:oleObj>
              </mc:Choice>
              <mc:Fallback>
                <p:oleObj name="数式" r:id="rId3" imgW="190500" imgH="2286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773238"/>
                        <a:ext cx="490537"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40" name="Object 28"/>
          <p:cNvGraphicFramePr>
            <a:graphicFrameLocks noChangeAspect="1"/>
          </p:cNvGraphicFramePr>
          <p:nvPr/>
        </p:nvGraphicFramePr>
        <p:xfrm>
          <a:off x="5795963" y="4365625"/>
          <a:ext cx="542925" cy="576263"/>
        </p:xfrm>
        <a:graphic>
          <a:graphicData uri="http://schemas.openxmlformats.org/presentationml/2006/ole">
            <mc:AlternateContent xmlns:mc="http://schemas.openxmlformats.org/markup-compatibility/2006">
              <mc:Choice xmlns:v="urn:schemas-microsoft-com:vml" Requires="v">
                <p:oleObj spid="_x0000_s38949" name="数式" r:id="rId5" imgW="203024" imgH="215713" progId="Equation.3">
                  <p:embed/>
                </p:oleObj>
              </mc:Choice>
              <mc:Fallback>
                <p:oleObj name="数式" r:id="rId5" imgW="203024" imgH="215713"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4365625"/>
                        <a:ext cx="542925"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41" name="Text Box 29"/>
          <p:cNvSpPr txBox="1">
            <a:spLocks noChangeArrowheads="1"/>
          </p:cNvSpPr>
          <p:nvPr/>
        </p:nvSpPr>
        <p:spPr bwMode="auto">
          <a:xfrm>
            <a:off x="5253038" y="2395538"/>
            <a:ext cx="248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アルベド＝反射率</a:t>
            </a:r>
          </a:p>
        </p:txBody>
      </p:sp>
      <p:graphicFrame>
        <p:nvGraphicFramePr>
          <p:cNvPr id="38942" name="Object 30"/>
          <p:cNvGraphicFramePr>
            <a:graphicFrameLocks noChangeAspect="1"/>
          </p:cNvGraphicFramePr>
          <p:nvPr/>
        </p:nvGraphicFramePr>
        <p:xfrm>
          <a:off x="4892675" y="2438400"/>
          <a:ext cx="350838" cy="381000"/>
        </p:xfrm>
        <a:graphic>
          <a:graphicData uri="http://schemas.openxmlformats.org/presentationml/2006/ole">
            <mc:AlternateContent xmlns:mc="http://schemas.openxmlformats.org/markup-compatibility/2006">
              <mc:Choice xmlns:v="urn:schemas-microsoft-com:vml" Requires="v">
                <p:oleObj spid="_x0000_s38950" name="数式" r:id="rId7" imgW="152268" imgH="164957" progId="Equation.3">
                  <p:embed/>
                </p:oleObj>
              </mc:Choice>
              <mc:Fallback>
                <p:oleObj name="数式" r:id="rId7" imgW="152268" imgH="164957" progId="Equation.3">
                  <p:embed/>
                  <p:pic>
                    <p:nvPicPr>
                      <p:cNvPr id="0"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2675" y="2438400"/>
                        <a:ext cx="35083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43" name="Text Box 31"/>
          <p:cNvSpPr txBox="1">
            <a:spLocks noChangeArrowheads="1"/>
          </p:cNvSpPr>
          <p:nvPr/>
        </p:nvSpPr>
        <p:spPr bwMode="auto">
          <a:xfrm>
            <a:off x="2916238" y="1844675"/>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太陽放射</a:t>
            </a:r>
          </a:p>
        </p:txBody>
      </p:sp>
      <p:sp>
        <p:nvSpPr>
          <p:cNvPr id="38944" name="Text Box 32"/>
          <p:cNvSpPr txBox="1">
            <a:spLocks noChangeArrowheads="1"/>
          </p:cNvSpPr>
          <p:nvPr/>
        </p:nvSpPr>
        <p:spPr bwMode="auto">
          <a:xfrm>
            <a:off x="6300788" y="4437063"/>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惑星放射</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ja-JP" altLang="en-US" sz="4000" smtClean="0"/>
              <a:t>大気がない場合のエネルギーの流れ</a:t>
            </a:r>
          </a:p>
        </p:txBody>
      </p:sp>
      <p:sp>
        <p:nvSpPr>
          <p:cNvPr id="39939" name="Rectangle 3"/>
          <p:cNvSpPr>
            <a:spLocks noGrp="1" noChangeArrowheads="1"/>
          </p:cNvSpPr>
          <p:nvPr>
            <p:ph type="body" idx="1"/>
          </p:nvPr>
        </p:nvSpPr>
        <p:spPr/>
        <p:txBody>
          <a:bodyPr/>
          <a:lstStyle/>
          <a:p>
            <a:pPr eaLnBrk="1" hangingPunct="1"/>
            <a:r>
              <a:rPr lang="ja-JP" altLang="en-US" smtClean="0"/>
              <a:t>大気がない ⇒ 温室効果が働かない</a:t>
            </a:r>
          </a:p>
        </p:txBody>
      </p:sp>
      <p:sp>
        <p:nvSpPr>
          <p:cNvPr id="39940" name="Line 4"/>
          <p:cNvSpPr>
            <a:spLocks noChangeShapeType="1"/>
          </p:cNvSpPr>
          <p:nvPr/>
        </p:nvSpPr>
        <p:spPr bwMode="auto">
          <a:xfrm>
            <a:off x="1763713" y="5805488"/>
            <a:ext cx="6048375" cy="0"/>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41" name="Line 5"/>
          <p:cNvSpPr>
            <a:spLocks noChangeShapeType="1"/>
          </p:cNvSpPr>
          <p:nvPr/>
        </p:nvSpPr>
        <p:spPr bwMode="auto">
          <a:xfrm flipH="1">
            <a:off x="17637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42" name="Line 6"/>
          <p:cNvSpPr>
            <a:spLocks noChangeShapeType="1"/>
          </p:cNvSpPr>
          <p:nvPr/>
        </p:nvSpPr>
        <p:spPr bwMode="auto">
          <a:xfrm flipH="1">
            <a:off x="19796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43" name="Line 7"/>
          <p:cNvSpPr>
            <a:spLocks noChangeShapeType="1"/>
          </p:cNvSpPr>
          <p:nvPr/>
        </p:nvSpPr>
        <p:spPr bwMode="auto">
          <a:xfrm flipH="1">
            <a:off x="2197100" y="5805488"/>
            <a:ext cx="287338"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44" name="Line 8"/>
          <p:cNvSpPr>
            <a:spLocks noChangeShapeType="1"/>
          </p:cNvSpPr>
          <p:nvPr/>
        </p:nvSpPr>
        <p:spPr bwMode="auto">
          <a:xfrm flipH="1">
            <a:off x="24114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45" name="Line 9"/>
          <p:cNvSpPr>
            <a:spLocks noChangeShapeType="1"/>
          </p:cNvSpPr>
          <p:nvPr/>
        </p:nvSpPr>
        <p:spPr bwMode="auto">
          <a:xfrm flipH="1">
            <a:off x="26273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46" name="AutoShape 10"/>
          <p:cNvSpPr>
            <a:spLocks noChangeArrowheads="1"/>
          </p:cNvSpPr>
          <p:nvPr/>
        </p:nvSpPr>
        <p:spPr bwMode="auto">
          <a:xfrm>
            <a:off x="2771775" y="2663825"/>
            <a:ext cx="1439863" cy="3095625"/>
          </a:xfrm>
          <a:prstGeom prst="downArrow">
            <a:avLst>
              <a:gd name="adj1" fmla="val 50000"/>
              <a:gd name="adj2" fmla="val 53749"/>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9947" name="AutoShape 11"/>
          <p:cNvSpPr>
            <a:spLocks noChangeArrowheads="1"/>
          </p:cNvSpPr>
          <p:nvPr/>
        </p:nvSpPr>
        <p:spPr bwMode="auto">
          <a:xfrm rot="10800000">
            <a:off x="2195513" y="2678113"/>
            <a:ext cx="288925" cy="3095625"/>
          </a:xfrm>
          <a:prstGeom prst="downArrow">
            <a:avLst>
              <a:gd name="adj1" fmla="val 50000"/>
              <a:gd name="adj2" fmla="val 267857"/>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39948" name="Object 12"/>
          <p:cNvGraphicFramePr>
            <a:graphicFrameLocks noChangeAspect="1"/>
          </p:cNvGraphicFramePr>
          <p:nvPr/>
        </p:nvGraphicFramePr>
        <p:xfrm>
          <a:off x="1331913" y="3213100"/>
          <a:ext cx="738187" cy="531813"/>
        </p:xfrm>
        <a:graphic>
          <a:graphicData uri="http://schemas.openxmlformats.org/presentationml/2006/ole">
            <mc:AlternateContent xmlns:mc="http://schemas.openxmlformats.org/markup-compatibility/2006">
              <mc:Choice xmlns:v="urn:schemas-microsoft-com:vml" Requires="v">
                <p:oleObj spid="_x0000_s39965" name="数式" r:id="rId3" imgW="317362" imgH="228501" progId="Equation.3">
                  <p:embed/>
                </p:oleObj>
              </mc:Choice>
              <mc:Fallback>
                <p:oleObj name="数式" r:id="rId3" imgW="317362" imgH="228501"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213100"/>
                        <a:ext cx="73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9" name="Object 15"/>
          <p:cNvGraphicFramePr>
            <a:graphicFrameLocks noChangeAspect="1"/>
          </p:cNvGraphicFramePr>
          <p:nvPr/>
        </p:nvGraphicFramePr>
        <p:xfrm>
          <a:off x="6659563" y="3155950"/>
          <a:ext cx="649287" cy="560388"/>
        </p:xfrm>
        <a:graphic>
          <a:graphicData uri="http://schemas.openxmlformats.org/presentationml/2006/ole">
            <mc:AlternateContent xmlns:mc="http://schemas.openxmlformats.org/markup-compatibility/2006">
              <mc:Choice xmlns:v="urn:schemas-microsoft-com:vml" Requires="v">
                <p:oleObj spid="_x0000_s39966" name="数式" r:id="rId5" imgW="279279" imgH="241195" progId="Equation.3">
                  <p:embed/>
                </p:oleObj>
              </mc:Choice>
              <mc:Fallback>
                <p:oleObj name="数式" r:id="rId5" imgW="279279" imgH="241195"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3155950"/>
                        <a:ext cx="649287"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0" name="Object 16"/>
          <p:cNvGraphicFramePr>
            <a:graphicFrameLocks noChangeAspect="1"/>
          </p:cNvGraphicFramePr>
          <p:nvPr/>
        </p:nvGraphicFramePr>
        <p:xfrm>
          <a:off x="4067175" y="3213100"/>
          <a:ext cx="442913" cy="531813"/>
        </p:xfrm>
        <a:graphic>
          <a:graphicData uri="http://schemas.openxmlformats.org/presentationml/2006/ole">
            <mc:AlternateContent xmlns:mc="http://schemas.openxmlformats.org/markup-compatibility/2006">
              <mc:Choice xmlns:v="urn:schemas-microsoft-com:vml" Requires="v">
                <p:oleObj spid="_x0000_s39967" name="数式" r:id="rId7" imgW="190500" imgH="228600" progId="Equation.3">
                  <p:embed/>
                </p:oleObj>
              </mc:Choice>
              <mc:Fallback>
                <p:oleObj name="数式" r:id="rId7" imgW="190500" imgH="228600"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3213100"/>
                        <a:ext cx="442913"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1" name="Object 17"/>
          <p:cNvGraphicFramePr>
            <a:graphicFrameLocks noChangeAspect="1"/>
          </p:cNvGraphicFramePr>
          <p:nvPr/>
        </p:nvGraphicFramePr>
        <p:xfrm>
          <a:off x="2024063" y="6092825"/>
          <a:ext cx="3484562" cy="590550"/>
        </p:xfrm>
        <a:graphic>
          <a:graphicData uri="http://schemas.openxmlformats.org/presentationml/2006/ole">
            <mc:AlternateContent xmlns:mc="http://schemas.openxmlformats.org/markup-compatibility/2006">
              <mc:Choice xmlns:v="urn:schemas-microsoft-com:vml" Requires="v">
                <p:oleObj spid="_x0000_s39968" name="数式" r:id="rId9" imgW="1497950" imgH="253890" progId="Equation.3">
                  <p:embed/>
                </p:oleObj>
              </mc:Choice>
              <mc:Fallback>
                <p:oleObj name="数式" r:id="rId9" imgW="1497950" imgH="253890"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4063" y="6092825"/>
                        <a:ext cx="3484562"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2" name="Object 18"/>
          <p:cNvGraphicFramePr>
            <a:graphicFrameLocks noChangeAspect="1"/>
          </p:cNvGraphicFramePr>
          <p:nvPr/>
        </p:nvGraphicFramePr>
        <p:xfrm>
          <a:off x="6443663" y="4652963"/>
          <a:ext cx="2449512" cy="1033462"/>
        </p:xfrm>
        <a:graphic>
          <a:graphicData uri="http://schemas.openxmlformats.org/presentationml/2006/ole">
            <mc:AlternateContent xmlns:mc="http://schemas.openxmlformats.org/markup-compatibility/2006">
              <mc:Choice xmlns:v="urn:schemas-microsoft-com:vml" Requires="v">
                <p:oleObj spid="_x0000_s39969" name="数式" r:id="rId11" imgW="1054100" imgH="444500" progId="Equation.3">
                  <p:embed/>
                </p:oleObj>
              </mc:Choice>
              <mc:Fallback>
                <p:oleObj name="数式" r:id="rId11" imgW="1054100" imgH="444500" progId="Equation.3">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3663" y="4652963"/>
                        <a:ext cx="2449512"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53" name="AutoShape 19"/>
          <p:cNvSpPr>
            <a:spLocks noChangeArrowheads="1"/>
          </p:cNvSpPr>
          <p:nvPr/>
        </p:nvSpPr>
        <p:spPr bwMode="auto">
          <a:xfrm rot="10800000">
            <a:off x="5292725" y="2665413"/>
            <a:ext cx="1008063" cy="3095625"/>
          </a:xfrm>
          <a:prstGeom prst="downArrow">
            <a:avLst>
              <a:gd name="adj1" fmla="val 50000"/>
              <a:gd name="adj2" fmla="val 76772"/>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9954" name="Text Box 21"/>
          <p:cNvSpPr txBox="1">
            <a:spLocks noChangeArrowheads="1"/>
          </p:cNvSpPr>
          <p:nvPr/>
        </p:nvSpPr>
        <p:spPr bwMode="auto">
          <a:xfrm>
            <a:off x="3851275" y="2781300"/>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入射太陽放射</a:t>
            </a:r>
          </a:p>
        </p:txBody>
      </p:sp>
      <p:sp>
        <p:nvSpPr>
          <p:cNvPr id="39955" name="Text Box 22"/>
          <p:cNvSpPr txBox="1">
            <a:spLocks noChangeArrowheads="1"/>
          </p:cNvSpPr>
          <p:nvPr/>
        </p:nvSpPr>
        <p:spPr bwMode="auto">
          <a:xfrm>
            <a:off x="495300" y="2781300"/>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反射太陽放射</a:t>
            </a:r>
          </a:p>
        </p:txBody>
      </p:sp>
      <p:sp>
        <p:nvSpPr>
          <p:cNvPr id="39956" name="Text Box 23"/>
          <p:cNvSpPr txBox="1">
            <a:spLocks noChangeArrowheads="1"/>
          </p:cNvSpPr>
          <p:nvPr/>
        </p:nvSpPr>
        <p:spPr bwMode="auto">
          <a:xfrm>
            <a:off x="6569075" y="2846388"/>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惑星放射</a:t>
            </a:r>
          </a:p>
        </p:txBody>
      </p:sp>
      <p:sp>
        <p:nvSpPr>
          <p:cNvPr id="39957" name="Text Box 24"/>
          <p:cNvSpPr txBox="1">
            <a:spLocks noChangeArrowheads="1"/>
          </p:cNvSpPr>
          <p:nvPr/>
        </p:nvSpPr>
        <p:spPr bwMode="auto">
          <a:xfrm>
            <a:off x="447675" y="6165850"/>
            <a:ext cx="1460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つりあいの式</a:t>
            </a:r>
          </a:p>
        </p:txBody>
      </p:sp>
      <p:sp>
        <p:nvSpPr>
          <p:cNvPr id="39958" name="Text Box 25"/>
          <p:cNvSpPr txBox="1">
            <a:spLocks noChangeArrowheads="1"/>
          </p:cNvSpPr>
          <p:nvPr/>
        </p:nvSpPr>
        <p:spPr bwMode="auto">
          <a:xfrm>
            <a:off x="2268538" y="2282825"/>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主に可視光線</a:t>
            </a:r>
          </a:p>
        </p:txBody>
      </p:sp>
      <p:sp>
        <p:nvSpPr>
          <p:cNvPr id="39959" name="Text Box 26"/>
          <p:cNvSpPr txBox="1">
            <a:spLocks noChangeArrowheads="1"/>
          </p:cNvSpPr>
          <p:nvPr/>
        </p:nvSpPr>
        <p:spPr bwMode="auto">
          <a:xfrm>
            <a:off x="5148263" y="2276475"/>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主に赤外線</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ja-JP" altLang="en-US" smtClean="0"/>
              <a:t>温室効果で考えること</a:t>
            </a:r>
          </a:p>
        </p:txBody>
      </p:sp>
      <p:sp>
        <p:nvSpPr>
          <p:cNvPr id="40963" name="Rectangle 3"/>
          <p:cNvSpPr>
            <a:spLocks noGrp="1" noChangeArrowheads="1"/>
          </p:cNvSpPr>
          <p:nvPr>
            <p:ph type="body" idx="1"/>
          </p:nvPr>
        </p:nvSpPr>
        <p:spPr/>
        <p:txBody>
          <a:bodyPr/>
          <a:lstStyle/>
          <a:p>
            <a:pPr eaLnBrk="1" hangingPunct="1"/>
            <a:r>
              <a:rPr lang="ja-JP" altLang="en-US" smtClean="0"/>
              <a:t>（いくつかの）惑星には大気がある</a:t>
            </a:r>
            <a:r>
              <a:rPr lang="en-US" altLang="ja-JP" smtClean="0"/>
              <a:t>.</a:t>
            </a:r>
          </a:p>
          <a:p>
            <a:pPr lvl="1" eaLnBrk="1" hangingPunct="1"/>
            <a:r>
              <a:rPr lang="ja-JP" altLang="en-US" smtClean="0"/>
              <a:t>大気の効果</a:t>
            </a:r>
          </a:p>
          <a:p>
            <a:pPr lvl="2" eaLnBrk="1" hangingPunct="1"/>
            <a:r>
              <a:rPr lang="ja-JP" altLang="en-US" smtClean="0"/>
              <a:t>大気は地面からの放射（主に赤外線）を吸収（・散乱）する</a:t>
            </a:r>
          </a:p>
          <a:p>
            <a:pPr lvl="2" eaLnBrk="1" hangingPunct="1"/>
            <a:r>
              <a:rPr lang="ja-JP" altLang="en-US" smtClean="0"/>
              <a:t>大気は自身が放射（・散乱）する</a:t>
            </a:r>
          </a:p>
          <a:p>
            <a:pPr eaLnBrk="1" hangingPunct="1"/>
            <a:endParaRPr lang="ja-JP" altLang="en-US" smtClean="0"/>
          </a:p>
          <a:p>
            <a:pPr eaLnBrk="1" hangingPunct="1"/>
            <a:r>
              <a:rPr lang="ja-JP" altLang="en-US" smtClean="0"/>
              <a:t>これらの効果によってエネルギーの流れが変わって温度が変わる</a:t>
            </a:r>
            <a:r>
              <a:rPr lang="en-US" altLang="ja-JP"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mtClean="0"/>
              <a:t>講義の内容</a:t>
            </a:r>
          </a:p>
        </p:txBody>
      </p:sp>
      <p:sp>
        <p:nvSpPr>
          <p:cNvPr id="5123" name="Rectangle 3"/>
          <p:cNvSpPr>
            <a:spLocks noGrp="1" noChangeArrowheads="1"/>
          </p:cNvSpPr>
          <p:nvPr>
            <p:ph type="body" idx="1"/>
          </p:nvPr>
        </p:nvSpPr>
        <p:spPr/>
        <p:txBody>
          <a:bodyPr/>
          <a:lstStyle/>
          <a:p>
            <a:pPr eaLnBrk="1" hangingPunct="1"/>
            <a:r>
              <a:rPr lang="ja-JP" altLang="en-US" smtClean="0"/>
              <a:t>地球を含めた惑星にはどのくらいの大気があるのか</a:t>
            </a:r>
            <a:r>
              <a:rPr lang="en-US" altLang="ja-JP" smtClean="0"/>
              <a:t>?</a:t>
            </a:r>
          </a:p>
          <a:p>
            <a:pPr eaLnBrk="1" hangingPunct="1"/>
            <a:r>
              <a:rPr lang="ja-JP" altLang="en-US" smtClean="0"/>
              <a:t>地球を含めた惑星の（平均的な）温度はどのように決まっているのか</a:t>
            </a:r>
            <a:r>
              <a:rPr lang="en-US" altLang="ja-JP" smtClean="0"/>
              <a:t>?</a:t>
            </a:r>
          </a:p>
          <a:p>
            <a:pPr lvl="1" eaLnBrk="1" hangingPunct="1"/>
            <a:r>
              <a:rPr lang="ja-JP" altLang="en-US" smtClean="0"/>
              <a:t>第ゼロ次近似としてのエネルギー収支</a:t>
            </a:r>
            <a:endParaRPr lang="en-US" altLang="ja-JP" smtClean="0"/>
          </a:p>
          <a:p>
            <a:pPr lvl="1" eaLnBrk="1" hangingPunct="1"/>
            <a:r>
              <a:rPr lang="ja-JP" altLang="en-US" smtClean="0"/>
              <a:t>温室効果</a:t>
            </a:r>
            <a:endParaRPr lang="en-US" altLang="ja-JP" smtClean="0"/>
          </a:p>
          <a:p>
            <a:pPr lvl="1" eaLnBrk="1" hangingPunct="1"/>
            <a:r>
              <a:rPr lang="ja-JP" altLang="en-US" smtClean="0"/>
              <a:t>その他</a:t>
            </a:r>
            <a:endParaRPr lang="en-US" altLang="ja-JP" smtClean="0"/>
          </a:p>
          <a:p>
            <a:pPr lvl="1" eaLnBrk="1" hangingPunct="1"/>
            <a:endParaRPr lang="ja-JP"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ja-JP" altLang="en-US" smtClean="0"/>
              <a:t>温室効果の簡単な例</a:t>
            </a:r>
          </a:p>
        </p:txBody>
      </p:sp>
      <p:sp>
        <p:nvSpPr>
          <p:cNvPr id="41987" name="Rectangle 3"/>
          <p:cNvSpPr>
            <a:spLocks noGrp="1" noChangeArrowheads="1"/>
          </p:cNvSpPr>
          <p:nvPr>
            <p:ph type="body" idx="1"/>
          </p:nvPr>
        </p:nvSpPr>
        <p:spPr/>
        <p:txBody>
          <a:bodyPr/>
          <a:lstStyle/>
          <a:p>
            <a:pPr eaLnBrk="1" hangingPunct="1"/>
            <a:r>
              <a:rPr lang="ja-JP" altLang="en-US" smtClean="0"/>
              <a:t>温室効果が働く（一番簡単な）例を考える</a:t>
            </a:r>
            <a:r>
              <a:rPr lang="en-US" altLang="ja-JP" smtClean="0"/>
              <a:t>.</a:t>
            </a:r>
          </a:p>
          <a:p>
            <a:pPr lvl="1" eaLnBrk="1" hangingPunct="1"/>
            <a:r>
              <a:rPr lang="en-US" altLang="ja-JP" smtClean="0"/>
              <a:t>“</a:t>
            </a:r>
            <a:r>
              <a:rPr lang="ja-JP" altLang="en-US" smtClean="0"/>
              <a:t>ガラスモデル”</a:t>
            </a:r>
          </a:p>
          <a:p>
            <a:pPr lvl="1" eaLnBrk="1" hangingPunct="1"/>
            <a:r>
              <a:rPr lang="ja-JP" altLang="en-US" smtClean="0"/>
              <a:t>ここでの仮定</a:t>
            </a:r>
          </a:p>
          <a:p>
            <a:pPr lvl="2" eaLnBrk="1" hangingPunct="1"/>
            <a:r>
              <a:rPr lang="ja-JP" altLang="en-US" smtClean="0"/>
              <a:t>大気が一層ある</a:t>
            </a:r>
          </a:p>
          <a:p>
            <a:pPr lvl="2" eaLnBrk="1" hangingPunct="1"/>
            <a:r>
              <a:rPr lang="ja-JP" altLang="en-US" smtClean="0"/>
              <a:t>太陽放射（可視光線）は大気を素通り</a:t>
            </a:r>
          </a:p>
          <a:p>
            <a:pPr lvl="2" eaLnBrk="1" hangingPunct="1"/>
            <a:r>
              <a:rPr lang="ja-JP" altLang="en-US" smtClean="0"/>
              <a:t>惑星放射（赤外線）は大気に吸収・射出される</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ja-JP" altLang="en-US" smtClean="0"/>
              <a:t>温室効果</a:t>
            </a:r>
          </a:p>
        </p:txBody>
      </p:sp>
      <p:sp>
        <p:nvSpPr>
          <p:cNvPr id="43011" name="Rectangle 3"/>
          <p:cNvSpPr>
            <a:spLocks noGrp="1" noChangeArrowheads="1"/>
          </p:cNvSpPr>
          <p:nvPr>
            <p:ph type="body" idx="1"/>
          </p:nvPr>
        </p:nvSpPr>
        <p:spPr/>
        <p:txBody>
          <a:bodyPr/>
          <a:lstStyle/>
          <a:p>
            <a:pPr eaLnBrk="1" hangingPunct="1"/>
            <a:r>
              <a:rPr lang="ja-JP" altLang="en-US" smtClean="0"/>
              <a:t>温室効果が働く場合（一番簡単な例）</a:t>
            </a:r>
          </a:p>
        </p:txBody>
      </p:sp>
      <p:sp>
        <p:nvSpPr>
          <p:cNvPr id="43012" name="Line 4"/>
          <p:cNvSpPr>
            <a:spLocks noChangeShapeType="1"/>
          </p:cNvSpPr>
          <p:nvPr/>
        </p:nvSpPr>
        <p:spPr bwMode="auto">
          <a:xfrm>
            <a:off x="1763713" y="5805488"/>
            <a:ext cx="6048375" cy="0"/>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3" name="Line 5"/>
          <p:cNvSpPr>
            <a:spLocks noChangeShapeType="1"/>
          </p:cNvSpPr>
          <p:nvPr/>
        </p:nvSpPr>
        <p:spPr bwMode="auto">
          <a:xfrm flipH="1">
            <a:off x="17637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4" name="Line 6"/>
          <p:cNvSpPr>
            <a:spLocks noChangeShapeType="1"/>
          </p:cNvSpPr>
          <p:nvPr/>
        </p:nvSpPr>
        <p:spPr bwMode="auto">
          <a:xfrm flipH="1">
            <a:off x="19796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5" name="Line 7"/>
          <p:cNvSpPr>
            <a:spLocks noChangeShapeType="1"/>
          </p:cNvSpPr>
          <p:nvPr/>
        </p:nvSpPr>
        <p:spPr bwMode="auto">
          <a:xfrm flipH="1">
            <a:off x="2197100" y="5805488"/>
            <a:ext cx="287338"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6" name="Line 8"/>
          <p:cNvSpPr>
            <a:spLocks noChangeShapeType="1"/>
          </p:cNvSpPr>
          <p:nvPr/>
        </p:nvSpPr>
        <p:spPr bwMode="auto">
          <a:xfrm flipH="1">
            <a:off x="24114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7" name="Line 9"/>
          <p:cNvSpPr>
            <a:spLocks noChangeShapeType="1"/>
          </p:cNvSpPr>
          <p:nvPr/>
        </p:nvSpPr>
        <p:spPr bwMode="auto">
          <a:xfrm flipH="1">
            <a:off x="26273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8" name="AutoShape 10"/>
          <p:cNvSpPr>
            <a:spLocks noChangeArrowheads="1"/>
          </p:cNvSpPr>
          <p:nvPr/>
        </p:nvSpPr>
        <p:spPr bwMode="auto">
          <a:xfrm>
            <a:off x="2771775" y="2420938"/>
            <a:ext cx="1439863" cy="3311525"/>
          </a:xfrm>
          <a:prstGeom prst="downArrow">
            <a:avLst>
              <a:gd name="adj1" fmla="val 50000"/>
              <a:gd name="adj2" fmla="val 57497"/>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3019" name="AutoShape 11"/>
          <p:cNvSpPr>
            <a:spLocks noChangeArrowheads="1"/>
          </p:cNvSpPr>
          <p:nvPr/>
        </p:nvSpPr>
        <p:spPr bwMode="auto">
          <a:xfrm rot="10800000">
            <a:off x="2168525" y="2378075"/>
            <a:ext cx="315913" cy="3384550"/>
          </a:xfrm>
          <a:prstGeom prst="downArrow">
            <a:avLst>
              <a:gd name="adj1" fmla="val 50000"/>
              <a:gd name="adj2" fmla="val 267839"/>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43020" name="Object 12"/>
          <p:cNvGraphicFramePr>
            <a:graphicFrameLocks noChangeAspect="1"/>
          </p:cNvGraphicFramePr>
          <p:nvPr/>
        </p:nvGraphicFramePr>
        <p:xfrm>
          <a:off x="1271588" y="2867025"/>
          <a:ext cx="779462" cy="561975"/>
        </p:xfrm>
        <a:graphic>
          <a:graphicData uri="http://schemas.openxmlformats.org/presentationml/2006/ole">
            <mc:AlternateContent xmlns:mc="http://schemas.openxmlformats.org/markup-compatibility/2006">
              <mc:Choice xmlns:v="urn:schemas-microsoft-com:vml" Requires="v">
                <p:oleObj spid="_x0000_s43041" name="数式" r:id="rId3" imgW="317362" imgH="228501" progId="Equation.3">
                  <p:embed/>
                </p:oleObj>
              </mc:Choice>
              <mc:Fallback>
                <p:oleObj name="数式" r:id="rId3" imgW="317362" imgH="228501"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588" y="2867025"/>
                        <a:ext cx="7794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21" name="Object 15"/>
          <p:cNvGraphicFramePr>
            <a:graphicFrameLocks noChangeAspect="1"/>
          </p:cNvGraphicFramePr>
          <p:nvPr/>
        </p:nvGraphicFramePr>
        <p:xfrm>
          <a:off x="3995738" y="2795588"/>
          <a:ext cx="468312" cy="561975"/>
        </p:xfrm>
        <a:graphic>
          <a:graphicData uri="http://schemas.openxmlformats.org/presentationml/2006/ole">
            <mc:AlternateContent xmlns:mc="http://schemas.openxmlformats.org/markup-compatibility/2006">
              <mc:Choice xmlns:v="urn:schemas-microsoft-com:vml" Requires="v">
                <p:oleObj spid="_x0000_s43042" name="数式" r:id="rId5" imgW="190500" imgH="228600" progId="Equation.3">
                  <p:embed/>
                </p:oleObj>
              </mc:Choice>
              <mc:Fallback>
                <p:oleObj name="数式" r:id="rId5" imgW="190500" imgH="2286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2795588"/>
                        <a:ext cx="46831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22" name="Rectangle 17"/>
          <p:cNvSpPr>
            <a:spLocks noChangeArrowheads="1"/>
          </p:cNvSpPr>
          <p:nvPr/>
        </p:nvSpPr>
        <p:spPr bwMode="auto">
          <a:xfrm>
            <a:off x="1331913" y="3602038"/>
            <a:ext cx="6769100" cy="719137"/>
          </a:xfrm>
          <a:prstGeom prst="rect">
            <a:avLst/>
          </a:prstGeom>
          <a:solidFill>
            <a:schemeClr val="accent1">
              <a:alpha val="74901"/>
            </a:schemeClr>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3023" name="AutoShape 19"/>
          <p:cNvSpPr>
            <a:spLocks noChangeArrowheads="1"/>
          </p:cNvSpPr>
          <p:nvPr/>
        </p:nvSpPr>
        <p:spPr bwMode="auto">
          <a:xfrm rot="10800000">
            <a:off x="6761163" y="2378075"/>
            <a:ext cx="1008062" cy="1223963"/>
          </a:xfrm>
          <a:prstGeom prst="downArrow">
            <a:avLst>
              <a:gd name="adj1" fmla="val 44574"/>
              <a:gd name="adj2" fmla="val 4488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3024" name="AutoShape 21"/>
          <p:cNvSpPr>
            <a:spLocks noChangeArrowheads="1"/>
          </p:cNvSpPr>
          <p:nvPr/>
        </p:nvSpPr>
        <p:spPr bwMode="auto">
          <a:xfrm>
            <a:off x="4716463" y="4321175"/>
            <a:ext cx="2232025" cy="1441450"/>
          </a:xfrm>
          <a:prstGeom prst="upArrow">
            <a:avLst>
              <a:gd name="adj1" fmla="val 52630"/>
              <a:gd name="adj2" fmla="val 3716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3025" name="AutoShape 22"/>
          <p:cNvSpPr>
            <a:spLocks noChangeArrowheads="1"/>
          </p:cNvSpPr>
          <p:nvPr/>
        </p:nvSpPr>
        <p:spPr bwMode="auto">
          <a:xfrm>
            <a:off x="6761163" y="4321175"/>
            <a:ext cx="1008062" cy="1223963"/>
          </a:xfrm>
          <a:prstGeom prst="downArrow">
            <a:avLst>
              <a:gd name="adj1" fmla="val 44574"/>
              <a:gd name="adj2" fmla="val 4488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3026" name="Text Box 26"/>
          <p:cNvSpPr txBox="1">
            <a:spLocks noChangeArrowheads="1"/>
          </p:cNvSpPr>
          <p:nvPr/>
        </p:nvSpPr>
        <p:spPr bwMode="auto">
          <a:xfrm>
            <a:off x="474663" y="357346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大気</a:t>
            </a:r>
          </a:p>
        </p:txBody>
      </p:sp>
      <p:graphicFrame>
        <p:nvGraphicFramePr>
          <p:cNvPr id="43027" name="Object 27"/>
          <p:cNvGraphicFramePr>
            <a:graphicFrameLocks noChangeAspect="1"/>
          </p:cNvGraphicFramePr>
          <p:nvPr/>
        </p:nvGraphicFramePr>
        <p:xfrm>
          <a:off x="7702550" y="2908300"/>
          <a:ext cx="685800" cy="592138"/>
        </p:xfrm>
        <a:graphic>
          <a:graphicData uri="http://schemas.openxmlformats.org/presentationml/2006/ole">
            <mc:AlternateContent xmlns:mc="http://schemas.openxmlformats.org/markup-compatibility/2006">
              <mc:Choice xmlns:v="urn:schemas-microsoft-com:vml" Requires="v">
                <p:oleObj spid="_x0000_s43043" name="数式" r:id="rId7" imgW="279279" imgH="241195" progId="Equation.3">
                  <p:embed/>
                </p:oleObj>
              </mc:Choice>
              <mc:Fallback>
                <p:oleObj name="数式" r:id="rId7" imgW="279279" imgH="241195" progId="Equation.3">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2550" y="2908300"/>
                        <a:ext cx="685800"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28" name="Object 28"/>
          <p:cNvGraphicFramePr>
            <a:graphicFrameLocks noChangeAspect="1"/>
          </p:cNvGraphicFramePr>
          <p:nvPr/>
        </p:nvGraphicFramePr>
        <p:xfrm>
          <a:off x="7740650" y="4276725"/>
          <a:ext cx="685800" cy="592138"/>
        </p:xfrm>
        <a:graphic>
          <a:graphicData uri="http://schemas.openxmlformats.org/presentationml/2006/ole">
            <mc:AlternateContent xmlns:mc="http://schemas.openxmlformats.org/markup-compatibility/2006">
              <mc:Choice xmlns:v="urn:schemas-microsoft-com:vml" Requires="v">
                <p:oleObj spid="_x0000_s43044" name="数式" r:id="rId9" imgW="279279" imgH="241195" progId="Equation.3">
                  <p:embed/>
                </p:oleObj>
              </mc:Choice>
              <mc:Fallback>
                <p:oleObj name="数式" r:id="rId9" imgW="279279" imgH="241195" progId="Equation.3">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4276725"/>
                        <a:ext cx="685800"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29" name="Object 29"/>
          <p:cNvGraphicFramePr>
            <a:graphicFrameLocks noChangeAspect="1"/>
          </p:cNvGraphicFramePr>
          <p:nvPr/>
        </p:nvGraphicFramePr>
        <p:xfrm>
          <a:off x="5580063" y="5876925"/>
          <a:ext cx="685800" cy="592138"/>
        </p:xfrm>
        <a:graphic>
          <a:graphicData uri="http://schemas.openxmlformats.org/presentationml/2006/ole">
            <mc:AlternateContent xmlns:mc="http://schemas.openxmlformats.org/markup-compatibility/2006">
              <mc:Choice xmlns:v="urn:schemas-microsoft-com:vml" Requires="v">
                <p:oleObj spid="_x0000_s43045" name="数式" r:id="rId10" imgW="279279" imgH="241195" progId="Equation.3">
                  <p:embed/>
                </p:oleObj>
              </mc:Choice>
              <mc:Fallback>
                <p:oleObj name="数式" r:id="rId10" imgW="279279" imgH="241195" progId="Equation.3">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0063" y="5876925"/>
                        <a:ext cx="685800"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30" name="Object 31"/>
          <p:cNvGraphicFramePr>
            <a:graphicFrameLocks noChangeAspect="1"/>
          </p:cNvGraphicFramePr>
          <p:nvPr/>
        </p:nvGraphicFramePr>
        <p:xfrm>
          <a:off x="611188" y="3933825"/>
          <a:ext cx="466725" cy="592138"/>
        </p:xfrm>
        <a:graphic>
          <a:graphicData uri="http://schemas.openxmlformats.org/presentationml/2006/ole">
            <mc:AlternateContent xmlns:mc="http://schemas.openxmlformats.org/markup-compatibility/2006">
              <mc:Choice xmlns:v="urn:schemas-microsoft-com:vml" Requires="v">
                <p:oleObj spid="_x0000_s43046" name="数式" r:id="rId12" imgW="190417" imgH="241195" progId="Equation.3">
                  <p:embed/>
                </p:oleObj>
              </mc:Choice>
              <mc:Fallback>
                <p:oleObj name="数式" r:id="rId12" imgW="190417" imgH="241195" progId="Equation.3">
                  <p:embed/>
                  <p:pic>
                    <p:nvPicPr>
                      <p:cNvPr id="0" name="Object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188" y="3933825"/>
                        <a:ext cx="466725"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31" name="Object 32"/>
          <p:cNvGraphicFramePr>
            <a:graphicFrameLocks noChangeAspect="1"/>
          </p:cNvGraphicFramePr>
          <p:nvPr/>
        </p:nvGraphicFramePr>
        <p:xfrm>
          <a:off x="8135938" y="5516563"/>
          <a:ext cx="468312" cy="592137"/>
        </p:xfrm>
        <a:graphic>
          <a:graphicData uri="http://schemas.openxmlformats.org/presentationml/2006/ole">
            <mc:AlternateContent xmlns:mc="http://schemas.openxmlformats.org/markup-compatibility/2006">
              <mc:Choice xmlns:v="urn:schemas-microsoft-com:vml" Requires="v">
                <p:oleObj spid="_x0000_s43047" name="数式" r:id="rId14" imgW="190417" imgH="241195" progId="Equation.3">
                  <p:embed/>
                </p:oleObj>
              </mc:Choice>
              <mc:Fallback>
                <p:oleObj name="数式" r:id="rId14" imgW="190417" imgH="241195" progId="Equation.3">
                  <p:embed/>
                  <p:pic>
                    <p:nvPicPr>
                      <p:cNvPr id="0"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35938" y="5516563"/>
                        <a:ext cx="468312" cy="59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32" name="Text Box 33"/>
          <p:cNvSpPr txBox="1">
            <a:spLocks noChangeArrowheads="1"/>
          </p:cNvSpPr>
          <p:nvPr/>
        </p:nvSpPr>
        <p:spPr bwMode="auto">
          <a:xfrm>
            <a:off x="2824163" y="2066925"/>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可視光線</a:t>
            </a:r>
          </a:p>
        </p:txBody>
      </p:sp>
      <p:sp>
        <p:nvSpPr>
          <p:cNvPr id="43033" name="Text Box 34"/>
          <p:cNvSpPr txBox="1">
            <a:spLocks noChangeArrowheads="1"/>
          </p:cNvSpPr>
          <p:nvPr/>
        </p:nvSpPr>
        <p:spPr bwMode="auto">
          <a:xfrm>
            <a:off x="5561013" y="2060575"/>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赤外線</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ja-JP" altLang="en-US" sz="4000" smtClean="0"/>
              <a:t>大気がない場合とある場合の比較</a:t>
            </a:r>
          </a:p>
        </p:txBody>
      </p:sp>
      <p:sp>
        <p:nvSpPr>
          <p:cNvPr id="44035" name="Rectangle 3"/>
          <p:cNvSpPr>
            <a:spLocks noGrp="1" noChangeArrowheads="1"/>
          </p:cNvSpPr>
          <p:nvPr>
            <p:ph type="body" idx="1"/>
          </p:nvPr>
        </p:nvSpPr>
        <p:spPr/>
        <p:txBody>
          <a:bodyPr/>
          <a:lstStyle/>
          <a:p>
            <a:pPr eaLnBrk="1" hangingPunct="1"/>
            <a:endParaRPr lang="ja-JP" altLang="en-US" smtClean="0"/>
          </a:p>
        </p:txBody>
      </p:sp>
      <p:sp>
        <p:nvSpPr>
          <p:cNvPr id="44036" name="Line 4"/>
          <p:cNvSpPr>
            <a:spLocks noChangeShapeType="1"/>
          </p:cNvSpPr>
          <p:nvPr/>
        </p:nvSpPr>
        <p:spPr bwMode="auto">
          <a:xfrm>
            <a:off x="944563" y="4908550"/>
            <a:ext cx="3024187" cy="0"/>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37" name="Line 5"/>
          <p:cNvSpPr>
            <a:spLocks noChangeShapeType="1"/>
          </p:cNvSpPr>
          <p:nvPr/>
        </p:nvSpPr>
        <p:spPr bwMode="auto">
          <a:xfrm flipH="1">
            <a:off x="944563" y="4908550"/>
            <a:ext cx="142875" cy="142875"/>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38" name="Line 6"/>
          <p:cNvSpPr>
            <a:spLocks noChangeShapeType="1"/>
          </p:cNvSpPr>
          <p:nvPr/>
        </p:nvSpPr>
        <p:spPr bwMode="auto">
          <a:xfrm flipH="1">
            <a:off x="1052513" y="4908550"/>
            <a:ext cx="142875" cy="142875"/>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39" name="Line 7"/>
          <p:cNvSpPr>
            <a:spLocks noChangeShapeType="1"/>
          </p:cNvSpPr>
          <p:nvPr/>
        </p:nvSpPr>
        <p:spPr bwMode="auto">
          <a:xfrm flipH="1">
            <a:off x="1160463" y="4908550"/>
            <a:ext cx="144462" cy="142875"/>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0" name="Line 8"/>
          <p:cNvSpPr>
            <a:spLocks noChangeShapeType="1"/>
          </p:cNvSpPr>
          <p:nvPr/>
        </p:nvSpPr>
        <p:spPr bwMode="auto">
          <a:xfrm flipH="1">
            <a:off x="1268413" y="4908550"/>
            <a:ext cx="142875" cy="142875"/>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1" name="Line 9"/>
          <p:cNvSpPr>
            <a:spLocks noChangeShapeType="1"/>
          </p:cNvSpPr>
          <p:nvPr/>
        </p:nvSpPr>
        <p:spPr bwMode="auto">
          <a:xfrm flipH="1">
            <a:off x="1376363" y="4908550"/>
            <a:ext cx="142875" cy="142875"/>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2" name="AutoShape 10"/>
          <p:cNvSpPr>
            <a:spLocks noChangeArrowheads="1"/>
          </p:cNvSpPr>
          <p:nvPr/>
        </p:nvSpPr>
        <p:spPr bwMode="auto">
          <a:xfrm>
            <a:off x="1447800" y="3336925"/>
            <a:ext cx="720725" cy="1547813"/>
          </a:xfrm>
          <a:prstGeom prst="downArrow">
            <a:avLst>
              <a:gd name="adj1" fmla="val 50000"/>
              <a:gd name="adj2" fmla="val 53689"/>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4043" name="AutoShape 11"/>
          <p:cNvSpPr>
            <a:spLocks noChangeArrowheads="1"/>
          </p:cNvSpPr>
          <p:nvPr/>
        </p:nvSpPr>
        <p:spPr bwMode="auto">
          <a:xfrm rot="10800000">
            <a:off x="1160463" y="3344863"/>
            <a:ext cx="144462" cy="1547812"/>
          </a:xfrm>
          <a:prstGeom prst="downArrow">
            <a:avLst>
              <a:gd name="adj1" fmla="val 50000"/>
              <a:gd name="adj2" fmla="val 267858"/>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44044" name="Object 2"/>
          <p:cNvGraphicFramePr>
            <a:graphicFrameLocks noChangeAspect="1"/>
          </p:cNvGraphicFramePr>
          <p:nvPr/>
        </p:nvGraphicFramePr>
        <p:xfrm>
          <a:off x="728663" y="3611563"/>
          <a:ext cx="368300" cy="266700"/>
        </p:xfrm>
        <a:graphic>
          <a:graphicData uri="http://schemas.openxmlformats.org/presentationml/2006/ole">
            <mc:AlternateContent xmlns:mc="http://schemas.openxmlformats.org/markup-compatibility/2006">
              <mc:Choice xmlns:v="urn:schemas-microsoft-com:vml" Requires="v">
                <p:oleObj spid="_x0000_s44090" name="数式" r:id="rId3" imgW="317362" imgH="228501" progId="Equation.3">
                  <p:embed/>
                </p:oleObj>
              </mc:Choice>
              <mc:Fallback>
                <p:oleObj name="数式" r:id="rId3" imgW="317362" imgH="22850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3611563"/>
                        <a:ext cx="3683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45" name="Object 3"/>
          <p:cNvGraphicFramePr>
            <a:graphicFrameLocks noChangeAspect="1"/>
          </p:cNvGraphicFramePr>
          <p:nvPr/>
        </p:nvGraphicFramePr>
        <p:xfrm>
          <a:off x="3392488" y="3582988"/>
          <a:ext cx="323850" cy="280987"/>
        </p:xfrm>
        <a:graphic>
          <a:graphicData uri="http://schemas.openxmlformats.org/presentationml/2006/ole">
            <mc:AlternateContent xmlns:mc="http://schemas.openxmlformats.org/markup-compatibility/2006">
              <mc:Choice xmlns:v="urn:schemas-microsoft-com:vml" Requires="v">
                <p:oleObj spid="_x0000_s44091" name="数式" r:id="rId5" imgW="279279" imgH="241195" progId="Equation.3">
                  <p:embed/>
                </p:oleObj>
              </mc:Choice>
              <mc:Fallback>
                <p:oleObj name="数式" r:id="rId5" imgW="279279" imgH="241195"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2488" y="3582988"/>
                        <a:ext cx="323850"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46" name="Object 4"/>
          <p:cNvGraphicFramePr>
            <a:graphicFrameLocks noChangeAspect="1"/>
          </p:cNvGraphicFramePr>
          <p:nvPr/>
        </p:nvGraphicFramePr>
        <p:xfrm>
          <a:off x="2095500" y="3611563"/>
          <a:ext cx="222250" cy="266700"/>
        </p:xfrm>
        <a:graphic>
          <a:graphicData uri="http://schemas.openxmlformats.org/presentationml/2006/ole">
            <mc:AlternateContent xmlns:mc="http://schemas.openxmlformats.org/markup-compatibility/2006">
              <mc:Choice xmlns:v="urn:schemas-microsoft-com:vml" Requires="v">
                <p:oleObj spid="_x0000_s44092" name="数式" r:id="rId7" imgW="190500" imgH="228600" progId="Equation.3">
                  <p:embed/>
                </p:oleObj>
              </mc:Choice>
              <mc:Fallback>
                <p:oleObj name="数式" r:id="rId7" imgW="19050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0" y="3611563"/>
                        <a:ext cx="2222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47" name="Object 5"/>
          <p:cNvGraphicFramePr>
            <a:graphicFrameLocks noChangeAspect="1"/>
          </p:cNvGraphicFramePr>
          <p:nvPr/>
        </p:nvGraphicFramePr>
        <p:xfrm>
          <a:off x="1074738" y="5051425"/>
          <a:ext cx="1741487" cy="295275"/>
        </p:xfrm>
        <a:graphic>
          <a:graphicData uri="http://schemas.openxmlformats.org/presentationml/2006/ole">
            <mc:AlternateContent xmlns:mc="http://schemas.openxmlformats.org/markup-compatibility/2006">
              <mc:Choice xmlns:v="urn:schemas-microsoft-com:vml" Requires="v">
                <p:oleObj spid="_x0000_s44093" name="数式" r:id="rId9" imgW="1497950" imgH="253890" progId="Equation.3">
                  <p:embed/>
                </p:oleObj>
              </mc:Choice>
              <mc:Fallback>
                <p:oleObj name="数式" r:id="rId9" imgW="1497950" imgH="25389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4738" y="5051425"/>
                        <a:ext cx="1741487"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48" name="Object 6"/>
          <p:cNvGraphicFramePr>
            <a:graphicFrameLocks noChangeAspect="1"/>
          </p:cNvGraphicFramePr>
          <p:nvPr/>
        </p:nvGraphicFramePr>
        <p:xfrm>
          <a:off x="3284538" y="4332288"/>
          <a:ext cx="1223962" cy="515937"/>
        </p:xfrm>
        <a:graphic>
          <a:graphicData uri="http://schemas.openxmlformats.org/presentationml/2006/ole">
            <mc:AlternateContent xmlns:mc="http://schemas.openxmlformats.org/markup-compatibility/2006">
              <mc:Choice xmlns:v="urn:schemas-microsoft-com:vml" Requires="v">
                <p:oleObj spid="_x0000_s44094" name="数式" r:id="rId11" imgW="1054100" imgH="444500" progId="Equation.3">
                  <p:embed/>
                </p:oleObj>
              </mc:Choice>
              <mc:Fallback>
                <p:oleObj name="数式" r:id="rId11" imgW="1054100" imgH="4445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84538" y="4332288"/>
                        <a:ext cx="1223962"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49" name="AutoShape 19"/>
          <p:cNvSpPr>
            <a:spLocks noChangeArrowheads="1"/>
          </p:cNvSpPr>
          <p:nvPr/>
        </p:nvSpPr>
        <p:spPr bwMode="auto">
          <a:xfrm rot="10800000">
            <a:off x="2708275" y="3338513"/>
            <a:ext cx="504825" cy="1547812"/>
          </a:xfrm>
          <a:prstGeom prst="downArrow">
            <a:avLst>
              <a:gd name="adj1" fmla="val 50000"/>
              <a:gd name="adj2" fmla="val 766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4050" name="Text Box 21"/>
          <p:cNvSpPr txBox="1">
            <a:spLocks noChangeArrowheads="1"/>
          </p:cNvSpPr>
          <p:nvPr/>
        </p:nvSpPr>
        <p:spPr bwMode="auto">
          <a:xfrm>
            <a:off x="928688" y="2384425"/>
            <a:ext cx="777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入射太陽放射</a:t>
            </a:r>
          </a:p>
        </p:txBody>
      </p:sp>
      <p:sp>
        <p:nvSpPr>
          <p:cNvPr id="44051" name="Text Box 22"/>
          <p:cNvSpPr txBox="1">
            <a:spLocks noChangeArrowheads="1"/>
          </p:cNvSpPr>
          <p:nvPr/>
        </p:nvSpPr>
        <p:spPr bwMode="auto">
          <a:xfrm>
            <a:off x="71438" y="3000375"/>
            <a:ext cx="7778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反射太陽放射</a:t>
            </a:r>
          </a:p>
        </p:txBody>
      </p:sp>
      <p:sp>
        <p:nvSpPr>
          <p:cNvPr id="44052" name="Text Box 23"/>
          <p:cNvSpPr txBox="1">
            <a:spLocks noChangeArrowheads="1"/>
          </p:cNvSpPr>
          <p:nvPr/>
        </p:nvSpPr>
        <p:spPr bwMode="auto">
          <a:xfrm>
            <a:off x="2849563" y="2363788"/>
            <a:ext cx="5492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惑星放射</a:t>
            </a:r>
          </a:p>
        </p:txBody>
      </p:sp>
      <p:sp>
        <p:nvSpPr>
          <p:cNvPr id="44053" name="Text Box 24"/>
          <p:cNvSpPr txBox="1">
            <a:spLocks noChangeArrowheads="1"/>
          </p:cNvSpPr>
          <p:nvPr/>
        </p:nvSpPr>
        <p:spPr bwMode="auto">
          <a:xfrm>
            <a:off x="285750" y="5286375"/>
            <a:ext cx="730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つりあいの式</a:t>
            </a:r>
          </a:p>
        </p:txBody>
      </p:sp>
      <p:sp>
        <p:nvSpPr>
          <p:cNvPr id="44054" name="Text Box 25"/>
          <p:cNvSpPr txBox="1">
            <a:spLocks noChangeArrowheads="1"/>
          </p:cNvSpPr>
          <p:nvPr/>
        </p:nvSpPr>
        <p:spPr bwMode="auto">
          <a:xfrm>
            <a:off x="1196975" y="2673350"/>
            <a:ext cx="771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主に可視光線</a:t>
            </a:r>
          </a:p>
        </p:txBody>
      </p:sp>
      <p:sp>
        <p:nvSpPr>
          <p:cNvPr id="44055" name="Text Box 26"/>
          <p:cNvSpPr txBox="1">
            <a:spLocks noChangeArrowheads="1"/>
          </p:cNvSpPr>
          <p:nvPr/>
        </p:nvSpPr>
        <p:spPr bwMode="auto">
          <a:xfrm>
            <a:off x="2843213" y="2668588"/>
            <a:ext cx="6572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主に赤外線</a:t>
            </a:r>
          </a:p>
        </p:txBody>
      </p:sp>
      <p:sp>
        <p:nvSpPr>
          <p:cNvPr id="44056" name="Line 4"/>
          <p:cNvSpPr>
            <a:spLocks noChangeShapeType="1"/>
          </p:cNvSpPr>
          <p:nvPr/>
        </p:nvSpPr>
        <p:spPr bwMode="auto">
          <a:xfrm>
            <a:off x="5359400" y="4872038"/>
            <a:ext cx="3024188" cy="0"/>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57" name="Line 5"/>
          <p:cNvSpPr>
            <a:spLocks noChangeShapeType="1"/>
          </p:cNvSpPr>
          <p:nvPr/>
        </p:nvSpPr>
        <p:spPr bwMode="auto">
          <a:xfrm flipH="1">
            <a:off x="5359400" y="4872038"/>
            <a:ext cx="144463" cy="144462"/>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58" name="Line 6"/>
          <p:cNvSpPr>
            <a:spLocks noChangeShapeType="1"/>
          </p:cNvSpPr>
          <p:nvPr/>
        </p:nvSpPr>
        <p:spPr bwMode="auto">
          <a:xfrm flipH="1">
            <a:off x="5467350" y="4872038"/>
            <a:ext cx="144463" cy="144462"/>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59" name="Line 7"/>
          <p:cNvSpPr>
            <a:spLocks noChangeShapeType="1"/>
          </p:cNvSpPr>
          <p:nvPr/>
        </p:nvSpPr>
        <p:spPr bwMode="auto">
          <a:xfrm flipH="1">
            <a:off x="5576888" y="4872038"/>
            <a:ext cx="142875" cy="144462"/>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60" name="Line 8"/>
          <p:cNvSpPr>
            <a:spLocks noChangeShapeType="1"/>
          </p:cNvSpPr>
          <p:nvPr/>
        </p:nvSpPr>
        <p:spPr bwMode="auto">
          <a:xfrm flipH="1">
            <a:off x="5683250" y="4872038"/>
            <a:ext cx="144463" cy="144462"/>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61" name="Line 9"/>
          <p:cNvSpPr>
            <a:spLocks noChangeShapeType="1"/>
          </p:cNvSpPr>
          <p:nvPr/>
        </p:nvSpPr>
        <p:spPr bwMode="auto">
          <a:xfrm flipH="1">
            <a:off x="5791200" y="4872038"/>
            <a:ext cx="144463" cy="144462"/>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62" name="AutoShape 10"/>
          <p:cNvSpPr>
            <a:spLocks noChangeArrowheads="1"/>
          </p:cNvSpPr>
          <p:nvPr/>
        </p:nvSpPr>
        <p:spPr bwMode="auto">
          <a:xfrm>
            <a:off x="5864225" y="3179763"/>
            <a:ext cx="719138" cy="1655762"/>
          </a:xfrm>
          <a:prstGeom prst="downArrow">
            <a:avLst>
              <a:gd name="adj1" fmla="val 50000"/>
              <a:gd name="adj2" fmla="val 57593"/>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4063" name="AutoShape 11"/>
          <p:cNvSpPr>
            <a:spLocks noChangeArrowheads="1"/>
          </p:cNvSpPr>
          <p:nvPr/>
        </p:nvSpPr>
        <p:spPr bwMode="auto">
          <a:xfrm rot="10800000">
            <a:off x="5562600" y="3159125"/>
            <a:ext cx="157163" cy="1692275"/>
          </a:xfrm>
          <a:prstGeom prst="downArrow">
            <a:avLst>
              <a:gd name="adj1" fmla="val 50000"/>
              <a:gd name="adj2" fmla="val 269341"/>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44064" name="Object 7"/>
          <p:cNvGraphicFramePr>
            <a:graphicFrameLocks noChangeAspect="1"/>
          </p:cNvGraphicFramePr>
          <p:nvPr/>
        </p:nvGraphicFramePr>
        <p:xfrm>
          <a:off x="5113338" y="3403600"/>
          <a:ext cx="390525" cy="280988"/>
        </p:xfrm>
        <a:graphic>
          <a:graphicData uri="http://schemas.openxmlformats.org/presentationml/2006/ole">
            <mc:AlternateContent xmlns:mc="http://schemas.openxmlformats.org/markup-compatibility/2006">
              <mc:Choice xmlns:v="urn:schemas-microsoft-com:vml" Requires="v">
                <p:oleObj spid="_x0000_s44095" name="数式" r:id="rId13" imgW="317362" imgH="228501" progId="Equation.3">
                  <p:embed/>
                </p:oleObj>
              </mc:Choice>
              <mc:Fallback>
                <p:oleObj name="数式" r:id="rId13" imgW="317362" imgH="228501"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13338" y="3403600"/>
                        <a:ext cx="390525"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65" name="Object 8"/>
          <p:cNvGraphicFramePr>
            <a:graphicFrameLocks noChangeAspect="1"/>
          </p:cNvGraphicFramePr>
          <p:nvPr/>
        </p:nvGraphicFramePr>
        <p:xfrm>
          <a:off x="6475413" y="3367088"/>
          <a:ext cx="234950" cy="280987"/>
        </p:xfrm>
        <a:graphic>
          <a:graphicData uri="http://schemas.openxmlformats.org/presentationml/2006/ole">
            <mc:AlternateContent xmlns:mc="http://schemas.openxmlformats.org/markup-compatibility/2006">
              <mc:Choice xmlns:v="urn:schemas-microsoft-com:vml" Requires="v">
                <p:oleObj spid="_x0000_s44096" name="数式" r:id="rId15" imgW="190500" imgH="228600" progId="Equation.3">
                  <p:embed/>
                </p:oleObj>
              </mc:Choice>
              <mc:Fallback>
                <p:oleObj name="数式" r:id="rId15" imgW="1905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5413" y="3367088"/>
                        <a:ext cx="234950"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66" name="Rectangle 17"/>
          <p:cNvSpPr>
            <a:spLocks noChangeArrowheads="1"/>
          </p:cNvSpPr>
          <p:nvPr/>
        </p:nvSpPr>
        <p:spPr bwMode="auto">
          <a:xfrm>
            <a:off x="5143500" y="3770313"/>
            <a:ext cx="3384550" cy="360362"/>
          </a:xfrm>
          <a:prstGeom prst="rect">
            <a:avLst/>
          </a:prstGeom>
          <a:solidFill>
            <a:schemeClr val="accent1">
              <a:alpha val="74901"/>
            </a:schemeClr>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4067" name="AutoShape 19"/>
          <p:cNvSpPr>
            <a:spLocks noChangeArrowheads="1"/>
          </p:cNvSpPr>
          <p:nvPr/>
        </p:nvSpPr>
        <p:spPr bwMode="auto">
          <a:xfrm rot="10800000">
            <a:off x="7858125" y="3159125"/>
            <a:ext cx="504825" cy="611188"/>
          </a:xfrm>
          <a:prstGeom prst="downArrow">
            <a:avLst>
              <a:gd name="adj1" fmla="val 44574"/>
              <a:gd name="adj2" fmla="val 44779"/>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4068" name="AutoShape 21"/>
          <p:cNvSpPr>
            <a:spLocks noChangeArrowheads="1"/>
          </p:cNvSpPr>
          <p:nvPr/>
        </p:nvSpPr>
        <p:spPr bwMode="auto">
          <a:xfrm>
            <a:off x="6835775" y="4130675"/>
            <a:ext cx="1116013" cy="720725"/>
          </a:xfrm>
          <a:prstGeom prst="upArrow">
            <a:avLst>
              <a:gd name="adj1" fmla="val 52630"/>
              <a:gd name="adj2" fmla="val 3716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4069" name="AutoShape 22"/>
          <p:cNvSpPr>
            <a:spLocks noChangeArrowheads="1"/>
          </p:cNvSpPr>
          <p:nvPr/>
        </p:nvSpPr>
        <p:spPr bwMode="auto">
          <a:xfrm>
            <a:off x="7858125" y="4130675"/>
            <a:ext cx="504825" cy="611188"/>
          </a:xfrm>
          <a:prstGeom prst="downArrow">
            <a:avLst>
              <a:gd name="adj1" fmla="val 44574"/>
              <a:gd name="adj2" fmla="val 44779"/>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4070" name="Text Box 26"/>
          <p:cNvSpPr txBox="1">
            <a:spLocks noChangeArrowheads="1"/>
          </p:cNvSpPr>
          <p:nvPr/>
        </p:nvSpPr>
        <p:spPr bwMode="auto">
          <a:xfrm>
            <a:off x="4500563" y="3756025"/>
            <a:ext cx="320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大気</a:t>
            </a:r>
          </a:p>
        </p:txBody>
      </p:sp>
      <p:graphicFrame>
        <p:nvGraphicFramePr>
          <p:cNvPr id="44071" name="Object 9"/>
          <p:cNvGraphicFramePr>
            <a:graphicFrameLocks noChangeAspect="1"/>
          </p:cNvGraphicFramePr>
          <p:nvPr/>
        </p:nvGraphicFramePr>
        <p:xfrm>
          <a:off x="8329613" y="3424238"/>
          <a:ext cx="342900" cy="295275"/>
        </p:xfrm>
        <a:graphic>
          <a:graphicData uri="http://schemas.openxmlformats.org/presentationml/2006/ole">
            <mc:AlternateContent xmlns:mc="http://schemas.openxmlformats.org/markup-compatibility/2006">
              <mc:Choice xmlns:v="urn:schemas-microsoft-com:vml" Requires="v">
                <p:oleObj spid="_x0000_s44097" name="数式" r:id="rId16" imgW="279279" imgH="241195" progId="Equation.3">
                  <p:embed/>
                </p:oleObj>
              </mc:Choice>
              <mc:Fallback>
                <p:oleObj name="数式" r:id="rId16" imgW="279279" imgH="241195" progId="Equation.3">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29613" y="3424238"/>
                        <a:ext cx="3429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72" name="Object 10"/>
          <p:cNvGraphicFramePr>
            <a:graphicFrameLocks noChangeAspect="1"/>
          </p:cNvGraphicFramePr>
          <p:nvPr/>
        </p:nvGraphicFramePr>
        <p:xfrm>
          <a:off x="8348663" y="4108450"/>
          <a:ext cx="342900" cy="295275"/>
        </p:xfrm>
        <a:graphic>
          <a:graphicData uri="http://schemas.openxmlformats.org/presentationml/2006/ole">
            <mc:AlternateContent xmlns:mc="http://schemas.openxmlformats.org/markup-compatibility/2006">
              <mc:Choice xmlns:v="urn:schemas-microsoft-com:vml" Requires="v">
                <p:oleObj spid="_x0000_s44098" name="数式" r:id="rId18" imgW="279279" imgH="241195" progId="Equation.3">
                  <p:embed/>
                </p:oleObj>
              </mc:Choice>
              <mc:Fallback>
                <p:oleObj name="数式" r:id="rId18" imgW="279279" imgH="241195" progId="Equation.3">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48663" y="4108450"/>
                        <a:ext cx="3429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73" name="Object 11"/>
          <p:cNvGraphicFramePr>
            <a:graphicFrameLocks noChangeAspect="1"/>
          </p:cNvGraphicFramePr>
          <p:nvPr/>
        </p:nvGraphicFramePr>
        <p:xfrm>
          <a:off x="7267575" y="4908550"/>
          <a:ext cx="342900" cy="295275"/>
        </p:xfrm>
        <a:graphic>
          <a:graphicData uri="http://schemas.openxmlformats.org/presentationml/2006/ole">
            <mc:AlternateContent xmlns:mc="http://schemas.openxmlformats.org/markup-compatibility/2006">
              <mc:Choice xmlns:v="urn:schemas-microsoft-com:vml" Requires="v">
                <p:oleObj spid="_x0000_s44099" name="数式" r:id="rId19" imgW="279279" imgH="241195" progId="Equation.3">
                  <p:embed/>
                </p:oleObj>
              </mc:Choice>
              <mc:Fallback>
                <p:oleObj name="数式" r:id="rId19" imgW="279279" imgH="241195" progId="Equation.3">
                  <p:embed/>
                  <p:pic>
                    <p:nvPicPr>
                      <p:cNvPr id="0"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67575" y="4908550"/>
                        <a:ext cx="3429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74" name="Object 12"/>
          <p:cNvGraphicFramePr>
            <a:graphicFrameLocks noChangeAspect="1"/>
          </p:cNvGraphicFramePr>
          <p:nvPr/>
        </p:nvGraphicFramePr>
        <p:xfrm>
          <a:off x="4783138" y="3937000"/>
          <a:ext cx="233362" cy="295275"/>
        </p:xfrm>
        <a:graphic>
          <a:graphicData uri="http://schemas.openxmlformats.org/presentationml/2006/ole">
            <mc:AlternateContent xmlns:mc="http://schemas.openxmlformats.org/markup-compatibility/2006">
              <mc:Choice xmlns:v="urn:schemas-microsoft-com:vml" Requires="v">
                <p:oleObj spid="_x0000_s44100" name="数式" r:id="rId21" imgW="190417" imgH="241195" progId="Equation.3">
                  <p:embed/>
                </p:oleObj>
              </mc:Choice>
              <mc:Fallback>
                <p:oleObj name="数式" r:id="rId21" imgW="190417" imgH="241195" progId="Equation.3">
                  <p:embed/>
                  <p:pic>
                    <p:nvPicPr>
                      <p:cNvPr id="0" name="Object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83138" y="3937000"/>
                        <a:ext cx="2333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75" name="Object 13"/>
          <p:cNvGraphicFramePr>
            <a:graphicFrameLocks noChangeAspect="1"/>
          </p:cNvGraphicFramePr>
          <p:nvPr/>
        </p:nvGraphicFramePr>
        <p:xfrm>
          <a:off x="8545513" y="4727575"/>
          <a:ext cx="234950" cy="296863"/>
        </p:xfrm>
        <a:graphic>
          <a:graphicData uri="http://schemas.openxmlformats.org/presentationml/2006/ole">
            <mc:AlternateContent xmlns:mc="http://schemas.openxmlformats.org/markup-compatibility/2006">
              <mc:Choice xmlns:v="urn:schemas-microsoft-com:vml" Requires="v">
                <p:oleObj spid="_x0000_s44101" name="数式" r:id="rId23" imgW="190417" imgH="241195" progId="Equation.3">
                  <p:embed/>
                </p:oleObj>
              </mc:Choice>
              <mc:Fallback>
                <p:oleObj name="数式" r:id="rId23" imgW="190417" imgH="241195" progId="Equation.3">
                  <p:embed/>
                  <p:pic>
                    <p:nvPicPr>
                      <p:cNvPr id="0" name="Object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545513" y="4727575"/>
                        <a:ext cx="234950"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76" name="Text Box 33"/>
          <p:cNvSpPr txBox="1">
            <a:spLocks noChangeArrowheads="1"/>
          </p:cNvSpPr>
          <p:nvPr/>
        </p:nvSpPr>
        <p:spPr bwMode="auto">
          <a:xfrm>
            <a:off x="5840413" y="2717800"/>
            <a:ext cx="549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可視光線</a:t>
            </a:r>
          </a:p>
        </p:txBody>
      </p:sp>
      <p:sp>
        <p:nvSpPr>
          <p:cNvPr id="44077" name="Text Box 34"/>
          <p:cNvSpPr txBox="1">
            <a:spLocks noChangeArrowheads="1"/>
          </p:cNvSpPr>
          <p:nvPr/>
        </p:nvSpPr>
        <p:spPr bwMode="auto">
          <a:xfrm>
            <a:off x="7351713" y="2714625"/>
            <a:ext cx="4349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赤外線</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ja-JP" altLang="en-US" sz="4000" smtClean="0"/>
              <a:t>大気が惑星放射の一部を透過する</a:t>
            </a:r>
            <a:br>
              <a:rPr lang="ja-JP" altLang="en-US" sz="4000" smtClean="0"/>
            </a:br>
            <a:r>
              <a:rPr lang="ja-JP" altLang="en-US" sz="4000" smtClean="0"/>
              <a:t>場合</a:t>
            </a:r>
          </a:p>
        </p:txBody>
      </p:sp>
      <p:sp>
        <p:nvSpPr>
          <p:cNvPr id="45059" name="Rectangle 3"/>
          <p:cNvSpPr>
            <a:spLocks noGrp="1" noChangeArrowheads="1"/>
          </p:cNvSpPr>
          <p:nvPr>
            <p:ph type="body" idx="1"/>
          </p:nvPr>
        </p:nvSpPr>
        <p:spPr/>
        <p:txBody>
          <a:bodyPr/>
          <a:lstStyle/>
          <a:p>
            <a:pPr eaLnBrk="1" hangingPunct="1"/>
            <a:endParaRPr lang="ja-JP" altLang="ja-JP" smtClean="0"/>
          </a:p>
        </p:txBody>
      </p:sp>
      <p:sp>
        <p:nvSpPr>
          <p:cNvPr id="45060" name="Line 5"/>
          <p:cNvSpPr>
            <a:spLocks noChangeShapeType="1"/>
          </p:cNvSpPr>
          <p:nvPr/>
        </p:nvSpPr>
        <p:spPr bwMode="auto">
          <a:xfrm>
            <a:off x="1763713" y="5805488"/>
            <a:ext cx="6048375" cy="0"/>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061" name="Line 6"/>
          <p:cNvSpPr>
            <a:spLocks noChangeShapeType="1"/>
          </p:cNvSpPr>
          <p:nvPr/>
        </p:nvSpPr>
        <p:spPr bwMode="auto">
          <a:xfrm flipH="1">
            <a:off x="17637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062" name="Line 7"/>
          <p:cNvSpPr>
            <a:spLocks noChangeShapeType="1"/>
          </p:cNvSpPr>
          <p:nvPr/>
        </p:nvSpPr>
        <p:spPr bwMode="auto">
          <a:xfrm flipH="1">
            <a:off x="19796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063" name="Line 8"/>
          <p:cNvSpPr>
            <a:spLocks noChangeShapeType="1"/>
          </p:cNvSpPr>
          <p:nvPr/>
        </p:nvSpPr>
        <p:spPr bwMode="auto">
          <a:xfrm flipH="1">
            <a:off x="2197100" y="5805488"/>
            <a:ext cx="287338"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064" name="Line 9"/>
          <p:cNvSpPr>
            <a:spLocks noChangeShapeType="1"/>
          </p:cNvSpPr>
          <p:nvPr/>
        </p:nvSpPr>
        <p:spPr bwMode="auto">
          <a:xfrm flipH="1">
            <a:off x="24114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065" name="Line 10"/>
          <p:cNvSpPr>
            <a:spLocks noChangeShapeType="1"/>
          </p:cNvSpPr>
          <p:nvPr/>
        </p:nvSpPr>
        <p:spPr bwMode="auto">
          <a:xfrm flipH="1">
            <a:off x="26273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066" name="AutoShape 11"/>
          <p:cNvSpPr>
            <a:spLocks noChangeArrowheads="1"/>
          </p:cNvSpPr>
          <p:nvPr/>
        </p:nvSpPr>
        <p:spPr bwMode="auto">
          <a:xfrm>
            <a:off x="2771775" y="2420938"/>
            <a:ext cx="1439863" cy="3311525"/>
          </a:xfrm>
          <a:prstGeom prst="downArrow">
            <a:avLst>
              <a:gd name="adj1" fmla="val 50000"/>
              <a:gd name="adj2" fmla="val 57497"/>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5067" name="AutoShape 12"/>
          <p:cNvSpPr>
            <a:spLocks noChangeArrowheads="1"/>
          </p:cNvSpPr>
          <p:nvPr/>
        </p:nvSpPr>
        <p:spPr bwMode="auto">
          <a:xfrm rot="10800000">
            <a:off x="2168525" y="2378075"/>
            <a:ext cx="315913" cy="3384550"/>
          </a:xfrm>
          <a:prstGeom prst="downArrow">
            <a:avLst>
              <a:gd name="adj1" fmla="val 50000"/>
              <a:gd name="adj2" fmla="val 267839"/>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45068" name="Object 13"/>
          <p:cNvGraphicFramePr>
            <a:graphicFrameLocks noChangeAspect="1"/>
          </p:cNvGraphicFramePr>
          <p:nvPr/>
        </p:nvGraphicFramePr>
        <p:xfrm>
          <a:off x="1979613" y="1773238"/>
          <a:ext cx="749300" cy="539750"/>
        </p:xfrm>
        <a:graphic>
          <a:graphicData uri="http://schemas.openxmlformats.org/presentationml/2006/ole">
            <mc:AlternateContent xmlns:mc="http://schemas.openxmlformats.org/markup-compatibility/2006">
              <mc:Choice xmlns:v="urn:schemas-microsoft-com:vml" Requires="v">
                <p:oleObj spid="_x0000_s45089" name="数式" r:id="rId3" imgW="317362" imgH="228501" progId="Equation.3">
                  <p:embed/>
                </p:oleObj>
              </mc:Choice>
              <mc:Fallback>
                <p:oleObj name="数式" r:id="rId3" imgW="317362" imgH="228501"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773238"/>
                        <a:ext cx="7493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9" name="Object 14"/>
          <p:cNvGraphicFramePr>
            <a:graphicFrameLocks noChangeAspect="1"/>
          </p:cNvGraphicFramePr>
          <p:nvPr/>
        </p:nvGraphicFramePr>
        <p:xfrm>
          <a:off x="3276600" y="1844675"/>
          <a:ext cx="449263" cy="539750"/>
        </p:xfrm>
        <a:graphic>
          <a:graphicData uri="http://schemas.openxmlformats.org/presentationml/2006/ole">
            <mc:AlternateContent xmlns:mc="http://schemas.openxmlformats.org/markup-compatibility/2006">
              <mc:Choice xmlns:v="urn:schemas-microsoft-com:vml" Requires="v">
                <p:oleObj spid="_x0000_s45090" name="数式" r:id="rId5" imgW="190500" imgH="228600" progId="Equation.3">
                  <p:embed/>
                </p:oleObj>
              </mc:Choice>
              <mc:Fallback>
                <p:oleObj name="数式" r:id="rId5" imgW="190500" imgH="2286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844675"/>
                        <a:ext cx="44926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70" name="AutoShape 16"/>
          <p:cNvSpPr>
            <a:spLocks noChangeArrowheads="1"/>
          </p:cNvSpPr>
          <p:nvPr/>
        </p:nvSpPr>
        <p:spPr bwMode="auto">
          <a:xfrm rot="10800000">
            <a:off x="7235825" y="2378075"/>
            <a:ext cx="533400" cy="1223963"/>
          </a:xfrm>
          <a:prstGeom prst="downArrow">
            <a:avLst>
              <a:gd name="adj1" fmla="val 44574"/>
              <a:gd name="adj2" fmla="val 8482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5071" name="AutoShape 17"/>
          <p:cNvSpPr>
            <a:spLocks noChangeArrowheads="1"/>
          </p:cNvSpPr>
          <p:nvPr/>
        </p:nvSpPr>
        <p:spPr bwMode="auto">
          <a:xfrm>
            <a:off x="5233988" y="2349500"/>
            <a:ext cx="1152525" cy="1973263"/>
          </a:xfrm>
          <a:prstGeom prst="upArrow">
            <a:avLst>
              <a:gd name="adj1" fmla="val 42426"/>
              <a:gd name="adj2" fmla="val 43524"/>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5072" name="AutoShape 18"/>
          <p:cNvSpPr>
            <a:spLocks noChangeArrowheads="1"/>
          </p:cNvSpPr>
          <p:nvPr/>
        </p:nvSpPr>
        <p:spPr bwMode="auto">
          <a:xfrm>
            <a:off x="7235825" y="4321175"/>
            <a:ext cx="533400" cy="1223963"/>
          </a:xfrm>
          <a:prstGeom prst="downArrow">
            <a:avLst>
              <a:gd name="adj1" fmla="val 44574"/>
              <a:gd name="adj2" fmla="val 8482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5073" name="Text Box 19"/>
          <p:cNvSpPr txBox="1">
            <a:spLocks noChangeArrowheads="1"/>
          </p:cNvSpPr>
          <p:nvPr/>
        </p:nvSpPr>
        <p:spPr bwMode="auto">
          <a:xfrm>
            <a:off x="474663" y="378301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大気</a:t>
            </a:r>
          </a:p>
        </p:txBody>
      </p:sp>
      <p:graphicFrame>
        <p:nvGraphicFramePr>
          <p:cNvPr id="45074" name="Object 20"/>
          <p:cNvGraphicFramePr>
            <a:graphicFrameLocks noChangeAspect="1"/>
          </p:cNvGraphicFramePr>
          <p:nvPr/>
        </p:nvGraphicFramePr>
        <p:xfrm>
          <a:off x="7667625" y="2997200"/>
          <a:ext cx="839788" cy="569913"/>
        </p:xfrm>
        <a:graphic>
          <a:graphicData uri="http://schemas.openxmlformats.org/presentationml/2006/ole">
            <mc:AlternateContent xmlns:mc="http://schemas.openxmlformats.org/markup-compatibility/2006">
              <mc:Choice xmlns:v="urn:schemas-microsoft-com:vml" Requires="v">
                <p:oleObj spid="_x0000_s45091" name="数式" r:id="rId7" imgW="355446" imgH="241195" progId="Equation.3">
                  <p:embed/>
                </p:oleObj>
              </mc:Choice>
              <mc:Fallback>
                <p:oleObj name="数式" r:id="rId7" imgW="355446" imgH="241195"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2997200"/>
                        <a:ext cx="83978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5" name="Object 22"/>
          <p:cNvGraphicFramePr>
            <a:graphicFrameLocks noChangeAspect="1"/>
          </p:cNvGraphicFramePr>
          <p:nvPr/>
        </p:nvGraphicFramePr>
        <p:xfrm>
          <a:off x="6372225" y="4508500"/>
          <a:ext cx="660400" cy="569913"/>
        </p:xfrm>
        <a:graphic>
          <a:graphicData uri="http://schemas.openxmlformats.org/presentationml/2006/ole">
            <mc:AlternateContent xmlns:mc="http://schemas.openxmlformats.org/markup-compatibility/2006">
              <mc:Choice xmlns:v="urn:schemas-microsoft-com:vml" Requires="v">
                <p:oleObj spid="_x0000_s45092" name="数式" r:id="rId9" imgW="279279" imgH="241195" progId="Equation.3">
                  <p:embed/>
                </p:oleObj>
              </mc:Choice>
              <mc:Fallback>
                <p:oleObj name="数式" r:id="rId9" imgW="279279" imgH="241195" progId="Equation.3">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25" y="4508500"/>
                        <a:ext cx="660400"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76" name="Rectangle 23"/>
          <p:cNvSpPr>
            <a:spLocks noChangeArrowheads="1"/>
          </p:cNvSpPr>
          <p:nvPr/>
        </p:nvSpPr>
        <p:spPr bwMode="auto">
          <a:xfrm>
            <a:off x="5219700" y="4337050"/>
            <a:ext cx="1223963" cy="14398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5077" name="Rectangle 15"/>
          <p:cNvSpPr>
            <a:spLocks noChangeArrowheads="1"/>
          </p:cNvSpPr>
          <p:nvPr/>
        </p:nvSpPr>
        <p:spPr bwMode="auto">
          <a:xfrm>
            <a:off x="1331913" y="3602038"/>
            <a:ext cx="6769100" cy="719137"/>
          </a:xfrm>
          <a:prstGeom prst="rect">
            <a:avLst/>
          </a:prstGeom>
          <a:solidFill>
            <a:schemeClr val="accent1">
              <a:alpha val="74901"/>
            </a:schemeClr>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45078" name="Object 25"/>
          <p:cNvGraphicFramePr>
            <a:graphicFrameLocks noChangeAspect="1"/>
          </p:cNvGraphicFramePr>
          <p:nvPr/>
        </p:nvGraphicFramePr>
        <p:xfrm>
          <a:off x="5364163" y="1773238"/>
          <a:ext cx="1530350" cy="569912"/>
        </p:xfrm>
        <a:graphic>
          <a:graphicData uri="http://schemas.openxmlformats.org/presentationml/2006/ole">
            <mc:AlternateContent xmlns:mc="http://schemas.openxmlformats.org/markup-compatibility/2006">
              <mc:Choice xmlns:v="urn:schemas-microsoft-com:vml" Requires="v">
                <p:oleObj spid="_x0000_s45093" name="数式" r:id="rId11" imgW="647700" imgH="241300" progId="Equation.3">
                  <p:embed/>
                </p:oleObj>
              </mc:Choice>
              <mc:Fallback>
                <p:oleObj name="数式" r:id="rId11" imgW="647700" imgH="241300" progId="Equation.3">
                  <p:embed/>
                  <p:pic>
                    <p:nvPicPr>
                      <p:cNvPr id="0"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4163" y="1773238"/>
                        <a:ext cx="1530350"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9" name="Object 26"/>
          <p:cNvGraphicFramePr>
            <a:graphicFrameLocks noChangeAspect="1"/>
          </p:cNvGraphicFramePr>
          <p:nvPr/>
        </p:nvGraphicFramePr>
        <p:xfrm>
          <a:off x="7740650" y="4437063"/>
          <a:ext cx="839788" cy="569912"/>
        </p:xfrm>
        <a:graphic>
          <a:graphicData uri="http://schemas.openxmlformats.org/presentationml/2006/ole">
            <mc:AlternateContent xmlns:mc="http://schemas.openxmlformats.org/markup-compatibility/2006">
              <mc:Choice xmlns:v="urn:schemas-microsoft-com:vml" Requires="v">
                <p:oleObj spid="_x0000_s45094" name="数式" r:id="rId13" imgW="355446" imgH="241195" progId="Equation.3">
                  <p:embed/>
                </p:oleObj>
              </mc:Choice>
              <mc:Fallback>
                <p:oleObj name="数式" r:id="rId13" imgW="355446" imgH="241195"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4437063"/>
                        <a:ext cx="839788"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80" name="Text Box 27"/>
          <p:cNvSpPr txBox="1">
            <a:spLocks noChangeArrowheads="1"/>
          </p:cNvSpPr>
          <p:nvPr/>
        </p:nvSpPr>
        <p:spPr bwMode="auto">
          <a:xfrm>
            <a:off x="3903663" y="6237288"/>
            <a:ext cx="191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吸収率 ＝ 射出率</a:t>
            </a:r>
          </a:p>
        </p:txBody>
      </p:sp>
      <p:graphicFrame>
        <p:nvGraphicFramePr>
          <p:cNvPr id="45081" name="Object 28"/>
          <p:cNvGraphicFramePr>
            <a:graphicFrameLocks noChangeAspect="1"/>
          </p:cNvGraphicFramePr>
          <p:nvPr/>
        </p:nvGraphicFramePr>
        <p:xfrm>
          <a:off x="3535363" y="6262688"/>
          <a:ext cx="300037" cy="330200"/>
        </p:xfrm>
        <a:graphic>
          <a:graphicData uri="http://schemas.openxmlformats.org/presentationml/2006/ole">
            <mc:AlternateContent xmlns:mc="http://schemas.openxmlformats.org/markup-compatibility/2006">
              <mc:Choice xmlns:v="urn:schemas-microsoft-com:vml" Requires="v">
                <p:oleObj spid="_x0000_s45095" name="数式" r:id="rId14" imgW="126835" imgH="139518" progId="Equation.3">
                  <p:embed/>
                </p:oleObj>
              </mc:Choice>
              <mc:Fallback>
                <p:oleObj name="数式" r:id="rId14" imgW="126835" imgH="139518" progId="Equation.3">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35363" y="6262688"/>
                        <a:ext cx="300037"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ja-JP" altLang="en-US" smtClean="0"/>
              <a:t>温室効果をもたらす気体</a:t>
            </a:r>
          </a:p>
        </p:txBody>
      </p:sp>
      <p:sp>
        <p:nvSpPr>
          <p:cNvPr id="46083" name="Rectangle 3"/>
          <p:cNvSpPr>
            <a:spLocks noGrp="1" noChangeArrowheads="1"/>
          </p:cNvSpPr>
          <p:nvPr>
            <p:ph type="body" idx="1"/>
          </p:nvPr>
        </p:nvSpPr>
        <p:spPr/>
        <p:txBody>
          <a:bodyPr/>
          <a:lstStyle/>
          <a:p>
            <a:pPr eaLnBrk="1" hangingPunct="1"/>
            <a:r>
              <a:rPr lang="ja-JP" altLang="en-US" smtClean="0"/>
              <a:t>現在の地球において</a:t>
            </a:r>
            <a:r>
              <a:rPr lang="en-US" altLang="ja-JP" smtClean="0"/>
              <a:t>, </a:t>
            </a:r>
            <a:r>
              <a:rPr lang="ja-JP" altLang="en-US" smtClean="0"/>
              <a:t>主要な温室効果ガスは水蒸気</a:t>
            </a:r>
            <a:r>
              <a:rPr lang="en-US" altLang="ja-JP" smtClean="0"/>
              <a:t>, </a:t>
            </a:r>
            <a:r>
              <a:rPr lang="ja-JP" altLang="en-US" smtClean="0"/>
              <a:t>二酸化炭素</a:t>
            </a:r>
            <a:r>
              <a:rPr lang="en-US" altLang="ja-JP" smtClean="0"/>
              <a:t>, </a:t>
            </a:r>
            <a:r>
              <a:rPr lang="ja-JP" altLang="en-US" smtClean="0"/>
              <a:t>メタンなど</a:t>
            </a:r>
            <a:r>
              <a:rPr lang="en-US" altLang="ja-JP" smtClean="0"/>
              <a:t>. </a:t>
            </a:r>
          </a:p>
          <a:p>
            <a:pPr eaLnBrk="1" hangingPunct="1"/>
            <a:r>
              <a:rPr lang="ja-JP" altLang="en-US" smtClean="0"/>
              <a:t>現在の大気の温室効果は</a:t>
            </a:r>
            <a:r>
              <a:rPr lang="en-US" altLang="ja-JP" smtClean="0"/>
              <a:t>, </a:t>
            </a:r>
            <a:r>
              <a:rPr lang="ja-JP" altLang="en-US" smtClean="0"/>
              <a:t>約 </a:t>
            </a:r>
            <a:r>
              <a:rPr lang="en-US" altLang="ja-JP" smtClean="0"/>
              <a:t>6 </a:t>
            </a:r>
            <a:r>
              <a:rPr lang="ja-JP" altLang="en-US" smtClean="0"/>
              <a:t>割が水蒸気</a:t>
            </a:r>
            <a:r>
              <a:rPr lang="en-US" altLang="ja-JP" smtClean="0"/>
              <a:t>, </a:t>
            </a:r>
            <a:r>
              <a:rPr lang="ja-JP" altLang="en-US" smtClean="0"/>
              <a:t>約 </a:t>
            </a:r>
            <a:r>
              <a:rPr lang="en-US" altLang="ja-JP" smtClean="0"/>
              <a:t>3 </a:t>
            </a:r>
            <a:r>
              <a:rPr lang="ja-JP" altLang="en-US" smtClean="0"/>
              <a:t>割が二酸化炭素による</a:t>
            </a:r>
            <a:r>
              <a:rPr lang="en-US" altLang="ja-JP" smtClean="0"/>
              <a:t>. </a:t>
            </a:r>
          </a:p>
        </p:txBody>
      </p:sp>
      <p:pic>
        <p:nvPicPr>
          <p:cNvPr id="46084" name="Picture 4" descr="fig1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798888"/>
            <a:ext cx="381635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755650" y="7173913"/>
            <a:ext cx="79200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地表（黒）および大気上端（赤線）における赤外線スペクトル（単位波長・面積・時間あたりのエネルギー流出量）。黒線と赤線の差が大気による赤外線の吸 収、すなわち温室効果の強度を表す。図中の</a:t>
            </a:r>
            <a:r>
              <a:rPr lang="en-US" altLang="ja-JP" sz="1800"/>
              <a:t>H2O, CO2, O3 </a:t>
            </a:r>
            <a:r>
              <a:rPr lang="ja-JP" altLang="en-US" sz="1800"/>
              <a:t>は、それらの分子による赤外線吸収が起こる波長領域を示す。右枠の数字は、晴天時（雲がない場合）での寄与。（横畠 </a:t>
            </a:r>
            <a:r>
              <a:rPr lang="en-US" altLang="ja-JP" sz="1800"/>
              <a:t>(2007): </a:t>
            </a:r>
            <a:r>
              <a:rPr lang="ja-JP" altLang="en-US" sz="1800"/>
              <a:t>「水蒸気の温室効果」（</a:t>
            </a:r>
            <a:r>
              <a:rPr lang="en-US" altLang="ja-JP" sz="1800"/>
              <a:t>CGER</a:t>
            </a:r>
            <a:r>
              <a:rPr lang="ja-JP" altLang="en-US" sz="1800"/>
              <a:t>ココが知りたい温暖化）</a:t>
            </a:r>
          </a:p>
          <a:p>
            <a:pPr eaLnBrk="1" hangingPunct="1">
              <a:spcBef>
                <a:spcPct val="0"/>
              </a:spcBef>
              <a:buFontTx/>
              <a:buNone/>
            </a:pPr>
            <a:r>
              <a:rPr lang="en-US" altLang="en-US" sz="1800"/>
              <a:t>http://www-cger.nies.go.jp/qa/11/11-2/qa_11-2-j.html</a:t>
            </a:r>
            <a:r>
              <a:rPr lang="en-US" altLang="ja-JP" sz="1800"/>
              <a:t> </a:t>
            </a:r>
            <a:r>
              <a:rPr lang="ja-JP" altLang="en-US" sz="1800"/>
              <a:t>より引用）</a:t>
            </a:r>
          </a:p>
        </p:txBody>
      </p:sp>
      <p:sp>
        <p:nvSpPr>
          <p:cNvPr id="46086" name="Text Box 6"/>
          <p:cNvSpPr txBox="1">
            <a:spLocks noChangeArrowheads="1"/>
          </p:cNvSpPr>
          <p:nvPr/>
        </p:nvSpPr>
        <p:spPr bwMode="auto">
          <a:xfrm>
            <a:off x="4859338" y="4005263"/>
            <a:ext cx="40322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地表（黒）および大気上端（赤線）における赤外線スペクトル（単位波長・面積・時間あたりのエネルギー流出量）</a:t>
            </a:r>
            <a:r>
              <a:rPr lang="en-US" altLang="ja-JP" sz="1800"/>
              <a:t>. </a:t>
            </a:r>
            <a:r>
              <a:rPr lang="ja-JP" altLang="en-US" sz="1800"/>
              <a:t>右枠の数字は、晴天時（雲がない場合）での寄与。（横畠 </a:t>
            </a:r>
            <a:r>
              <a:rPr lang="en-US" altLang="ja-JP" sz="1800"/>
              <a:t>(2007): </a:t>
            </a:r>
            <a:r>
              <a:rPr lang="ja-JP" altLang="en-US" sz="1800"/>
              <a:t>「水蒸気の温室効果」（</a:t>
            </a:r>
            <a:r>
              <a:rPr lang="en-US" altLang="ja-JP" sz="1800"/>
              <a:t>CGER</a:t>
            </a:r>
            <a:r>
              <a:rPr lang="ja-JP" altLang="en-US" sz="1800"/>
              <a:t>ココが知りたい温暖化）</a:t>
            </a:r>
          </a:p>
          <a:p>
            <a:pPr eaLnBrk="1" hangingPunct="1">
              <a:spcBef>
                <a:spcPct val="0"/>
              </a:spcBef>
              <a:buFontTx/>
              <a:buNone/>
            </a:pPr>
            <a:r>
              <a:rPr lang="en-US" altLang="en-US" sz="1800"/>
              <a:t>http://www-cger.nies.go.jp/qa/11/11-2/qa_11-2-j.html</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p:txBody>
          <a:bodyPr/>
          <a:lstStyle/>
          <a:p>
            <a:r>
              <a:rPr lang="ja-JP" altLang="en-US" smtClean="0"/>
              <a:t>温室と温室効果</a:t>
            </a:r>
          </a:p>
        </p:txBody>
      </p:sp>
      <p:sp>
        <p:nvSpPr>
          <p:cNvPr id="47107" name="コンテンツ プレースホルダ 2"/>
          <p:cNvSpPr>
            <a:spLocks noGrp="1"/>
          </p:cNvSpPr>
          <p:nvPr>
            <p:ph sz="half" idx="1"/>
          </p:nvPr>
        </p:nvSpPr>
        <p:spPr/>
        <p:txBody>
          <a:bodyPr/>
          <a:lstStyle/>
          <a:p>
            <a:r>
              <a:rPr lang="ja-JP" altLang="en-US" smtClean="0"/>
              <a:t>温室効果の名前の由来は温室（右図参照）であるが</a:t>
            </a:r>
            <a:r>
              <a:rPr lang="en-US" altLang="ja-JP" smtClean="0"/>
              <a:t>, </a:t>
            </a:r>
            <a:r>
              <a:rPr lang="ja-JP" altLang="en-US" smtClean="0"/>
              <a:t>地球が温室効果によって温まることと</a:t>
            </a:r>
            <a:r>
              <a:rPr lang="en-US" altLang="ja-JP" smtClean="0"/>
              <a:t>, </a:t>
            </a:r>
            <a:r>
              <a:rPr lang="ja-JP" altLang="en-US" smtClean="0"/>
              <a:t>温室内が温まることは原理が異なる</a:t>
            </a:r>
            <a:r>
              <a:rPr lang="en-US" altLang="ja-JP" smtClean="0"/>
              <a:t>. </a:t>
            </a:r>
            <a:endParaRPr lang="ja-JP" altLang="en-US" smtClean="0"/>
          </a:p>
        </p:txBody>
      </p:sp>
      <p:sp>
        <p:nvSpPr>
          <p:cNvPr id="47108" name="コンテンツ プレースホルダ 7"/>
          <p:cNvSpPr>
            <a:spLocks noGrp="1"/>
          </p:cNvSpPr>
          <p:nvPr>
            <p:ph sz="half" idx="2"/>
          </p:nvPr>
        </p:nvSpPr>
        <p:spPr/>
        <p:txBody>
          <a:bodyPr/>
          <a:lstStyle/>
          <a:p>
            <a:endParaRPr lang="ja-JP" altLang="en-US" smtClean="0"/>
          </a:p>
        </p:txBody>
      </p:sp>
      <p:pic>
        <p:nvPicPr>
          <p:cNvPr id="471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838" y="1630363"/>
            <a:ext cx="3976687"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テキスト ボックス 8"/>
          <p:cNvSpPr txBox="1">
            <a:spLocks noChangeArrowheads="1"/>
          </p:cNvSpPr>
          <p:nvPr/>
        </p:nvSpPr>
        <p:spPr bwMode="auto">
          <a:xfrm>
            <a:off x="5500688" y="4643438"/>
            <a:ext cx="26447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a:t>http://en.wikipedia.org/wiki/Greenhouse</a:t>
            </a:r>
            <a:endParaRPr lang="ja-JP" altLang="en-US" sz="11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ja-JP" altLang="en-US" sz="4000" smtClean="0"/>
              <a:t>実際の惑星（地球）では</a:t>
            </a:r>
            <a:br>
              <a:rPr lang="ja-JP" altLang="en-US" sz="4000" smtClean="0"/>
            </a:br>
            <a:r>
              <a:rPr lang="ja-JP" altLang="en-US" sz="4000" smtClean="0"/>
              <a:t>どうなっているか</a:t>
            </a:r>
            <a:r>
              <a:rPr lang="en-US" altLang="ja-JP" sz="4000" smtClean="0"/>
              <a:t>?</a:t>
            </a:r>
          </a:p>
        </p:txBody>
      </p:sp>
      <p:sp>
        <p:nvSpPr>
          <p:cNvPr id="48131" name="Rectangle 3"/>
          <p:cNvSpPr>
            <a:spLocks noGrp="1" noChangeArrowheads="1"/>
          </p:cNvSpPr>
          <p:nvPr>
            <p:ph type="body" idx="1"/>
          </p:nvPr>
        </p:nvSpPr>
        <p:spPr/>
        <p:txBody>
          <a:bodyPr/>
          <a:lstStyle/>
          <a:p>
            <a:pPr eaLnBrk="1" hangingPunct="1"/>
            <a:r>
              <a:rPr lang="ja-JP" altLang="en-US" smtClean="0"/>
              <a:t>ここまでに議論したことは</a:t>
            </a:r>
            <a:r>
              <a:rPr lang="en-US" altLang="ja-JP" smtClean="0"/>
              <a:t>, </a:t>
            </a:r>
            <a:r>
              <a:rPr lang="ja-JP" altLang="en-US" smtClean="0"/>
              <a:t>簡単化した話</a:t>
            </a:r>
            <a:r>
              <a:rPr lang="en-US" altLang="ja-JP" smtClean="0"/>
              <a:t>. </a:t>
            </a:r>
          </a:p>
          <a:p>
            <a:pPr eaLnBrk="1" hangingPunct="1"/>
            <a:r>
              <a:rPr lang="ja-JP" altLang="en-US" smtClean="0"/>
              <a:t>実際には</a:t>
            </a:r>
            <a:r>
              <a:rPr lang="en-US" altLang="ja-JP" smtClean="0"/>
              <a:t>, </a:t>
            </a:r>
            <a:r>
              <a:rPr lang="ja-JP" altLang="en-US" smtClean="0"/>
              <a:t>ここでは無視した様々なことが現実の温度・温暖化に影響を及ぼしている</a:t>
            </a:r>
            <a:r>
              <a:rPr lang="en-US" altLang="ja-JP" smtClean="0"/>
              <a:t>. </a:t>
            </a:r>
          </a:p>
          <a:p>
            <a:pPr eaLnBrk="1" hangingPunct="1"/>
            <a:endParaRPr lang="en-US" altLang="ja-JP" smtClean="0"/>
          </a:p>
          <a:p>
            <a:pPr eaLnBrk="1" hangingPunct="1"/>
            <a:r>
              <a:rPr lang="ja-JP" altLang="en-US" smtClean="0"/>
              <a:t>ここからは</a:t>
            </a:r>
            <a:r>
              <a:rPr lang="en-US" altLang="ja-JP" smtClean="0"/>
              <a:t>, </a:t>
            </a:r>
            <a:r>
              <a:rPr lang="ja-JP" altLang="en-US" smtClean="0"/>
              <a:t>それらの効果の一部を紹介</a:t>
            </a:r>
            <a:r>
              <a:rPr lang="en-US" altLang="ja-JP"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ja-JP" altLang="en-US" smtClean="0"/>
              <a:t>温室効果の簡単モデル </a:t>
            </a:r>
            <a:r>
              <a:rPr lang="en-US" altLang="ja-JP" smtClean="0"/>
              <a:t>1</a:t>
            </a:r>
          </a:p>
        </p:txBody>
      </p:sp>
      <p:sp>
        <p:nvSpPr>
          <p:cNvPr id="49155" name="Rectangle 3"/>
          <p:cNvSpPr>
            <a:spLocks noGrp="1" noChangeArrowheads="1"/>
          </p:cNvSpPr>
          <p:nvPr>
            <p:ph type="body" idx="1"/>
          </p:nvPr>
        </p:nvSpPr>
        <p:spPr/>
        <p:txBody>
          <a:bodyPr/>
          <a:lstStyle/>
          <a:p>
            <a:pPr eaLnBrk="1" hangingPunct="1"/>
            <a:r>
              <a:rPr lang="ja-JP" altLang="en-US" smtClean="0"/>
              <a:t>温室効果が働く場合（一番簡単な例）</a:t>
            </a:r>
          </a:p>
        </p:txBody>
      </p:sp>
      <p:sp>
        <p:nvSpPr>
          <p:cNvPr id="49156" name="Line 4"/>
          <p:cNvSpPr>
            <a:spLocks noChangeShapeType="1"/>
          </p:cNvSpPr>
          <p:nvPr/>
        </p:nvSpPr>
        <p:spPr bwMode="auto">
          <a:xfrm>
            <a:off x="1763713" y="5805488"/>
            <a:ext cx="6048375" cy="0"/>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57" name="Line 5"/>
          <p:cNvSpPr>
            <a:spLocks noChangeShapeType="1"/>
          </p:cNvSpPr>
          <p:nvPr/>
        </p:nvSpPr>
        <p:spPr bwMode="auto">
          <a:xfrm flipH="1">
            <a:off x="17637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58" name="Line 6"/>
          <p:cNvSpPr>
            <a:spLocks noChangeShapeType="1"/>
          </p:cNvSpPr>
          <p:nvPr/>
        </p:nvSpPr>
        <p:spPr bwMode="auto">
          <a:xfrm flipH="1">
            <a:off x="19796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59" name="Line 7"/>
          <p:cNvSpPr>
            <a:spLocks noChangeShapeType="1"/>
          </p:cNvSpPr>
          <p:nvPr/>
        </p:nvSpPr>
        <p:spPr bwMode="auto">
          <a:xfrm flipH="1">
            <a:off x="2197100" y="5805488"/>
            <a:ext cx="287338"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0" name="Line 8"/>
          <p:cNvSpPr>
            <a:spLocks noChangeShapeType="1"/>
          </p:cNvSpPr>
          <p:nvPr/>
        </p:nvSpPr>
        <p:spPr bwMode="auto">
          <a:xfrm flipH="1">
            <a:off x="24114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1" name="Line 9"/>
          <p:cNvSpPr>
            <a:spLocks noChangeShapeType="1"/>
          </p:cNvSpPr>
          <p:nvPr/>
        </p:nvSpPr>
        <p:spPr bwMode="auto">
          <a:xfrm flipH="1">
            <a:off x="26273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2" name="AutoShape 10"/>
          <p:cNvSpPr>
            <a:spLocks noChangeArrowheads="1"/>
          </p:cNvSpPr>
          <p:nvPr/>
        </p:nvSpPr>
        <p:spPr bwMode="auto">
          <a:xfrm>
            <a:off x="2771775" y="2420938"/>
            <a:ext cx="1439863" cy="3311525"/>
          </a:xfrm>
          <a:prstGeom prst="downArrow">
            <a:avLst>
              <a:gd name="adj1" fmla="val 50000"/>
              <a:gd name="adj2" fmla="val 57497"/>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9163" name="AutoShape 11"/>
          <p:cNvSpPr>
            <a:spLocks noChangeArrowheads="1"/>
          </p:cNvSpPr>
          <p:nvPr/>
        </p:nvSpPr>
        <p:spPr bwMode="auto">
          <a:xfrm rot="10800000">
            <a:off x="2168525" y="2378075"/>
            <a:ext cx="315913" cy="3384550"/>
          </a:xfrm>
          <a:prstGeom prst="downArrow">
            <a:avLst>
              <a:gd name="adj1" fmla="val 50000"/>
              <a:gd name="adj2" fmla="val 267839"/>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49164" name="Object 12"/>
          <p:cNvGraphicFramePr>
            <a:graphicFrameLocks noChangeAspect="1"/>
          </p:cNvGraphicFramePr>
          <p:nvPr/>
        </p:nvGraphicFramePr>
        <p:xfrm>
          <a:off x="1271588" y="2867025"/>
          <a:ext cx="779462" cy="561975"/>
        </p:xfrm>
        <a:graphic>
          <a:graphicData uri="http://schemas.openxmlformats.org/presentationml/2006/ole">
            <mc:AlternateContent xmlns:mc="http://schemas.openxmlformats.org/markup-compatibility/2006">
              <mc:Choice xmlns:v="urn:schemas-microsoft-com:vml" Requires="v">
                <p:oleObj spid="_x0000_s49181" name="数式" r:id="rId3" imgW="317362" imgH="228501" progId="Equation.3">
                  <p:embed/>
                </p:oleObj>
              </mc:Choice>
              <mc:Fallback>
                <p:oleObj name="数式" r:id="rId3" imgW="317362" imgH="228501"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588" y="2867025"/>
                        <a:ext cx="7794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5" name="Object 13"/>
          <p:cNvGraphicFramePr>
            <a:graphicFrameLocks noChangeAspect="1"/>
          </p:cNvGraphicFramePr>
          <p:nvPr/>
        </p:nvGraphicFramePr>
        <p:xfrm>
          <a:off x="3995738" y="2795588"/>
          <a:ext cx="468312" cy="561975"/>
        </p:xfrm>
        <a:graphic>
          <a:graphicData uri="http://schemas.openxmlformats.org/presentationml/2006/ole">
            <mc:AlternateContent xmlns:mc="http://schemas.openxmlformats.org/markup-compatibility/2006">
              <mc:Choice xmlns:v="urn:schemas-microsoft-com:vml" Requires="v">
                <p:oleObj spid="_x0000_s49182" name="数式" r:id="rId5" imgW="190500" imgH="228600" progId="Equation.3">
                  <p:embed/>
                </p:oleObj>
              </mc:Choice>
              <mc:Fallback>
                <p:oleObj name="数式" r:id="rId5" imgW="190500" imgH="22860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2795588"/>
                        <a:ext cx="46831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66" name="Rectangle 14"/>
          <p:cNvSpPr>
            <a:spLocks noChangeArrowheads="1"/>
          </p:cNvSpPr>
          <p:nvPr/>
        </p:nvSpPr>
        <p:spPr bwMode="auto">
          <a:xfrm>
            <a:off x="1331913" y="3602038"/>
            <a:ext cx="6769100" cy="719137"/>
          </a:xfrm>
          <a:prstGeom prst="rect">
            <a:avLst/>
          </a:prstGeom>
          <a:solidFill>
            <a:schemeClr val="accent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9167" name="AutoShape 15"/>
          <p:cNvSpPr>
            <a:spLocks noChangeArrowheads="1"/>
          </p:cNvSpPr>
          <p:nvPr/>
        </p:nvSpPr>
        <p:spPr bwMode="auto">
          <a:xfrm rot="10800000">
            <a:off x="6761163" y="2378075"/>
            <a:ext cx="1008062" cy="1223963"/>
          </a:xfrm>
          <a:prstGeom prst="downArrow">
            <a:avLst>
              <a:gd name="adj1" fmla="val 44574"/>
              <a:gd name="adj2" fmla="val 4488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9168" name="AutoShape 16"/>
          <p:cNvSpPr>
            <a:spLocks noChangeArrowheads="1"/>
          </p:cNvSpPr>
          <p:nvPr/>
        </p:nvSpPr>
        <p:spPr bwMode="auto">
          <a:xfrm>
            <a:off x="4716463" y="4321175"/>
            <a:ext cx="2232025" cy="1441450"/>
          </a:xfrm>
          <a:prstGeom prst="upArrow">
            <a:avLst>
              <a:gd name="adj1" fmla="val 52630"/>
              <a:gd name="adj2" fmla="val 3716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9169" name="AutoShape 17"/>
          <p:cNvSpPr>
            <a:spLocks noChangeArrowheads="1"/>
          </p:cNvSpPr>
          <p:nvPr/>
        </p:nvSpPr>
        <p:spPr bwMode="auto">
          <a:xfrm>
            <a:off x="6761163" y="4321175"/>
            <a:ext cx="1008062" cy="1223963"/>
          </a:xfrm>
          <a:prstGeom prst="downArrow">
            <a:avLst>
              <a:gd name="adj1" fmla="val 44574"/>
              <a:gd name="adj2" fmla="val 4488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9170" name="Text Box 18"/>
          <p:cNvSpPr txBox="1">
            <a:spLocks noChangeArrowheads="1"/>
          </p:cNvSpPr>
          <p:nvPr/>
        </p:nvSpPr>
        <p:spPr bwMode="auto">
          <a:xfrm>
            <a:off x="474663" y="357346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大気</a:t>
            </a:r>
          </a:p>
        </p:txBody>
      </p:sp>
      <p:graphicFrame>
        <p:nvGraphicFramePr>
          <p:cNvPr id="49171" name="Object 19"/>
          <p:cNvGraphicFramePr>
            <a:graphicFrameLocks noChangeAspect="1"/>
          </p:cNvGraphicFramePr>
          <p:nvPr/>
        </p:nvGraphicFramePr>
        <p:xfrm>
          <a:off x="7702550" y="2908300"/>
          <a:ext cx="685800" cy="592138"/>
        </p:xfrm>
        <a:graphic>
          <a:graphicData uri="http://schemas.openxmlformats.org/presentationml/2006/ole">
            <mc:AlternateContent xmlns:mc="http://schemas.openxmlformats.org/markup-compatibility/2006">
              <mc:Choice xmlns:v="urn:schemas-microsoft-com:vml" Requires="v">
                <p:oleObj spid="_x0000_s49183" name="数式" r:id="rId7" imgW="279279" imgH="241195" progId="Equation.3">
                  <p:embed/>
                </p:oleObj>
              </mc:Choice>
              <mc:Fallback>
                <p:oleObj name="数式" r:id="rId7" imgW="279279" imgH="241195"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2550" y="2908300"/>
                        <a:ext cx="685800"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2" name="Object 20"/>
          <p:cNvGraphicFramePr>
            <a:graphicFrameLocks noChangeAspect="1"/>
          </p:cNvGraphicFramePr>
          <p:nvPr/>
        </p:nvGraphicFramePr>
        <p:xfrm>
          <a:off x="7740650" y="4276725"/>
          <a:ext cx="685800" cy="592138"/>
        </p:xfrm>
        <a:graphic>
          <a:graphicData uri="http://schemas.openxmlformats.org/presentationml/2006/ole">
            <mc:AlternateContent xmlns:mc="http://schemas.openxmlformats.org/markup-compatibility/2006">
              <mc:Choice xmlns:v="urn:schemas-microsoft-com:vml" Requires="v">
                <p:oleObj spid="_x0000_s49184" name="数式" r:id="rId9" imgW="279279" imgH="241195" progId="Equation.3">
                  <p:embed/>
                </p:oleObj>
              </mc:Choice>
              <mc:Fallback>
                <p:oleObj name="数式" r:id="rId9" imgW="279279" imgH="241195"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4276725"/>
                        <a:ext cx="685800"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3" name="Object 21"/>
          <p:cNvGraphicFramePr>
            <a:graphicFrameLocks noChangeAspect="1"/>
          </p:cNvGraphicFramePr>
          <p:nvPr/>
        </p:nvGraphicFramePr>
        <p:xfrm>
          <a:off x="5580063" y="5876925"/>
          <a:ext cx="685800" cy="592138"/>
        </p:xfrm>
        <a:graphic>
          <a:graphicData uri="http://schemas.openxmlformats.org/presentationml/2006/ole">
            <mc:AlternateContent xmlns:mc="http://schemas.openxmlformats.org/markup-compatibility/2006">
              <mc:Choice xmlns:v="urn:schemas-microsoft-com:vml" Requires="v">
                <p:oleObj spid="_x0000_s49185" name="数式" r:id="rId10" imgW="279279" imgH="241195" progId="Equation.3">
                  <p:embed/>
                </p:oleObj>
              </mc:Choice>
              <mc:Fallback>
                <p:oleObj name="数式" r:id="rId10" imgW="279279" imgH="241195" progId="Equation.3">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0063" y="5876925"/>
                        <a:ext cx="685800"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4" name="Object 22"/>
          <p:cNvGraphicFramePr>
            <a:graphicFrameLocks noChangeAspect="1"/>
          </p:cNvGraphicFramePr>
          <p:nvPr/>
        </p:nvGraphicFramePr>
        <p:xfrm>
          <a:off x="611188" y="3933825"/>
          <a:ext cx="466725" cy="592138"/>
        </p:xfrm>
        <a:graphic>
          <a:graphicData uri="http://schemas.openxmlformats.org/presentationml/2006/ole">
            <mc:AlternateContent xmlns:mc="http://schemas.openxmlformats.org/markup-compatibility/2006">
              <mc:Choice xmlns:v="urn:schemas-microsoft-com:vml" Requires="v">
                <p:oleObj spid="_x0000_s49186" name="数式" r:id="rId12" imgW="190417" imgH="241195" progId="Equation.3">
                  <p:embed/>
                </p:oleObj>
              </mc:Choice>
              <mc:Fallback>
                <p:oleObj name="数式" r:id="rId12" imgW="190417" imgH="241195" progId="Equation.3">
                  <p:embed/>
                  <p:pic>
                    <p:nvPicPr>
                      <p:cNvPr id="0"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188" y="3933825"/>
                        <a:ext cx="466725"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ja-JP" altLang="en-US" smtClean="0"/>
              <a:t>温室効果の簡単モデル </a:t>
            </a:r>
            <a:r>
              <a:rPr lang="en-US" altLang="ja-JP" smtClean="0"/>
              <a:t>2</a:t>
            </a:r>
          </a:p>
        </p:txBody>
      </p:sp>
      <p:sp>
        <p:nvSpPr>
          <p:cNvPr id="50179" name="Rectangle 3"/>
          <p:cNvSpPr>
            <a:spLocks noGrp="1" noChangeArrowheads="1"/>
          </p:cNvSpPr>
          <p:nvPr>
            <p:ph type="body" idx="1"/>
          </p:nvPr>
        </p:nvSpPr>
        <p:spPr/>
        <p:txBody>
          <a:bodyPr/>
          <a:lstStyle/>
          <a:p>
            <a:pPr eaLnBrk="1" hangingPunct="1"/>
            <a:endParaRPr lang="ja-JP" altLang="ja-JP" smtClean="0"/>
          </a:p>
        </p:txBody>
      </p:sp>
      <p:sp>
        <p:nvSpPr>
          <p:cNvPr id="50180" name="Line 4"/>
          <p:cNvSpPr>
            <a:spLocks noChangeShapeType="1"/>
          </p:cNvSpPr>
          <p:nvPr/>
        </p:nvSpPr>
        <p:spPr bwMode="auto">
          <a:xfrm>
            <a:off x="1763713" y="5805488"/>
            <a:ext cx="6048375" cy="0"/>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181" name="Line 5"/>
          <p:cNvSpPr>
            <a:spLocks noChangeShapeType="1"/>
          </p:cNvSpPr>
          <p:nvPr/>
        </p:nvSpPr>
        <p:spPr bwMode="auto">
          <a:xfrm flipH="1">
            <a:off x="17637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182" name="Line 6"/>
          <p:cNvSpPr>
            <a:spLocks noChangeShapeType="1"/>
          </p:cNvSpPr>
          <p:nvPr/>
        </p:nvSpPr>
        <p:spPr bwMode="auto">
          <a:xfrm flipH="1">
            <a:off x="19796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183" name="Line 7"/>
          <p:cNvSpPr>
            <a:spLocks noChangeShapeType="1"/>
          </p:cNvSpPr>
          <p:nvPr/>
        </p:nvSpPr>
        <p:spPr bwMode="auto">
          <a:xfrm flipH="1">
            <a:off x="2197100" y="5805488"/>
            <a:ext cx="287338"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184" name="Line 8"/>
          <p:cNvSpPr>
            <a:spLocks noChangeShapeType="1"/>
          </p:cNvSpPr>
          <p:nvPr/>
        </p:nvSpPr>
        <p:spPr bwMode="auto">
          <a:xfrm flipH="1">
            <a:off x="24114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185" name="Line 9"/>
          <p:cNvSpPr>
            <a:spLocks noChangeShapeType="1"/>
          </p:cNvSpPr>
          <p:nvPr/>
        </p:nvSpPr>
        <p:spPr bwMode="auto">
          <a:xfrm flipH="1">
            <a:off x="2627313" y="5805488"/>
            <a:ext cx="287337" cy="28733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186" name="AutoShape 10"/>
          <p:cNvSpPr>
            <a:spLocks noChangeArrowheads="1"/>
          </p:cNvSpPr>
          <p:nvPr/>
        </p:nvSpPr>
        <p:spPr bwMode="auto">
          <a:xfrm>
            <a:off x="2771775" y="2420938"/>
            <a:ext cx="1439863" cy="3311525"/>
          </a:xfrm>
          <a:prstGeom prst="downArrow">
            <a:avLst>
              <a:gd name="adj1" fmla="val 50000"/>
              <a:gd name="adj2" fmla="val 57497"/>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0187" name="AutoShape 11"/>
          <p:cNvSpPr>
            <a:spLocks noChangeArrowheads="1"/>
          </p:cNvSpPr>
          <p:nvPr/>
        </p:nvSpPr>
        <p:spPr bwMode="auto">
          <a:xfrm rot="10800000">
            <a:off x="2168525" y="2378075"/>
            <a:ext cx="315913" cy="3384550"/>
          </a:xfrm>
          <a:prstGeom prst="downArrow">
            <a:avLst>
              <a:gd name="adj1" fmla="val 50000"/>
              <a:gd name="adj2" fmla="val 267839"/>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50188" name="Object 12"/>
          <p:cNvGraphicFramePr>
            <a:graphicFrameLocks noChangeAspect="1"/>
          </p:cNvGraphicFramePr>
          <p:nvPr/>
        </p:nvGraphicFramePr>
        <p:xfrm>
          <a:off x="1979613" y="1773238"/>
          <a:ext cx="749300" cy="539750"/>
        </p:xfrm>
        <a:graphic>
          <a:graphicData uri="http://schemas.openxmlformats.org/presentationml/2006/ole">
            <mc:AlternateContent xmlns:mc="http://schemas.openxmlformats.org/markup-compatibility/2006">
              <mc:Choice xmlns:v="urn:schemas-microsoft-com:vml" Requires="v">
                <p:oleObj spid="_x0000_s50209" name="数式" r:id="rId3" imgW="317362" imgH="228501" progId="Equation.3">
                  <p:embed/>
                </p:oleObj>
              </mc:Choice>
              <mc:Fallback>
                <p:oleObj name="数式" r:id="rId3" imgW="317362" imgH="228501"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773238"/>
                        <a:ext cx="7493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9" name="Object 13"/>
          <p:cNvGraphicFramePr>
            <a:graphicFrameLocks noChangeAspect="1"/>
          </p:cNvGraphicFramePr>
          <p:nvPr/>
        </p:nvGraphicFramePr>
        <p:xfrm>
          <a:off x="3276600" y="1844675"/>
          <a:ext cx="449263" cy="539750"/>
        </p:xfrm>
        <a:graphic>
          <a:graphicData uri="http://schemas.openxmlformats.org/presentationml/2006/ole">
            <mc:AlternateContent xmlns:mc="http://schemas.openxmlformats.org/markup-compatibility/2006">
              <mc:Choice xmlns:v="urn:schemas-microsoft-com:vml" Requires="v">
                <p:oleObj spid="_x0000_s50210" name="数式" r:id="rId5" imgW="190500" imgH="228600" progId="Equation.3">
                  <p:embed/>
                </p:oleObj>
              </mc:Choice>
              <mc:Fallback>
                <p:oleObj name="数式" r:id="rId5" imgW="190500" imgH="22860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844675"/>
                        <a:ext cx="44926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90" name="AutoShape 14"/>
          <p:cNvSpPr>
            <a:spLocks noChangeArrowheads="1"/>
          </p:cNvSpPr>
          <p:nvPr/>
        </p:nvSpPr>
        <p:spPr bwMode="auto">
          <a:xfrm rot="10800000">
            <a:off x="7235825" y="2378075"/>
            <a:ext cx="533400" cy="1223963"/>
          </a:xfrm>
          <a:prstGeom prst="downArrow">
            <a:avLst>
              <a:gd name="adj1" fmla="val 44574"/>
              <a:gd name="adj2" fmla="val 8482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0191" name="AutoShape 15"/>
          <p:cNvSpPr>
            <a:spLocks noChangeArrowheads="1"/>
          </p:cNvSpPr>
          <p:nvPr/>
        </p:nvSpPr>
        <p:spPr bwMode="auto">
          <a:xfrm>
            <a:off x="5233988" y="2349500"/>
            <a:ext cx="1152525" cy="1973263"/>
          </a:xfrm>
          <a:prstGeom prst="upArrow">
            <a:avLst>
              <a:gd name="adj1" fmla="val 42426"/>
              <a:gd name="adj2" fmla="val 43524"/>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0192" name="AutoShape 16"/>
          <p:cNvSpPr>
            <a:spLocks noChangeArrowheads="1"/>
          </p:cNvSpPr>
          <p:nvPr/>
        </p:nvSpPr>
        <p:spPr bwMode="auto">
          <a:xfrm>
            <a:off x="7235825" y="4321175"/>
            <a:ext cx="533400" cy="1223963"/>
          </a:xfrm>
          <a:prstGeom prst="downArrow">
            <a:avLst>
              <a:gd name="adj1" fmla="val 44574"/>
              <a:gd name="adj2" fmla="val 8482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0193" name="Text Box 17"/>
          <p:cNvSpPr txBox="1">
            <a:spLocks noChangeArrowheads="1"/>
          </p:cNvSpPr>
          <p:nvPr/>
        </p:nvSpPr>
        <p:spPr bwMode="auto">
          <a:xfrm>
            <a:off x="474663" y="378301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大気</a:t>
            </a:r>
          </a:p>
        </p:txBody>
      </p:sp>
      <p:graphicFrame>
        <p:nvGraphicFramePr>
          <p:cNvPr id="50194" name="Object 18"/>
          <p:cNvGraphicFramePr>
            <a:graphicFrameLocks noChangeAspect="1"/>
          </p:cNvGraphicFramePr>
          <p:nvPr/>
        </p:nvGraphicFramePr>
        <p:xfrm>
          <a:off x="7667625" y="2997200"/>
          <a:ext cx="839788" cy="569913"/>
        </p:xfrm>
        <a:graphic>
          <a:graphicData uri="http://schemas.openxmlformats.org/presentationml/2006/ole">
            <mc:AlternateContent xmlns:mc="http://schemas.openxmlformats.org/markup-compatibility/2006">
              <mc:Choice xmlns:v="urn:schemas-microsoft-com:vml" Requires="v">
                <p:oleObj spid="_x0000_s50211" name="数式" r:id="rId7" imgW="355446" imgH="241195" progId="Equation.3">
                  <p:embed/>
                </p:oleObj>
              </mc:Choice>
              <mc:Fallback>
                <p:oleObj name="数式" r:id="rId7" imgW="355446" imgH="241195"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2997200"/>
                        <a:ext cx="83978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95" name="Object 19"/>
          <p:cNvGraphicFramePr>
            <a:graphicFrameLocks noChangeAspect="1"/>
          </p:cNvGraphicFramePr>
          <p:nvPr/>
        </p:nvGraphicFramePr>
        <p:xfrm>
          <a:off x="6372225" y="4508500"/>
          <a:ext cx="660400" cy="569913"/>
        </p:xfrm>
        <a:graphic>
          <a:graphicData uri="http://schemas.openxmlformats.org/presentationml/2006/ole">
            <mc:AlternateContent xmlns:mc="http://schemas.openxmlformats.org/markup-compatibility/2006">
              <mc:Choice xmlns:v="urn:schemas-microsoft-com:vml" Requires="v">
                <p:oleObj spid="_x0000_s50212" name="数式" r:id="rId9" imgW="279279" imgH="241195" progId="Equation.3">
                  <p:embed/>
                </p:oleObj>
              </mc:Choice>
              <mc:Fallback>
                <p:oleObj name="数式" r:id="rId9" imgW="279279" imgH="241195" progId="Equation.3">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25" y="4508500"/>
                        <a:ext cx="660400"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96" name="Rectangle 20"/>
          <p:cNvSpPr>
            <a:spLocks noChangeArrowheads="1"/>
          </p:cNvSpPr>
          <p:nvPr/>
        </p:nvSpPr>
        <p:spPr bwMode="auto">
          <a:xfrm>
            <a:off x="5219700" y="4337050"/>
            <a:ext cx="1223963" cy="14398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0197" name="Rectangle 21"/>
          <p:cNvSpPr>
            <a:spLocks noChangeArrowheads="1"/>
          </p:cNvSpPr>
          <p:nvPr/>
        </p:nvSpPr>
        <p:spPr bwMode="auto">
          <a:xfrm>
            <a:off x="1331913" y="3602038"/>
            <a:ext cx="6769100" cy="719137"/>
          </a:xfrm>
          <a:prstGeom prst="rect">
            <a:avLst/>
          </a:prstGeom>
          <a:solidFill>
            <a:schemeClr val="accent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50198" name="Object 22"/>
          <p:cNvGraphicFramePr>
            <a:graphicFrameLocks noChangeAspect="1"/>
          </p:cNvGraphicFramePr>
          <p:nvPr/>
        </p:nvGraphicFramePr>
        <p:xfrm>
          <a:off x="5364163" y="1773238"/>
          <a:ext cx="1530350" cy="569912"/>
        </p:xfrm>
        <a:graphic>
          <a:graphicData uri="http://schemas.openxmlformats.org/presentationml/2006/ole">
            <mc:AlternateContent xmlns:mc="http://schemas.openxmlformats.org/markup-compatibility/2006">
              <mc:Choice xmlns:v="urn:schemas-microsoft-com:vml" Requires="v">
                <p:oleObj spid="_x0000_s50213" name="数式" r:id="rId11" imgW="647700" imgH="241300" progId="Equation.3">
                  <p:embed/>
                </p:oleObj>
              </mc:Choice>
              <mc:Fallback>
                <p:oleObj name="数式" r:id="rId11" imgW="647700" imgH="241300" progId="Equation.3">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4163" y="1773238"/>
                        <a:ext cx="1530350"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99" name="Object 23"/>
          <p:cNvGraphicFramePr>
            <a:graphicFrameLocks noChangeAspect="1"/>
          </p:cNvGraphicFramePr>
          <p:nvPr/>
        </p:nvGraphicFramePr>
        <p:xfrm>
          <a:off x="7740650" y="4437063"/>
          <a:ext cx="839788" cy="569912"/>
        </p:xfrm>
        <a:graphic>
          <a:graphicData uri="http://schemas.openxmlformats.org/presentationml/2006/ole">
            <mc:AlternateContent xmlns:mc="http://schemas.openxmlformats.org/markup-compatibility/2006">
              <mc:Choice xmlns:v="urn:schemas-microsoft-com:vml" Requires="v">
                <p:oleObj spid="_x0000_s50214" name="数式" r:id="rId13" imgW="355446" imgH="241195" progId="Equation.3">
                  <p:embed/>
                </p:oleObj>
              </mc:Choice>
              <mc:Fallback>
                <p:oleObj name="数式" r:id="rId13" imgW="355446" imgH="241195" progId="Equation.3">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4437063"/>
                        <a:ext cx="839788"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200" name="Text Box 24"/>
          <p:cNvSpPr txBox="1">
            <a:spLocks noChangeArrowheads="1"/>
          </p:cNvSpPr>
          <p:nvPr/>
        </p:nvSpPr>
        <p:spPr bwMode="auto">
          <a:xfrm>
            <a:off x="3903663" y="6237288"/>
            <a:ext cx="191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吸収率 ＝ 射出率</a:t>
            </a:r>
          </a:p>
        </p:txBody>
      </p:sp>
      <p:graphicFrame>
        <p:nvGraphicFramePr>
          <p:cNvPr id="50201" name="Object 25"/>
          <p:cNvGraphicFramePr>
            <a:graphicFrameLocks noChangeAspect="1"/>
          </p:cNvGraphicFramePr>
          <p:nvPr/>
        </p:nvGraphicFramePr>
        <p:xfrm>
          <a:off x="3535363" y="6262688"/>
          <a:ext cx="300037" cy="330200"/>
        </p:xfrm>
        <a:graphic>
          <a:graphicData uri="http://schemas.openxmlformats.org/presentationml/2006/ole">
            <mc:AlternateContent xmlns:mc="http://schemas.openxmlformats.org/markup-compatibility/2006">
              <mc:Choice xmlns:v="urn:schemas-microsoft-com:vml" Requires="v">
                <p:oleObj spid="_x0000_s50215" name="数式" r:id="rId14" imgW="126835" imgH="139518" progId="Equation.3">
                  <p:embed/>
                </p:oleObj>
              </mc:Choice>
              <mc:Fallback>
                <p:oleObj name="数式" r:id="rId14" imgW="126835" imgH="139518" progId="Equation.3">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35363" y="6262688"/>
                        <a:ext cx="300037"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ja-JP" altLang="en-US" smtClean="0"/>
              <a:t>現実のエネルギー収支</a:t>
            </a:r>
          </a:p>
        </p:txBody>
      </p:sp>
      <p:sp>
        <p:nvSpPr>
          <p:cNvPr id="51203" name="Rectangle 3"/>
          <p:cNvSpPr>
            <a:spLocks noGrp="1" noChangeArrowheads="1"/>
          </p:cNvSpPr>
          <p:nvPr>
            <p:ph type="body" idx="1"/>
          </p:nvPr>
        </p:nvSpPr>
        <p:spPr/>
        <p:txBody>
          <a:bodyPr/>
          <a:lstStyle/>
          <a:p>
            <a:pPr eaLnBrk="1" hangingPunct="1"/>
            <a:endParaRPr lang="ja-JP" altLang="ja-JP" smtClean="0"/>
          </a:p>
        </p:txBody>
      </p:sp>
      <p:pic>
        <p:nvPicPr>
          <p:cNvPr id="512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1600200"/>
            <a:ext cx="78406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6"/>
          <p:cNvSpPr>
            <a:spLocks noChangeArrowheads="1"/>
          </p:cNvSpPr>
          <p:nvPr/>
        </p:nvSpPr>
        <p:spPr bwMode="auto">
          <a:xfrm>
            <a:off x="4362450" y="6165850"/>
            <a:ext cx="4284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r>
              <a:rPr lang="en-US" altLang="ja-JP" sz="1800"/>
              <a:t>IPCC AR4 WG1 </a:t>
            </a:r>
            <a:r>
              <a:rPr lang="ja-JP" altLang="en-US" sz="1800"/>
              <a:t>報告書</a:t>
            </a:r>
            <a:r>
              <a:rPr lang="en-US" altLang="ja-JP" sz="1800"/>
              <a:t>(2007)</a:t>
            </a:r>
            <a:r>
              <a:rPr lang="ja-JP" altLang="en-US" sz="1800"/>
              <a:t>より引用）</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mtClean="0"/>
              <a:t>地球</a:t>
            </a:r>
          </a:p>
        </p:txBody>
      </p:sp>
      <p:sp>
        <p:nvSpPr>
          <p:cNvPr id="6147" name="Rectangle 3"/>
          <p:cNvSpPr>
            <a:spLocks noGrp="1" noChangeArrowheads="1"/>
          </p:cNvSpPr>
          <p:nvPr>
            <p:ph type="body" sz="half" idx="1"/>
          </p:nvPr>
        </p:nvSpPr>
        <p:spPr>
          <a:xfrm>
            <a:off x="457200" y="1600200"/>
            <a:ext cx="4038600" cy="5257800"/>
          </a:xfrm>
        </p:spPr>
        <p:txBody>
          <a:bodyPr/>
          <a:lstStyle/>
          <a:p>
            <a:pPr eaLnBrk="1" hangingPunct="1"/>
            <a:r>
              <a:rPr lang="ja-JP" altLang="en-US" sz="2800" smtClean="0"/>
              <a:t>半径	 </a:t>
            </a:r>
            <a:r>
              <a:rPr lang="en-US" altLang="ja-JP" sz="2800" smtClean="0"/>
              <a:t>6378 km</a:t>
            </a:r>
          </a:p>
          <a:p>
            <a:pPr eaLnBrk="1" hangingPunct="1"/>
            <a:r>
              <a:rPr lang="ja-JP" altLang="en-US" sz="2800" smtClean="0"/>
              <a:t>自転周期 </a:t>
            </a:r>
            <a:r>
              <a:rPr lang="en-US" altLang="ja-JP" sz="2800" smtClean="0"/>
              <a:t>1 </a:t>
            </a:r>
            <a:r>
              <a:rPr lang="ja-JP" altLang="en-US" sz="2800" smtClean="0"/>
              <a:t>日</a:t>
            </a:r>
          </a:p>
          <a:p>
            <a:pPr eaLnBrk="1" hangingPunct="1"/>
            <a:r>
              <a:rPr lang="ja-JP" altLang="en-US" sz="2800" smtClean="0"/>
              <a:t>地表気圧 </a:t>
            </a:r>
            <a:r>
              <a:rPr lang="en-US" altLang="ja-JP" sz="2800" u="sng" smtClean="0">
                <a:solidFill>
                  <a:srgbClr val="FF0000"/>
                </a:solidFill>
              </a:rPr>
              <a:t>1 </a:t>
            </a:r>
            <a:r>
              <a:rPr lang="ja-JP" altLang="en-US" sz="2800" u="sng" smtClean="0">
                <a:solidFill>
                  <a:srgbClr val="FF0000"/>
                </a:solidFill>
              </a:rPr>
              <a:t>気圧</a:t>
            </a:r>
          </a:p>
          <a:p>
            <a:pPr eaLnBrk="1" hangingPunct="1"/>
            <a:r>
              <a:rPr lang="ja-JP" altLang="en-US" sz="2800" smtClean="0"/>
              <a:t>平均気温 </a:t>
            </a:r>
            <a:r>
              <a:rPr lang="en-US" altLang="ja-JP" sz="2800" u="sng" smtClean="0">
                <a:solidFill>
                  <a:srgbClr val="FF0000"/>
                </a:solidFill>
              </a:rPr>
              <a:t>15 ℃</a:t>
            </a:r>
          </a:p>
          <a:p>
            <a:pPr eaLnBrk="1" hangingPunct="1"/>
            <a:r>
              <a:rPr lang="ja-JP" altLang="en-US" sz="2800" smtClean="0"/>
              <a:t>「大気の厚さ」  </a:t>
            </a:r>
            <a:r>
              <a:rPr lang="en-US" altLang="ja-JP" sz="2800" smtClean="0"/>
              <a:t>8.4 km</a:t>
            </a:r>
          </a:p>
          <a:p>
            <a:pPr eaLnBrk="1" hangingPunct="1"/>
            <a:endParaRPr lang="en-US" altLang="ja-JP" sz="2800" smtClean="0"/>
          </a:p>
          <a:p>
            <a:pPr eaLnBrk="1" hangingPunct="1"/>
            <a:r>
              <a:rPr lang="ja-JP" altLang="en-US" sz="2800" smtClean="0"/>
              <a:t>大気組成</a:t>
            </a:r>
            <a:r>
              <a:rPr lang="en-US" altLang="ja-JP" sz="2800" smtClean="0"/>
              <a:t>(%)</a:t>
            </a:r>
          </a:p>
          <a:p>
            <a:pPr lvl="1" eaLnBrk="1" hangingPunct="1"/>
            <a:r>
              <a:rPr kumimoji="0" lang="en-US" altLang="ja-JP" sz="2400" smtClean="0"/>
              <a:t>N</a:t>
            </a:r>
            <a:r>
              <a:rPr kumimoji="0" lang="en-US" altLang="ja-JP" sz="2400" baseline="-25000" smtClean="0"/>
              <a:t>2</a:t>
            </a:r>
            <a:r>
              <a:rPr kumimoji="0" lang="en-US" altLang="ja-JP" sz="2400" smtClean="0"/>
              <a:t>(78), O</a:t>
            </a:r>
            <a:r>
              <a:rPr kumimoji="0" lang="en-US" altLang="ja-JP" sz="2400" baseline="-25000" smtClean="0"/>
              <a:t>2</a:t>
            </a:r>
            <a:r>
              <a:rPr kumimoji="0" lang="en-US" altLang="ja-JP" sz="2400" smtClean="0"/>
              <a:t>(21), Ar(0.9),H</a:t>
            </a:r>
            <a:r>
              <a:rPr kumimoji="0" lang="en-US" altLang="ja-JP" sz="2400" baseline="-25000" smtClean="0"/>
              <a:t>2</a:t>
            </a:r>
            <a:r>
              <a:rPr kumimoji="0" lang="en-US" altLang="ja-JP" sz="2400" smtClean="0"/>
              <a:t>O(2)</a:t>
            </a:r>
          </a:p>
        </p:txBody>
      </p:sp>
      <p:pic>
        <p:nvPicPr>
          <p:cNvPr id="6148" name="Picture 4" descr="earthx"/>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24025"/>
            <a:ext cx="4038600" cy="4278313"/>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ja-JP" altLang="en-US" smtClean="0"/>
              <a:t>惑星のエネルギー収支</a:t>
            </a:r>
          </a:p>
        </p:txBody>
      </p:sp>
      <p:sp>
        <p:nvSpPr>
          <p:cNvPr id="52227" name="Rectangle 3"/>
          <p:cNvSpPr>
            <a:spLocks noGrp="1" noChangeArrowheads="1"/>
          </p:cNvSpPr>
          <p:nvPr>
            <p:ph type="body" idx="1"/>
          </p:nvPr>
        </p:nvSpPr>
        <p:spPr/>
        <p:txBody>
          <a:bodyPr/>
          <a:lstStyle/>
          <a:p>
            <a:pPr eaLnBrk="1" hangingPunct="1"/>
            <a:endParaRPr lang="ja-JP" altLang="ja-JP" smtClean="0"/>
          </a:p>
        </p:txBody>
      </p:sp>
      <p:sp>
        <p:nvSpPr>
          <p:cNvPr id="52228" name="Oval 4"/>
          <p:cNvSpPr>
            <a:spLocks noChangeArrowheads="1"/>
          </p:cNvSpPr>
          <p:nvPr/>
        </p:nvSpPr>
        <p:spPr bwMode="auto">
          <a:xfrm>
            <a:off x="-2197100" y="1341438"/>
            <a:ext cx="4752975" cy="4752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29" name="AutoShape 6"/>
          <p:cNvSpPr>
            <a:spLocks noChangeArrowheads="1"/>
          </p:cNvSpPr>
          <p:nvPr/>
        </p:nvSpPr>
        <p:spPr bwMode="auto">
          <a:xfrm>
            <a:off x="2843213" y="242093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30" name="AutoShape 7"/>
          <p:cNvSpPr>
            <a:spLocks noChangeArrowheads="1"/>
          </p:cNvSpPr>
          <p:nvPr/>
        </p:nvSpPr>
        <p:spPr bwMode="auto">
          <a:xfrm>
            <a:off x="2843213" y="30702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31" name="AutoShape 8"/>
          <p:cNvSpPr>
            <a:spLocks noChangeArrowheads="1"/>
          </p:cNvSpPr>
          <p:nvPr/>
        </p:nvSpPr>
        <p:spPr bwMode="auto">
          <a:xfrm>
            <a:off x="2843213" y="37179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32" name="AutoShape 9"/>
          <p:cNvSpPr>
            <a:spLocks noChangeArrowheads="1"/>
          </p:cNvSpPr>
          <p:nvPr/>
        </p:nvSpPr>
        <p:spPr bwMode="auto">
          <a:xfrm>
            <a:off x="2843213" y="43656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33" name="AutoShape 10"/>
          <p:cNvSpPr>
            <a:spLocks noChangeArrowheads="1"/>
          </p:cNvSpPr>
          <p:nvPr/>
        </p:nvSpPr>
        <p:spPr bwMode="auto">
          <a:xfrm>
            <a:off x="2843213" y="494188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52234" name="Object 27"/>
          <p:cNvGraphicFramePr>
            <a:graphicFrameLocks noChangeAspect="1"/>
          </p:cNvGraphicFramePr>
          <p:nvPr/>
        </p:nvGraphicFramePr>
        <p:xfrm>
          <a:off x="3419475" y="2133600"/>
          <a:ext cx="190500" cy="228600"/>
        </p:xfrm>
        <a:graphic>
          <a:graphicData uri="http://schemas.openxmlformats.org/presentationml/2006/ole">
            <mc:AlternateContent xmlns:mc="http://schemas.openxmlformats.org/markup-compatibility/2006">
              <mc:Choice xmlns:v="urn:schemas-microsoft-com:vml" Requires="v">
                <p:oleObj spid="_x0000_s52239" name="数式" r:id="rId3" imgW="190500" imgH="228600" progId="Equation.3">
                  <p:embed/>
                </p:oleObj>
              </mc:Choice>
              <mc:Fallback>
                <p:oleObj name="数式" r:id="rId3" imgW="190500" imgH="2286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133600"/>
                        <a:ext cx="190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5" name="Text Box 31"/>
          <p:cNvSpPr txBox="1">
            <a:spLocks noChangeArrowheads="1"/>
          </p:cNvSpPr>
          <p:nvPr/>
        </p:nvSpPr>
        <p:spPr bwMode="auto">
          <a:xfrm>
            <a:off x="2843213" y="5368925"/>
            <a:ext cx="58324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今までは惑星全体の平均を考えたが</a:t>
            </a:r>
            <a:r>
              <a:rPr lang="en-US" altLang="ja-JP" sz="2800"/>
              <a:t>, </a:t>
            </a:r>
            <a:r>
              <a:rPr lang="ja-JP" altLang="en-US" sz="2800"/>
              <a:t>実際には緯度によって違う</a:t>
            </a:r>
            <a:r>
              <a:rPr lang="en-US" altLang="ja-JP" sz="2800"/>
              <a:t>.</a:t>
            </a:r>
          </a:p>
          <a:p>
            <a:pPr eaLnBrk="1" hangingPunct="1">
              <a:spcBef>
                <a:spcPct val="0"/>
              </a:spcBef>
              <a:buFontTx/>
              <a:buNone/>
            </a:pPr>
            <a:r>
              <a:rPr lang="en-US" altLang="ja-JP" sz="2800"/>
              <a:t>   </a:t>
            </a:r>
            <a:r>
              <a:rPr lang="ja-JP" altLang="en-US" sz="2800"/>
              <a:t>－ 赤道は暑いが</a:t>
            </a:r>
            <a:r>
              <a:rPr lang="en-US" altLang="ja-JP" sz="2800"/>
              <a:t>, </a:t>
            </a:r>
            <a:r>
              <a:rPr lang="ja-JP" altLang="en-US" sz="2800"/>
              <a:t>極域は寒い</a:t>
            </a:r>
            <a:r>
              <a:rPr lang="en-US" altLang="ja-JP" sz="2800"/>
              <a:t>.</a:t>
            </a:r>
          </a:p>
        </p:txBody>
      </p:sp>
      <p:pic>
        <p:nvPicPr>
          <p:cNvPr id="52236"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2276475"/>
            <a:ext cx="20193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7" name="Text Box 33"/>
          <p:cNvSpPr txBox="1">
            <a:spLocks noChangeArrowheads="1"/>
          </p:cNvSpPr>
          <p:nvPr/>
        </p:nvSpPr>
        <p:spPr bwMode="auto">
          <a:xfrm>
            <a:off x="5076825" y="5084763"/>
            <a:ext cx="3840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（新訂 地学図表</a:t>
            </a:r>
            <a:r>
              <a:rPr lang="en-US" altLang="ja-JP" sz="1800"/>
              <a:t>, </a:t>
            </a:r>
            <a:r>
              <a:rPr lang="ja-JP" altLang="en-US" sz="1800"/>
              <a:t>浜島書店</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p:txBody>
          <a:bodyPr/>
          <a:lstStyle/>
          <a:p>
            <a:endParaRPr lang="ja-JP" altLang="en-US" smtClean="0"/>
          </a:p>
        </p:txBody>
      </p:sp>
      <p:sp>
        <p:nvSpPr>
          <p:cNvPr id="53251" name="コンテンツ プレースホルダー 2"/>
          <p:cNvSpPr>
            <a:spLocks noGrp="1"/>
          </p:cNvSpPr>
          <p:nvPr>
            <p:ph idx="1"/>
          </p:nvPr>
        </p:nvSpPr>
        <p:spPr/>
        <p:txBody>
          <a:bodyPr/>
          <a:lstStyle/>
          <a:p>
            <a:r>
              <a:rPr lang="en-US" altLang="ja-JP" smtClean="0"/>
              <a:t>1 </a:t>
            </a:r>
            <a:r>
              <a:rPr lang="ja-JP" altLang="en-US" smtClean="0"/>
              <a:t>天文単位 </a:t>
            </a:r>
            <a:r>
              <a:rPr lang="en-US" altLang="ja-JP" smtClean="0"/>
              <a:t>(AU) ~ 1.5e11 m</a:t>
            </a:r>
          </a:p>
          <a:p>
            <a:r>
              <a:rPr lang="ja-JP" altLang="en-US" smtClean="0"/>
              <a:t>地球の半径 </a:t>
            </a:r>
            <a:r>
              <a:rPr lang="en-US" altLang="ja-JP" smtClean="0"/>
              <a:t>~ 6.4e6 m</a:t>
            </a:r>
            <a:endParaRPr lang="ja-JP" alt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ja-JP" altLang="en-US" sz="4000" smtClean="0"/>
              <a:t>大気・海洋の運動による</a:t>
            </a:r>
            <a:br>
              <a:rPr lang="ja-JP" altLang="en-US" sz="4000" smtClean="0"/>
            </a:br>
            <a:r>
              <a:rPr lang="ja-JP" altLang="en-US" sz="4000" smtClean="0"/>
              <a:t>エネルギー分配</a:t>
            </a:r>
          </a:p>
        </p:txBody>
      </p:sp>
      <p:sp>
        <p:nvSpPr>
          <p:cNvPr id="54275" name="Rectangle 3"/>
          <p:cNvSpPr>
            <a:spLocks noGrp="1" noChangeArrowheads="1"/>
          </p:cNvSpPr>
          <p:nvPr>
            <p:ph type="body" idx="1"/>
          </p:nvPr>
        </p:nvSpPr>
        <p:spPr/>
        <p:txBody>
          <a:bodyPr/>
          <a:lstStyle/>
          <a:p>
            <a:pPr eaLnBrk="1" hangingPunct="1"/>
            <a:endParaRPr lang="ja-JP" altLang="ja-JP" smtClean="0"/>
          </a:p>
        </p:txBody>
      </p:sp>
      <p:pic>
        <p:nvPicPr>
          <p:cNvPr id="542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504950"/>
            <a:ext cx="5446713"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8"/>
          <p:cNvSpPr txBox="1">
            <a:spLocks noChangeArrowheads="1"/>
          </p:cNvSpPr>
          <p:nvPr/>
        </p:nvSpPr>
        <p:spPr bwMode="auto">
          <a:xfrm>
            <a:off x="1331913" y="5589588"/>
            <a:ext cx="6769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t>A, B </a:t>
            </a:r>
            <a:r>
              <a:rPr lang="ja-JP" altLang="en-US" sz="2800"/>
              <a:t>のそれぞれの緯度での不均衡は海や大気の運動による輸送によって解消</a:t>
            </a:r>
            <a:r>
              <a:rPr lang="en-US" altLang="ja-JP" sz="2800"/>
              <a:t>. </a:t>
            </a:r>
          </a:p>
        </p:txBody>
      </p:sp>
      <p:sp>
        <p:nvSpPr>
          <p:cNvPr id="54278" name="Text Box 9"/>
          <p:cNvSpPr txBox="1">
            <a:spLocks noChangeArrowheads="1"/>
          </p:cNvSpPr>
          <p:nvPr/>
        </p:nvSpPr>
        <p:spPr bwMode="auto">
          <a:xfrm>
            <a:off x="4835525" y="6446838"/>
            <a:ext cx="3840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（新訂 地学図表</a:t>
            </a:r>
            <a:r>
              <a:rPr lang="en-US" altLang="ja-JP" sz="1800"/>
              <a:t>, </a:t>
            </a:r>
            <a:r>
              <a:rPr lang="ja-JP" altLang="en-US" sz="1800"/>
              <a:t>浜島書店</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eaLnBrk="1" hangingPunct="1"/>
            <a:r>
              <a:rPr lang="ja-JP" altLang="en-US" smtClean="0"/>
              <a:t>地球大気の流れ</a:t>
            </a:r>
          </a:p>
        </p:txBody>
      </p:sp>
      <p:sp>
        <p:nvSpPr>
          <p:cNvPr id="55299" name="Rectangle 5"/>
          <p:cNvSpPr>
            <a:spLocks noGrp="1" noChangeArrowheads="1"/>
          </p:cNvSpPr>
          <p:nvPr>
            <p:ph type="body" sz="half" idx="1"/>
          </p:nvPr>
        </p:nvSpPr>
        <p:spPr/>
        <p:txBody>
          <a:bodyPr/>
          <a:lstStyle/>
          <a:p>
            <a:pPr eaLnBrk="1" hangingPunct="1"/>
            <a:r>
              <a:rPr lang="ja-JP" altLang="en-US" smtClean="0"/>
              <a:t>中緯度（ </a:t>
            </a:r>
            <a:r>
              <a:rPr lang="en-US" altLang="ja-JP" smtClean="0"/>
              <a:t>&gt;30°)</a:t>
            </a:r>
          </a:p>
          <a:p>
            <a:pPr lvl="1" eaLnBrk="1" hangingPunct="1"/>
            <a:r>
              <a:rPr lang="ja-JP" altLang="en-US" smtClean="0"/>
              <a:t>偏西風</a:t>
            </a:r>
          </a:p>
          <a:p>
            <a:pPr lvl="1" eaLnBrk="1" hangingPunct="1"/>
            <a:r>
              <a:rPr lang="ja-JP" altLang="en-US" smtClean="0"/>
              <a:t>渦状の雲</a:t>
            </a:r>
          </a:p>
          <a:p>
            <a:pPr lvl="1" eaLnBrk="1" hangingPunct="1"/>
            <a:endParaRPr lang="ja-JP" altLang="en-US" smtClean="0"/>
          </a:p>
          <a:p>
            <a:pPr eaLnBrk="1" hangingPunct="1"/>
            <a:r>
              <a:rPr lang="ja-JP" altLang="en-US" smtClean="0"/>
              <a:t>低緯度（ </a:t>
            </a:r>
            <a:r>
              <a:rPr lang="en-US" altLang="ja-JP" smtClean="0"/>
              <a:t>&lt;30°</a:t>
            </a:r>
            <a:r>
              <a:rPr lang="ja-JP" altLang="en-US" smtClean="0"/>
              <a:t>）</a:t>
            </a:r>
          </a:p>
          <a:p>
            <a:pPr lvl="1" eaLnBrk="1" hangingPunct="1"/>
            <a:r>
              <a:rPr lang="ja-JP" altLang="en-US" smtClean="0"/>
              <a:t>偏東風</a:t>
            </a:r>
          </a:p>
          <a:p>
            <a:pPr lvl="1" eaLnBrk="1" hangingPunct="1"/>
            <a:r>
              <a:rPr lang="ja-JP" altLang="en-US" smtClean="0"/>
              <a:t>ブロック状の雲</a:t>
            </a:r>
          </a:p>
          <a:p>
            <a:pPr lvl="1" eaLnBrk="1" hangingPunct="1"/>
            <a:endParaRPr lang="ja-JP" altLang="en-US" smtClean="0"/>
          </a:p>
          <a:p>
            <a:pPr eaLnBrk="1" hangingPunct="1"/>
            <a:endParaRPr lang="en-US" altLang="ja-JP" smtClean="0"/>
          </a:p>
        </p:txBody>
      </p:sp>
      <p:sp>
        <p:nvSpPr>
          <p:cNvPr id="55300" name="Rectangle 6"/>
          <p:cNvSpPr>
            <a:spLocks noGrp="1" noChangeArrowheads="1"/>
          </p:cNvSpPr>
          <p:nvPr>
            <p:ph type="body" sz="half" idx="2"/>
          </p:nvPr>
        </p:nvSpPr>
        <p:spPr/>
        <p:txBody>
          <a:bodyPr/>
          <a:lstStyle/>
          <a:p>
            <a:pPr eaLnBrk="1" hangingPunct="1"/>
            <a:endParaRPr lang="ja-JP" altLang="ja-JP" smtClean="0"/>
          </a:p>
        </p:txBody>
      </p:sp>
      <p:pic>
        <p:nvPicPr>
          <p:cNvPr id="55301" name="Picture 7" descr="q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46263"/>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Line 8"/>
          <p:cNvSpPr>
            <a:spLocks noChangeShapeType="1"/>
          </p:cNvSpPr>
          <p:nvPr/>
        </p:nvSpPr>
        <p:spPr bwMode="auto">
          <a:xfrm>
            <a:off x="4787900" y="2781300"/>
            <a:ext cx="3743325"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303" name="Line 9"/>
          <p:cNvSpPr>
            <a:spLocks noChangeShapeType="1"/>
          </p:cNvSpPr>
          <p:nvPr/>
        </p:nvSpPr>
        <p:spPr bwMode="auto">
          <a:xfrm>
            <a:off x="4787900" y="5013325"/>
            <a:ext cx="3743325"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ja-JP" altLang="en-US" smtClean="0"/>
              <a:t>海の循環</a:t>
            </a:r>
          </a:p>
        </p:txBody>
      </p:sp>
      <p:sp>
        <p:nvSpPr>
          <p:cNvPr id="56323" name="Rectangle 3"/>
          <p:cNvSpPr>
            <a:spLocks noGrp="1" noChangeArrowheads="1"/>
          </p:cNvSpPr>
          <p:nvPr>
            <p:ph type="body" idx="1"/>
          </p:nvPr>
        </p:nvSpPr>
        <p:spPr/>
        <p:txBody>
          <a:bodyPr/>
          <a:lstStyle/>
          <a:p>
            <a:pPr eaLnBrk="1" hangingPunct="1"/>
            <a:endParaRPr lang="ja-JP" altLang="ja-JP" smtClean="0"/>
          </a:p>
        </p:txBody>
      </p:sp>
      <p:pic>
        <p:nvPicPr>
          <p:cNvPr id="56324" name="Picture 4" descr="sekai-no-kairyuuz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341438"/>
            <a:ext cx="7993062"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4619625" y="6446838"/>
            <a:ext cx="3840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（新訂 地学図表</a:t>
            </a:r>
            <a:r>
              <a:rPr lang="en-US" altLang="ja-JP" sz="1800"/>
              <a:t>, </a:t>
            </a:r>
            <a:r>
              <a:rPr lang="ja-JP" altLang="en-US" sz="1800"/>
              <a:t>浜島書店</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ja-JP" altLang="en-US" smtClean="0"/>
              <a:t>気候に影響を及ぼす様々な要素</a:t>
            </a:r>
          </a:p>
        </p:txBody>
      </p:sp>
      <p:sp>
        <p:nvSpPr>
          <p:cNvPr id="57347" name="Rectangle 3"/>
          <p:cNvSpPr>
            <a:spLocks noGrp="1" noChangeArrowheads="1"/>
          </p:cNvSpPr>
          <p:nvPr>
            <p:ph type="body" idx="1"/>
          </p:nvPr>
        </p:nvSpPr>
        <p:spPr/>
        <p:txBody>
          <a:bodyPr/>
          <a:lstStyle/>
          <a:p>
            <a:pPr eaLnBrk="1" hangingPunct="1"/>
            <a:endParaRPr lang="ja-JP" altLang="ja-JP" smtClean="0"/>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12875"/>
            <a:ext cx="7043737"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5"/>
          <p:cNvSpPr>
            <a:spLocks noChangeArrowheads="1"/>
          </p:cNvSpPr>
          <p:nvPr/>
        </p:nvSpPr>
        <p:spPr bwMode="auto">
          <a:xfrm>
            <a:off x="395288" y="6086475"/>
            <a:ext cx="828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r>
              <a:rPr lang="en-US" altLang="ja-JP" sz="1800"/>
              <a:t>IPCC AR4 WG1 </a:t>
            </a:r>
            <a:r>
              <a:rPr lang="ja-JP" altLang="en-US" sz="1800"/>
              <a:t>報告書 概要及びよくある質問と回答（気象庁訳）</a:t>
            </a:r>
            <a:r>
              <a:rPr lang="en-US" altLang="ja-JP" sz="1800"/>
              <a:t>(2007)</a:t>
            </a:r>
            <a:r>
              <a:rPr lang="ja-JP" altLang="en-US" sz="1800"/>
              <a:t>より引用）</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ja-JP" altLang="en-US" smtClean="0"/>
              <a:t>気温の変化</a:t>
            </a:r>
          </a:p>
        </p:txBody>
      </p:sp>
      <p:sp>
        <p:nvSpPr>
          <p:cNvPr id="58371" name="Rectangle 3"/>
          <p:cNvSpPr>
            <a:spLocks noGrp="1" noChangeArrowheads="1"/>
          </p:cNvSpPr>
          <p:nvPr>
            <p:ph type="body" idx="1"/>
          </p:nvPr>
        </p:nvSpPr>
        <p:spPr/>
        <p:txBody>
          <a:bodyPr/>
          <a:lstStyle/>
          <a:p>
            <a:pPr eaLnBrk="1" hangingPunct="1"/>
            <a:endParaRPr lang="ja-JP" altLang="ja-JP" smtClean="0"/>
          </a:p>
        </p:txBody>
      </p:sp>
      <p:pic>
        <p:nvPicPr>
          <p:cNvPr id="58372" name="Picture 4" descr="AR4-FigFAQ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231900"/>
            <a:ext cx="8137525"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7451725" y="6237288"/>
            <a:ext cx="139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IPCC(2007)</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ja-JP" altLang="en-US" smtClean="0"/>
              <a:t>二酸化炭素濃度の変化</a:t>
            </a:r>
          </a:p>
        </p:txBody>
      </p:sp>
      <p:sp>
        <p:nvSpPr>
          <p:cNvPr id="59395" name="Rectangle 3"/>
          <p:cNvSpPr>
            <a:spLocks noGrp="1" noChangeArrowheads="1"/>
          </p:cNvSpPr>
          <p:nvPr>
            <p:ph type="body" sz="half" idx="1"/>
          </p:nvPr>
        </p:nvSpPr>
        <p:spPr/>
        <p:txBody>
          <a:bodyPr/>
          <a:lstStyle/>
          <a:p>
            <a:pPr eaLnBrk="1" hangingPunct="1"/>
            <a:r>
              <a:rPr lang="en-US" altLang="ja-JP" smtClean="0"/>
              <a:t>20 </a:t>
            </a:r>
            <a:r>
              <a:rPr lang="ja-JP" altLang="en-US" smtClean="0"/>
              <a:t>世紀半ば以降に観測された世界平均気温の上昇のほとんどは</a:t>
            </a:r>
            <a:r>
              <a:rPr lang="en-US" altLang="ja-JP" smtClean="0"/>
              <a:t>, </a:t>
            </a:r>
            <a:r>
              <a:rPr lang="ja-JP" altLang="en-US" smtClean="0"/>
              <a:t>人為起源の温室効果ガスの増加によってもたらされた可能性が高いと考えられている</a:t>
            </a:r>
            <a:r>
              <a:rPr lang="en-US" altLang="ja-JP" smtClean="0"/>
              <a:t>. </a:t>
            </a:r>
          </a:p>
          <a:p>
            <a:pPr eaLnBrk="1" hangingPunct="1"/>
            <a:r>
              <a:rPr lang="en-US" altLang="ja-JP" smtClean="0">
                <a:solidFill>
                  <a:srgbClr val="000000"/>
                </a:solidFill>
              </a:rPr>
              <a:t>CO</a:t>
            </a:r>
            <a:r>
              <a:rPr lang="en-US" altLang="ja-JP" baseline="-25000" smtClean="0">
                <a:solidFill>
                  <a:srgbClr val="000000"/>
                </a:solidFill>
              </a:rPr>
              <a:t>2 </a:t>
            </a:r>
            <a:r>
              <a:rPr lang="ja-JP" altLang="en-US" smtClean="0">
                <a:solidFill>
                  <a:srgbClr val="000000"/>
                </a:solidFill>
              </a:rPr>
              <a:t>増加の原因は化石燃料の利用</a:t>
            </a:r>
          </a:p>
        </p:txBody>
      </p:sp>
      <p:sp>
        <p:nvSpPr>
          <p:cNvPr id="59396" name="Rectangle 4"/>
          <p:cNvSpPr>
            <a:spLocks noGrp="1" noChangeArrowheads="1"/>
          </p:cNvSpPr>
          <p:nvPr>
            <p:ph type="body" sz="half" idx="2"/>
          </p:nvPr>
        </p:nvSpPr>
        <p:spPr/>
        <p:txBody>
          <a:bodyPr/>
          <a:lstStyle/>
          <a:p>
            <a:pPr eaLnBrk="1" hangingPunct="1"/>
            <a:endParaRPr lang="ja-JP" altLang="ja-JP" smtClean="0"/>
          </a:p>
        </p:txBody>
      </p:sp>
      <p:pic>
        <p:nvPicPr>
          <p:cNvPr id="59397" name="Picture 5"/>
          <p:cNvPicPr>
            <a:picLocks noChangeAspect="1" noChangeArrowheads="1"/>
          </p:cNvPicPr>
          <p:nvPr/>
        </p:nvPicPr>
        <p:blipFill>
          <a:blip r:embed="rId3">
            <a:extLst>
              <a:ext uri="{28A0092B-C50C-407E-A947-70E740481C1C}">
                <a14:useLocalDpi xmlns:a14="http://schemas.microsoft.com/office/drawing/2010/main" val="0"/>
              </a:ext>
            </a:extLst>
          </a:blip>
          <a:srcRect b="65350"/>
          <a:stretch>
            <a:fillRect/>
          </a:stretch>
        </p:blipFill>
        <p:spPr bwMode="auto">
          <a:xfrm>
            <a:off x="4427538" y="1628775"/>
            <a:ext cx="4217987"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6"/>
          <p:cNvSpPr>
            <a:spLocks noChangeArrowheads="1"/>
          </p:cNvSpPr>
          <p:nvPr/>
        </p:nvSpPr>
        <p:spPr bwMode="auto">
          <a:xfrm>
            <a:off x="4645025" y="5308600"/>
            <a:ext cx="3959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r>
              <a:rPr lang="en-US" altLang="ja-JP" sz="1800"/>
              <a:t>IPCC AR4 WG1 </a:t>
            </a:r>
            <a:r>
              <a:rPr lang="ja-JP" altLang="en-US" sz="1800"/>
              <a:t>報告書 政策決定者向け要約（気象庁訳）</a:t>
            </a:r>
            <a:r>
              <a:rPr lang="en-US" altLang="ja-JP" sz="1800"/>
              <a:t>(2007)</a:t>
            </a:r>
            <a:r>
              <a:rPr lang="ja-JP" altLang="en-US" sz="1800"/>
              <a:t>より引用）</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ja-JP" altLang="en-US" smtClean="0"/>
              <a:t>まとめ</a:t>
            </a:r>
          </a:p>
        </p:txBody>
      </p:sp>
      <p:sp>
        <p:nvSpPr>
          <p:cNvPr id="58371" name="Rectangle 3"/>
          <p:cNvSpPr>
            <a:spLocks noGrp="1" noChangeArrowheads="1"/>
          </p:cNvSpPr>
          <p:nvPr>
            <p:ph type="body" idx="1"/>
          </p:nvPr>
        </p:nvSpPr>
        <p:spPr/>
        <p:txBody>
          <a:bodyPr>
            <a:normAutofit fontScale="85000" lnSpcReduction="20000"/>
          </a:bodyPr>
          <a:lstStyle/>
          <a:p>
            <a:pPr eaLnBrk="1" hangingPunct="1">
              <a:lnSpc>
                <a:spcPct val="90000"/>
              </a:lnSpc>
              <a:defRPr/>
            </a:pPr>
            <a:r>
              <a:rPr lang="ja-JP" altLang="en-US" dirty="0" smtClean="0"/>
              <a:t>地球の大気の面密度は </a:t>
            </a:r>
            <a:r>
              <a:rPr lang="en-US" altLang="ja-JP" dirty="0" smtClean="0"/>
              <a:t>~10 </a:t>
            </a:r>
            <a:r>
              <a:rPr lang="ja-JP" altLang="en-US" dirty="0" smtClean="0"/>
              <a:t>トン</a:t>
            </a:r>
            <a:r>
              <a:rPr lang="en-US" altLang="ja-JP" dirty="0" smtClean="0"/>
              <a:t>/m</a:t>
            </a:r>
            <a:r>
              <a:rPr lang="en-US" altLang="ja-JP" baseline="30000" dirty="0" smtClean="0"/>
              <a:t>2</a:t>
            </a:r>
            <a:endParaRPr lang="en-US" altLang="ja-JP" baseline="30000" dirty="0"/>
          </a:p>
          <a:p>
            <a:pPr eaLnBrk="1" hangingPunct="1">
              <a:lnSpc>
                <a:spcPct val="90000"/>
              </a:lnSpc>
              <a:defRPr/>
            </a:pPr>
            <a:r>
              <a:rPr lang="ja-JP" altLang="en-US" dirty="0"/>
              <a:t>金星</a:t>
            </a:r>
            <a:r>
              <a:rPr lang="ja-JP" altLang="en-US" dirty="0" smtClean="0"/>
              <a:t>と火星の大気の面密度は地球の </a:t>
            </a:r>
            <a:r>
              <a:rPr lang="en-US" altLang="ja-JP" dirty="0" smtClean="0"/>
              <a:t>~100, ~1/100 </a:t>
            </a:r>
            <a:r>
              <a:rPr lang="ja-JP" altLang="en-US" dirty="0" smtClean="0"/>
              <a:t>倍</a:t>
            </a:r>
            <a:r>
              <a:rPr lang="en-US" altLang="ja-JP" dirty="0" smtClean="0"/>
              <a:t>.</a:t>
            </a:r>
          </a:p>
          <a:p>
            <a:pPr eaLnBrk="1" hangingPunct="1">
              <a:lnSpc>
                <a:spcPct val="90000"/>
              </a:lnSpc>
              <a:defRPr/>
            </a:pPr>
            <a:r>
              <a:rPr lang="ja-JP" altLang="en-US" dirty="0" smtClean="0"/>
              <a:t>惑星大気のエネルギー収支</a:t>
            </a:r>
          </a:p>
          <a:p>
            <a:pPr lvl="1" eaLnBrk="1" hangingPunct="1">
              <a:lnSpc>
                <a:spcPct val="90000"/>
              </a:lnSpc>
              <a:defRPr/>
            </a:pPr>
            <a:r>
              <a:rPr lang="ja-JP" altLang="en-US" dirty="0" smtClean="0"/>
              <a:t>太陽 （恒星） からもらうエネルギーと出すエネルギーのつりあいで考えることができる</a:t>
            </a:r>
            <a:r>
              <a:rPr lang="en-US" altLang="ja-JP" dirty="0" smtClean="0"/>
              <a:t>.</a:t>
            </a:r>
          </a:p>
          <a:p>
            <a:pPr eaLnBrk="1" hangingPunct="1">
              <a:lnSpc>
                <a:spcPct val="90000"/>
              </a:lnSpc>
              <a:defRPr/>
            </a:pPr>
            <a:r>
              <a:rPr lang="ja-JP" altLang="en-US" dirty="0" smtClean="0"/>
              <a:t>大気がある場合</a:t>
            </a:r>
            <a:r>
              <a:rPr lang="en-US" altLang="ja-JP" dirty="0" smtClean="0"/>
              <a:t>, </a:t>
            </a:r>
            <a:r>
              <a:rPr lang="ja-JP" altLang="en-US" dirty="0" smtClean="0"/>
              <a:t>温室効果が起こる</a:t>
            </a:r>
            <a:r>
              <a:rPr lang="en-US" altLang="ja-JP" dirty="0" smtClean="0"/>
              <a:t>.</a:t>
            </a:r>
          </a:p>
          <a:p>
            <a:pPr lvl="1" eaLnBrk="1" hangingPunct="1">
              <a:lnSpc>
                <a:spcPct val="90000"/>
              </a:lnSpc>
              <a:defRPr/>
            </a:pPr>
            <a:r>
              <a:rPr lang="ja-JP" altLang="en-US" smtClean="0"/>
              <a:t>温室効果を</a:t>
            </a:r>
            <a:r>
              <a:rPr lang="ja-JP" altLang="en-US" dirty="0" smtClean="0"/>
              <a:t>考えない場合</a:t>
            </a:r>
            <a:r>
              <a:rPr lang="en-US" altLang="ja-JP" dirty="0" smtClean="0"/>
              <a:t>, </a:t>
            </a:r>
            <a:r>
              <a:rPr lang="ja-JP" altLang="en-US" dirty="0" smtClean="0"/>
              <a:t>大気温度を過小評価することがある</a:t>
            </a:r>
            <a:r>
              <a:rPr lang="en-US" altLang="ja-JP" dirty="0" smtClean="0"/>
              <a:t>.</a:t>
            </a:r>
          </a:p>
          <a:p>
            <a:pPr lvl="2" eaLnBrk="1" hangingPunct="1">
              <a:lnSpc>
                <a:spcPct val="90000"/>
              </a:lnSpc>
              <a:defRPr/>
            </a:pPr>
            <a:r>
              <a:rPr lang="ja-JP" altLang="en-US" dirty="0" smtClean="0"/>
              <a:t>地球の場合数十度の過小評価</a:t>
            </a:r>
          </a:p>
          <a:p>
            <a:pPr lvl="1" eaLnBrk="1" hangingPunct="1">
              <a:lnSpc>
                <a:spcPct val="90000"/>
              </a:lnSpc>
              <a:defRPr/>
            </a:pPr>
            <a:r>
              <a:rPr lang="ja-JP" altLang="en-US" dirty="0" smtClean="0"/>
              <a:t>温室効果ガスが増えると表面温度が上昇</a:t>
            </a:r>
            <a:r>
              <a:rPr lang="en-US" altLang="ja-JP" dirty="0" smtClean="0"/>
              <a:t>.</a:t>
            </a:r>
          </a:p>
          <a:p>
            <a:pPr lvl="1" eaLnBrk="1" hangingPunct="1">
              <a:lnSpc>
                <a:spcPct val="90000"/>
              </a:lnSpc>
              <a:defRPr/>
            </a:pPr>
            <a:r>
              <a:rPr lang="ja-JP" altLang="en-US" dirty="0" smtClean="0"/>
              <a:t>現在の地球で主要な温室効果ガスは水蒸気</a:t>
            </a:r>
            <a:r>
              <a:rPr lang="en-US" altLang="ja-JP" dirty="0" smtClean="0"/>
              <a:t>, </a:t>
            </a:r>
            <a:r>
              <a:rPr lang="ja-JP" altLang="en-US" dirty="0" smtClean="0"/>
              <a:t>二酸化炭素</a:t>
            </a:r>
            <a:r>
              <a:rPr lang="en-US" altLang="ja-JP" dirty="0" smtClean="0"/>
              <a:t>, </a:t>
            </a:r>
            <a:r>
              <a:rPr lang="ja-JP" altLang="en-US" dirty="0" smtClean="0"/>
              <a:t>メタンなど</a:t>
            </a:r>
            <a:r>
              <a:rPr lang="en-US" altLang="ja-JP"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mtClean="0"/>
              <a:t>地球型惑星の表面温度</a:t>
            </a:r>
          </a:p>
        </p:txBody>
      </p:sp>
      <p:sp>
        <p:nvSpPr>
          <p:cNvPr id="7171" name="Rectangle 3"/>
          <p:cNvSpPr>
            <a:spLocks noGrp="1" noChangeArrowheads="1"/>
          </p:cNvSpPr>
          <p:nvPr>
            <p:ph type="body" idx="1"/>
          </p:nvPr>
        </p:nvSpPr>
        <p:spPr/>
        <p:txBody>
          <a:bodyPr/>
          <a:lstStyle/>
          <a:p>
            <a:pPr eaLnBrk="1" hangingPunct="1"/>
            <a:r>
              <a:rPr lang="ja-JP" altLang="en-US" smtClean="0"/>
              <a:t>同じ地球型惑星でも大気や表面温度は大きく異なる</a:t>
            </a:r>
          </a:p>
        </p:txBody>
      </p:sp>
      <p:pic>
        <p:nvPicPr>
          <p:cNvPr id="7172" name="Picture 4" descr="eart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997200"/>
            <a:ext cx="27813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pvo_uv_790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97200"/>
            <a:ext cx="2743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009900"/>
            <a:ext cx="29432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7"/>
          <p:cNvSpPr txBox="1">
            <a:spLocks noChangeArrowheads="1"/>
          </p:cNvSpPr>
          <p:nvPr/>
        </p:nvSpPr>
        <p:spPr bwMode="auto">
          <a:xfrm>
            <a:off x="1023938" y="6302375"/>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462℃</a:t>
            </a:r>
          </a:p>
        </p:txBody>
      </p:sp>
      <p:sp>
        <p:nvSpPr>
          <p:cNvPr id="7176" name="Text Box 8"/>
          <p:cNvSpPr txBox="1">
            <a:spLocks noChangeArrowheads="1"/>
          </p:cNvSpPr>
          <p:nvPr/>
        </p:nvSpPr>
        <p:spPr bwMode="auto">
          <a:xfrm>
            <a:off x="4121150" y="6283325"/>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15℃</a:t>
            </a:r>
          </a:p>
        </p:txBody>
      </p:sp>
      <p:sp>
        <p:nvSpPr>
          <p:cNvPr id="7177" name="Text Box 9"/>
          <p:cNvSpPr txBox="1">
            <a:spLocks noChangeArrowheads="1"/>
          </p:cNvSpPr>
          <p:nvPr/>
        </p:nvSpPr>
        <p:spPr bwMode="auto">
          <a:xfrm>
            <a:off x="6929438" y="6283325"/>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-55℃</a:t>
            </a:r>
          </a:p>
        </p:txBody>
      </p:sp>
      <p:sp>
        <p:nvSpPr>
          <p:cNvPr id="7178" name="Text Box 7"/>
          <p:cNvSpPr txBox="1">
            <a:spLocks noChangeArrowheads="1"/>
          </p:cNvSpPr>
          <p:nvPr/>
        </p:nvSpPr>
        <p:spPr bwMode="auto">
          <a:xfrm>
            <a:off x="1014413" y="5969000"/>
            <a:ext cx="966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90 </a:t>
            </a:r>
            <a:r>
              <a:rPr lang="ja-JP" altLang="en-US" sz="1800"/>
              <a:t>気圧</a:t>
            </a:r>
            <a:endParaRPr lang="en-US" altLang="ja-JP" sz="1800"/>
          </a:p>
        </p:txBody>
      </p:sp>
      <p:sp>
        <p:nvSpPr>
          <p:cNvPr id="7179" name="Text Box 8"/>
          <p:cNvSpPr txBox="1">
            <a:spLocks noChangeArrowheads="1"/>
          </p:cNvSpPr>
          <p:nvPr/>
        </p:nvSpPr>
        <p:spPr bwMode="auto">
          <a:xfrm>
            <a:off x="4111625" y="594995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 </a:t>
            </a:r>
            <a:r>
              <a:rPr lang="ja-JP" altLang="en-US" sz="1800"/>
              <a:t>気圧</a:t>
            </a:r>
            <a:endParaRPr lang="en-US" altLang="ja-JP" sz="1800"/>
          </a:p>
        </p:txBody>
      </p:sp>
      <p:sp>
        <p:nvSpPr>
          <p:cNvPr id="7180" name="Text Box 9"/>
          <p:cNvSpPr txBox="1">
            <a:spLocks noChangeArrowheads="1"/>
          </p:cNvSpPr>
          <p:nvPr/>
        </p:nvSpPr>
        <p:spPr bwMode="auto">
          <a:xfrm>
            <a:off x="6919913" y="5949950"/>
            <a:ext cx="115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0.07 </a:t>
            </a:r>
            <a:r>
              <a:rPr lang="ja-JP" altLang="en-US" sz="1800"/>
              <a:t>気圧</a:t>
            </a:r>
            <a:endParaRPr lang="en-US" altLang="ja-JP" sz="1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mtClean="0"/>
              <a:t>この回のキーワード</a:t>
            </a:r>
          </a:p>
        </p:txBody>
      </p:sp>
      <p:sp>
        <p:nvSpPr>
          <p:cNvPr id="8195" name="Rectangle 3"/>
          <p:cNvSpPr>
            <a:spLocks noGrp="1" noChangeArrowheads="1"/>
          </p:cNvSpPr>
          <p:nvPr>
            <p:ph type="body" idx="1"/>
          </p:nvPr>
        </p:nvSpPr>
        <p:spPr/>
        <p:txBody>
          <a:bodyPr/>
          <a:lstStyle/>
          <a:p>
            <a:pPr eaLnBrk="1" hangingPunct="1"/>
            <a:r>
              <a:rPr lang="ja-JP" altLang="en-US" smtClean="0"/>
              <a:t>大気の質量</a:t>
            </a:r>
            <a:endParaRPr lang="en-US" altLang="ja-JP" smtClean="0"/>
          </a:p>
          <a:p>
            <a:pPr eaLnBrk="1" hangingPunct="1"/>
            <a:r>
              <a:rPr lang="ja-JP" altLang="en-US" smtClean="0"/>
              <a:t>放射</a:t>
            </a:r>
          </a:p>
          <a:p>
            <a:pPr lvl="1" eaLnBrk="1" hangingPunct="1"/>
            <a:r>
              <a:rPr lang="ja-JP" altLang="en-US" smtClean="0"/>
              <a:t>エネルギーのやり取りの一形態</a:t>
            </a:r>
          </a:p>
          <a:p>
            <a:pPr eaLnBrk="1" hangingPunct="1"/>
            <a:r>
              <a:rPr lang="ja-JP" altLang="en-US" smtClean="0"/>
              <a:t>放射平衡</a:t>
            </a:r>
          </a:p>
          <a:p>
            <a:pPr lvl="1" eaLnBrk="1" hangingPunct="1"/>
            <a:r>
              <a:rPr lang="ja-JP" altLang="en-US" smtClean="0"/>
              <a:t>惑星 （固体・大気） のエネルギー収支を支配</a:t>
            </a:r>
          </a:p>
          <a:p>
            <a:pPr eaLnBrk="1" hangingPunct="1"/>
            <a:r>
              <a:rPr lang="ja-JP" altLang="en-US" smtClean="0"/>
              <a:t>温室効果</a:t>
            </a:r>
          </a:p>
          <a:p>
            <a:pPr lvl="1" eaLnBrk="1" hangingPunct="1"/>
            <a:r>
              <a:rPr lang="ja-JP" altLang="en-US" smtClean="0"/>
              <a:t>表面温度に影響を及ぼす効果</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p:txBody>
          <a:bodyPr/>
          <a:lstStyle/>
          <a:p>
            <a:pPr eaLnBrk="1" hangingPunct="1"/>
            <a:r>
              <a:rPr lang="ja-JP" altLang="en-US" smtClean="0"/>
              <a:t>大気（空気）の質量</a:t>
            </a:r>
          </a:p>
        </p:txBody>
      </p:sp>
      <p:sp>
        <p:nvSpPr>
          <p:cNvPr id="9219" name="Rectangle 5"/>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smtClean="0"/>
              <a:t>空気の重さはどのくらいか</a:t>
            </a:r>
            <a:r>
              <a:rPr lang="en-US" altLang="ja-JP" smtClean="0"/>
              <a:t>?</a:t>
            </a:r>
            <a:endParaRPr lang="ja-JP" altLang="en-US" smtClean="0"/>
          </a:p>
        </p:txBody>
      </p:sp>
      <p:sp>
        <p:nvSpPr>
          <p:cNvPr id="10243" name="コンテンツ プレースホルダ 2"/>
          <p:cNvSpPr>
            <a:spLocks noGrp="1"/>
          </p:cNvSpPr>
          <p:nvPr>
            <p:ph sz="half" idx="1"/>
          </p:nvPr>
        </p:nvSpPr>
        <p:spPr/>
        <p:txBody>
          <a:bodyPr/>
          <a:lstStyle/>
          <a:p>
            <a:r>
              <a:rPr lang="en-US" altLang="ja-JP" smtClean="0"/>
              <a:t>Aristotle</a:t>
            </a:r>
            <a:r>
              <a:rPr lang="ja-JP" altLang="en-US" smtClean="0"/>
              <a:t> （アリストテレス）は空気の重さをはかることができず</a:t>
            </a:r>
            <a:r>
              <a:rPr lang="en-US" altLang="ja-JP" smtClean="0"/>
              <a:t>, </a:t>
            </a:r>
            <a:r>
              <a:rPr lang="ja-JP" altLang="en-US" smtClean="0"/>
              <a:t>重さがないとした</a:t>
            </a:r>
            <a:r>
              <a:rPr lang="en-US" altLang="ja-JP" smtClean="0"/>
              <a:t>. </a:t>
            </a:r>
          </a:p>
          <a:p>
            <a:r>
              <a:rPr lang="ja-JP" altLang="en-US" smtClean="0"/>
              <a:t>空気に重さがあると信じられるようになったのは</a:t>
            </a:r>
            <a:r>
              <a:rPr lang="en-US" altLang="ja-JP" smtClean="0"/>
              <a:t>, Galilei (1638) </a:t>
            </a:r>
            <a:r>
              <a:rPr lang="ja-JP" altLang="en-US" smtClean="0"/>
              <a:t>の測定による</a:t>
            </a:r>
            <a:r>
              <a:rPr lang="en-US" altLang="ja-JP" smtClean="0"/>
              <a:t>. </a:t>
            </a:r>
          </a:p>
          <a:p>
            <a:pPr lvl="1"/>
            <a:r>
              <a:rPr lang="ja-JP" altLang="en-US" smtClean="0"/>
              <a:t>ガラス製フラスコに注射器で空気を押しこみ</a:t>
            </a:r>
            <a:r>
              <a:rPr lang="en-US" altLang="ja-JP" smtClean="0"/>
              <a:t>, </a:t>
            </a:r>
            <a:r>
              <a:rPr lang="ja-JP" altLang="en-US" smtClean="0"/>
              <a:t>空気を押しこむ前と後でフラスコの重さを測定した</a:t>
            </a:r>
            <a:r>
              <a:rPr lang="en-US" altLang="ja-JP" smtClean="0"/>
              <a:t>. </a:t>
            </a:r>
            <a:endParaRPr lang="ja-JP" altLang="en-US" smtClean="0"/>
          </a:p>
        </p:txBody>
      </p:sp>
      <p:sp>
        <p:nvSpPr>
          <p:cNvPr id="10244" name="コンテンツ プレースホルダ 5"/>
          <p:cNvSpPr>
            <a:spLocks noGrp="1"/>
          </p:cNvSpPr>
          <p:nvPr>
            <p:ph sz="half" idx="2"/>
          </p:nvPr>
        </p:nvSpPr>
        <p:spPr/>
        <p:txBody>
          <a:bodyPr/>
          <a:lstStyle/>
          <a:p>
            <a:endParaRPr lang="ja-JP" altLang="en-US" smtClean="0"/>
          </a:p>
        </p:txBody>
      </p:sp>
      <p:pic>
        <p:nvPicPr>
          <p:cNvPr id="1024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288" y="1571625"/>
            <a:ext cx="441483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テキスト ボックス 5"/>
          <p:cNvSpPr txBox="1">
            <a:spLocks noChangeArrowheads="1"/>
          </p:cNvSpPr>
          <p:nvPr/>
        </p:nvSpPr>
        <p:spPr bwMode="auto">
          <a:xfrm>
            <a:off x="4643438" y="4500563"/>
            <a:ext cx="4071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1664 </a:t>
            </a:r>
            <a:r>
              <a:rPr lang="ja-JP" altLang="en-US" sz="1800"/>
              <a:t>年に国王が空気の重さを測る実験を視察する様子（ワクワク実験 気象学）</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2233</TotalTime>
  <Words>2633</Words>
  <Application>Microsoft Office PowerPoint</Application>
  <PresentationFormat>画面に合わせる (4:3)</PresentationFormat>
  <Paragraphs>371</Paragraphs>
  <Slides>58</Slides>
  <Notes>3</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58</vt:i4>
      </vt:variant>
    </vt:vector>
  </HeadingPairs>
  <TitlesOfParts>
    <vt:vector size="65" baseType="lpstr">
      <vt:lpstr>ＭＳ Ｐゴシック</vt:lpstr>
      <vt:lpstr>ＭＳ Ｐ明朝</vt:lpstr>
      <vt:lpstr>Arial</vt:lpstr>
      <vt:lpstr>Symbol</vt:lpstr>
      <vt:lpstr>Times New Roman</vt:lpstr>
      <vt:lpstr>標準デザイン</vt:lpstr>
      <vt:lpstr>数式</vt:lpstr>
      <vt:lpstr>基礎教養科目 「惑星学 C」（第 1 回） 惑星の大気と表面温度</vt:lpstr>
      <vt:lpstr>講義予定</vt:lpstr>
      <vt:lpstr>配布資料</vt:lpstr>
      <vt:lpstr>講義の内容</vt:lpstr>
      <vt:lpstr>地球</vt:lpstr>
      <vt:lpstr>地球型惑星の表面温度</vt:lpstr>
      <vt:lpstr>この回のキーワード</vt:lpstr>
      <vt:lpstr>大気（空気）の質量</vt:lpstr>
      <vt:lpstr>空気の重さはどのくらいか?</vt:lpstr>
      <vt:lpstr>空気の重さはどのくらいか?</vt:lpstr>
      <vt:lpstr>空気の重さは測れそうか?</vt:lpstr>
      <vt:lpstr>大気の質量</vt:lpstr>
      <vt:lpstr>大気の質量</vt:lpstr>
      <vt:lpstr>大気の質量</vt:lpstr>
      <vt:lpstr>大気の質量</vt:lpstr>
      <vt:lpstr>地球の大気と固体の質量比</vt:lpstr>
      <vt:lpstr>金星と火星の大気質量</vt:lpstr>
      <vt:lpstr>小まとめ</vt:lpstr>
      <vt:lpstr>放射</vt:lpstr>
      <vt:lpstr>まず最初に考えておきたいこと： 放射（熱放射）</vt:lpstr>
      <vt:lpstr>電磁波・放射</vt:lpstr>
      <vt:lpstr>ステファン・ボルツマンの法則</vt:lpstr>
      <vt:lpstr>黒体放射のスペクトル</vt:lpstr>
      <vt:lpstr>黒体放射のスペクトル</vt:lpstr>
      <vt:lpstr>小まとめ</vt:lpstr>
      <vt:lpstr>地球・惑星のエネルギー収支 有効放射温度</vt:lpstr>
      <vt:lpstr>惑星全体のエネルギー収支</vt:lpstr>
      <vt:lpstr>太陽ー惑星のエネルギーの流れ</vt:lpstr>
      <vt:lpstr>太陽ー惑星のエネルギーの流れ</vt:lpstr>
      <vt:lpstr>太陽ー惑星のエネルギーの流れ</vt:lpstr>
      <vt:lpstr>太陽ー惑星のエネルギーの流れ</vt:lpstr>
      <vt:lpstr>放射平衡</vt:lpstr>
      <vt:lpstr>地球の有効放射温度</vt:lpstr>
      <vt:lpstr>金星, 火星の有効放射温度</vt:lpstr>
      <vt:lpstr>他の効果の重要性</vt:lpstr>
      <vt:lpstr>温室効果</vt:lpstr>
      <vt:lpstr>太陽ー惑星のエネルギーの流れ</vt:lpstr>
      <vt:lpstr>大気がない場合のエネルギーの流れ</vt:lpstr>
      <vt:lpstr>温室効果で考えること</vt:lpstr>
      <vt:lpstr>温室効果の簡単な例</vt:lpstr>
      <vt:lpstr>温室効果</vt:lpstr>
      <vt:lpstr>大気がない場合とある場合の比較</vt:lpstr>
      <vt:lpstr>大気が惑星放射の一部を透過する 場合</vt:lpstr>
      <vt:lpstr>温室効果をもたらす気体</vt:lpstr>
      <vt:lpstr>温室と温室効果</vt:lpstr>
      <vt:lpstr>実際の惑星（地球）では どうなっているか?</vt:lpstr>
      <vt:lpstr>温室効果の簡単モデル 1</vt:lpstr>
      <vt:lpstr>温室効果の簡単モデル 2</vt:lpstr>
      <vt:lpstr>現実のエネルギー収支</vt:lpstr>
      <vt:lpstr>惑星のエネルギー収支</vt:lpstr>
      <vt:lpstr>PowerPoint プレゼンテーション</vt:lpstr>
      <vt:lpstr>大気・海洋の運動による エネルギー分配</vt:lpstr>
      <vt:lpstr>地球大気の流れ</vt:lpstr>
      <vt:lpstr>海の循環</vt:lpstr>
      <vt:lpstr>気候に影響を及ぼす様々な要素</vt:lpstr>
      <vt:lpstr>気温の変化</vt:lpstr>
      <vt:lpstr>二酸化炭素濃度の変化</vt:lpstr>
      <vt:lpstr>まとめ</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yot</dc:creator>
  <cp:lastModifiedBy>yot</cp:lastModifiedBy>
  <cp:revision>260</cp:revision>
  <cp:lastPrinted>2016-09-29T00:54:33Z</cp:lastPrinted>
  <dcterms:created xsi:type="dcterms:W3CDTF">2008-08-16T05:00:03Z</dcterms:created>
  <dcterms:modified xsi:type="dcterms:W3CDTF">2018-11-15T03:40:43Z</dcterms:modified>
</cp:coreProperties>
</file>