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0" r:id="rId3"/>
  </p:sldMasterIdLst>
  <p:notesMasterIdLst>
    <p:notesMasterId r:id="rId59"/>
  </p:notesMasterIdLst>
  <p:handoutMasterIdLst>
    <p:handoutMasterId r:id="rId60"/>
  </p:handoutMasterIdLst>
  <p:sldIdLst>
    <p:sldId id="298" r:id="rId4"/>
    <p:sldId id="342" r:id="rId5"/>
    <p:sldId id="297" r:id="rId6"/>
    <p:sldId id="303" r:id="rId7"/>
    <p:sldId id="526" r:id="rId8"/>
    <p:sldId id="528" r:id="rId9"/>
    <p:sldId id="344" r:id="rId10"/>
    <p:sldId id="345" r:id="rId11"/>
    <p:sldId id="347" r:id="rId12"/>
    <p:sldId id="547" r:id="rId13"/>
    <p:sldId id="508" r:id="rId14"/>
    <p:sldId id="509" r:id="rId15"/>
    <p:sldId id="549" r:id="rId16"/>
    <p:sldId id="555" r:id="rId17"/>
    <p:sldId id="556" r:id="rId18"/>
    <p:sldId id="324" r:id="rId19"/>
    <p:sldId id="335" r:id="rId20"/>
    <p:sldId id="336" r:id="rId21"/>
    <p:sldId id="542" r:id="rId22"/>
    <p:sldId id="325" r:id="rId23"/>
    <p:sldId id="320" r:id="rId24"/>
    <p:sldId id="518" r:id="rId25"/>
    <p:sldId id="519" r:id="rId26"/>
    <p:sldId id="520" r:id="rId27"/>
    <p:sldId id="517" r:id="rId28"/>
    <p:sldId id="522" r:id="rId29"/>
    <p:sldId id="535" r:id="rId30"/>
    <p:sldId id="540" r:id="rId31"/>
    <p:sldId id="541" r:id="rId32"/>
    <p:sldId id="538" r:id="rId33"/>
    <p:sldId id="333" r:id="rId34"/>
    <p:sldId id="269" r:id="rId35"/>
    <p:sldId id="533" r:id="rId36"/>
    <p:sldId id="532" r:id="rId37"/>
    <p:sldId id="546" r:id="rId38"/>
    <p:sldId id="553" r:id="rId39"/>
    <p:sldId id="552" r:id="rId40"/>
    <p:sldId id="554" r:id="rId41"/>
    <p:sldId id="523" r:id="rId42"/>
    <p:sldId id="524" r:id="rId43"/>
    <p:sldId id="502" r:id="rId44"/>
    <p:sldId id="350" r:id="rId45"/>
    <p:sldId id="504" r:id="rId46"/>
    <p:sldId id="506" r:id="rId47"/>
    <p:sldId id="501" r:id="rId48"/>
    <p:sldId id="525" r:id="rId49"/>
    <p:sldId id="511" r:id="rId50"/>
    <p:sldId id="306" r:id="rId51"/>
    <p:sldId id="313" r:id="rId52"/>
    <p:sldId id="558" r:id="rId53"/>
    <p:sldId id="545" r:id="rId54"/>
    <p:sldId id="543" r:id="rId55"/>
    <p:sldId id="326" r:id="rId56"/>
    <p:sldId id="557" r:id="rId57"/>
    <p:sldId id="544" r:id="rId58"/>
  </p:sldIdLst>
  <p:sldSz cx="12188825" cy="6858000"/>
  <p:notesSz cx="7102475" cy="102314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  <p15:guide id="18" orient="horz" pos="3203">
          <p15:clr>
            <a:srgbClr val="A4A3A4"/>
          </p15:clr>
        </p15:guide>
        <p15:guide id="19" orient="horz" pos="3367">
          <p15:clr>
            <a:srgbClr val="A4A3A4"/>
          </p15:clr>
        </p15:guide>
        <p15:guide id="20" orient="horz" pos="3746">
          <p15:clr>
            <a:srgbClr val="A4A3A4"/>
          </p15:clr>
        </p15:guide>
        <p15:guide id="21" orient="horz" pos="925">
          <p15:clr>
            <a:srgbClr val="A4A3A4"/>
          </p15:clr>
        </p15:guide>
        <p15:guide id="22" orient="horz" pos="2090">
          <p15:clr>
            <a:srgbClr val="A4A3A4"/>
          </p15:clr>
        </p15:guide>
        <p15:guide id="23" orient="horz" pos="3843">
          <p15:clr>
            <a:srgbClr val="A4A3A4"/>
          </p15:clr>
        </p15:guide>
        <p15:guide id="24" pos="7263">
          <p15:clr>
            <a:srgbClr val="A4A3A4"/>
          </p15:clr>
        </p15:guide>
        <p15:guide id="25" pos="6551">
          <p15:clr>
            <a:srgbClr val="A4A3A4"/>
          </p15:clr>
        </p15:guide>
        <p15:guide id="26" orient="horz" pos="2885">
          <p15:clr>
            <a:srgbClr val="A4A3A4"/>
          </p15:clr>
        </p15:guide>
        <p15:guide id="27" orient="horz" pos="1741">
          <p15:clr>
            <a:srgbClr val="A4A3A4"/>
          </p15:clr>
        </p15:guide>
        <p15:guide id="28" orient="horz" pos="2725">
          <p15:clr>
            <a:srgbClr val="A4A3A4"/>
          </p15:clr>
        </p15:guide>
        <p15:guide id="29" orient="horz" pos="4070">
          <p15:clr>
            <a:srgbClr val="A4A3A4"/>
          </p15:clr>
        </p15:guide>
        <p15:guide id="30" orient="horz" pos="3904">
          <p15:clr>
            <a:srgbClr val="A4A3A4"/>
          </p15:clr>
        </p15:guide>
        <p15:guide id="31" orient="horz" pos="3158">
          <p15:clr>
            <a:srgbClr val="A4A3A4"/>
          </p15:clr>
        </p15:guide>
        <p15:guide id="32" pos="3704">
          <p15:clr>
            <a:srgbClr val="A4A3A4"/>
          </p15:clr>
        </p15:guide>
        <p15:guide id="33" pos="551">
          <p15:clr>
            <a:srgbClr val="A4A3A4"/>
          </p15:clr>
        </p15:guide>
        <p15:guide id="34" pos="7677">
          <p15:clr>
            <a:srgbClr val="A4A3A4"/>
          </p15:clr>
        </p15:guide>
        <p15:guide id="35" pos="7490">
          <p15:clr>
            <a:srgbClr val="A4A3A4"/>
          </p15:clr>
        </p15:guide>
        <p15:guide id="36" pos="34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FF33CC"/>
    <a:srgbClr val="00FF00"/>
    <a:srgbClr val="996633"/>
    <a:srgbClr val="08C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2" autoAdjust="0"/>
    <p:restoredTop sz="94660"/>
  </p:normalViewPr>
  <p:slideViewPr>
    <p:cSldViewPr>
      <p:cViewPr varScale="1">
        <p:scale>
          <a:sx n="110" d="100"/>
          <a:sy n="110" d="100"/>
        </p:scale>
        <p:origin x="786" y="11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  <p:guide orient="horz" pos="3203"/>
        <p:guide orient="horz" pos="3367"/>
        <p:guide orient="horz" pos="3746"/>
        <p:guide orient="horz" pos="925"/>
        <p:guide orient="horz" pos="2090"/>
        <p:guide orient="horz" pos="3843"/>
        <p:guide pos="7263"/>
        <p:guide pos="6551"/>
        <p:guide orient="horz" pos="2885"/>
        <p:guide orient="horz" pos="1741"/>
        <p:guide orient="horz" pos="2725"/>
        <p:guide orient="horz" pos="4070"/>
        <p:guide orient="horz" pos="3904"/>
        <p:guide orient="horz" pos="3158"/>
        <p:guide pos="3704"/>
        <p:guide pos="551"/>
        <p:guide pos="7677"/>
        <p:guide pos="7490"/>
        <p:guide pos="34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latinLnBrk="0">
              <a:defRPr kumimoji="1" lang="ja-JP" sz="1300"/>
            </a:lvl1pPr>
          </a:lstStyle>
          <a:p>
            <a:endParaRPr kumimoji="1" lang="ja-JP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latinLnBrk="0">
              <a:defRPr kumimoji="1" lang="ja-JP" sz="1300"/>
            </a:lvl1pPr>
          </a:lstStyle>
          <a:p>
            <a:fld id="{004A8D02-4E65-4CCD-8312-4AB164C6C77D}" type="datetimeFigureOut">
              <a:rPr kumimoji="1" lang="en-US" altLang="ja-JP"/>
              <a:t>11/11/2022</a:t>
            </a:fld>
            <a:endParaRPr kumimoji="1" 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1809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latinLnBrk="0">
              <a:defRPr kumimoji="1" lang="ja-JP" sz="1300"/>
            </a:lvl1pPr>
          </a:lstStyle>
          <a:p>
            <a:endParaRPr kumimoji="1" 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3092" y="971809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latinLnBrk="0">
              <a:defRPr kumimoji="1" lang="ja-JP" sz="1300"/>
            </a:lvl1pPr>
          </a:lstStyle>
          <a:p>
            <a:fld id="{7C119DBA-4540-49B3-8FA9-6259387ECF9E}" type="slidenum">
              <a:rPr kumimoji="1" lang="ja-JP"/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latinLnBrk="0">
              <a:defRPr kumimoji="1" lang="ja-JP" sz="1300"/>
            </a:lvl1pPr>
          </a:lstStyle>
          <a:p>
            <a:endParaRPr kumimoji="1" lang="ja-JP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latinLnBrk="0">
              <a:defRPr kumimoji="1" lang="ja-JP" sz="1300"/>
            </a:lvl1pPr>
          </a:lstStyle>
          <a:p>
            <a:fld id="{67A755D9-D361-47B8-9652-3B4EA9776CE5}" type="datetimeFigureOut">
              <a:t>2022/11/11</a:t>
            </a:fld>
            <a:endParaRPr kumimoji="1" lang="ja-JP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6763"/>
            <a:ext cx="6816725" cy="383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kumimoji="1" lang="ja-JP"/>
          </a:p>
        </p:txBody>
      </p:sp>
      <p:sp>
        <p:nvSpPr>
          <p:cNvPr id="5" name="メモ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48" y="4859933"/>
            <a:ext cx="5681980" cy="460414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/>
              <a:t>マスター テキストのスタイルを編集するには、ここをクリック</a:t>
            </a:r>
          </a:p>
          <a:p>
            <a:pPr lvl="1"/>
            <a:r>
              <a:rPr kumimoji="1" lang="ja-JP"/>
              <a:t>第 2 レベル</a:t>
            </a:r>
          </a:p>
          <a:p>
            <a:pPr lvl="2"/>
            <a:r>
              <a:rPr kumimoji="1" lang="ja-JP"/>
              <a:t>第 3 レベル</a:t>
            </a:r>
          </a:p>
          <a:p>
            <a:pPr lvl="3"/>
            <a:r>
              <a:rPr kumimoji="1" lang="ja-JP"/>
              <a:t>第 4 レベル</a:t>
            </a:r>
          </a:p>
          <a:p>
            <a:pPr lvl="4"/>
            <a:r>
              <a:rPr kumimoji="1" lang="ja-JP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1809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latinLnBrk="0">
              <a:defRPr kumimoji="1" lang="ja-JP" sz="1300"/>
            </a:lvl1pPr>
          </a:lstStyle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092" y="9718090"/>
            <a:ext cx="3077739" cy="511572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latinLnBrk="0">
              <a:defRPr kumimoji="1" lang="ja-JP" sz="1300"/>
            </a:lvl1pPr>
          </a:lstStyle>
          <a:p>
            <a:fld id="{E3B36274-F2B9-4C45-BBB4-0EDF4CD651A7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lang="ja-JP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19CC-0459-4115-AEA4-B8D17459334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73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19CC-0459-4115-AEA4-B8D17459334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308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19CC-0459-4115-AEA4-B8D17459334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94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19CC-0459-4115-AEA4-B8D17459334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4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C19CC-0459-4115-AEA4-B8D17459334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707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>
            <a:noAutofit/>
          </a:bodyPr>
          <a:lstStyle>
            <a:lvl1pPr latinLnBrk="0">
              <a:defRPr kumimoji="1" lang="ja-JP" sz="72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kumimoji="1" lang="ja-JP" sz="2400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t>2022/11/11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 baseline="0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  <a:lvl9pPr latinLnBrk="0">
              <a:defRPr kumimoji="1" lang="ja-JP" baseline="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t>2022/11/11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/>
            </a:lvl6pPr>
            <a:lvl7pPr latinLnBrk="0">
              <a:defRPr kumimoji="1" lang="ja-JP"/>
            </a:lvl7pPr>
            <a:lvl8pPr latinLnBrk="0">
              <a:defRPr kumimoji="1" lang="ja-JP"/>
            </a:lvl8pPr>
            <a:lvl9pPr latinLnBrk="0">
              <a:defRPr kumimoji="1" lang="ja-JP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t>2022/11/11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935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688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917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064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715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6233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411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19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3852" y="116632"/>
            <a:ext cx="10153128" cy="720080"/>
          </a:xfrm>
        </p:spPr>
        <p:txBody>
          <a:bodyPr/>
          <a:lstStyle>
            <a:lvl1pPr>
              <a:defRPr b="1" u="sng"/>
            </a:lvl1pPr>
          </a:lstStyle>
          <a:p>
            <a:r>
              <a:rPr kumimoji="1" lang="ja-JP" altLang="en-US" dirty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3852" y="1052737"/>
            <a:ext cx="10153128" cy="553652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latinLnBrk="0">
              <a:defRPr kumimoji="1" lang="ja-JP" sz="1600"/>
            </a:lvl5pPr>
            <a:lvl6pPr latinLnBrk="0">
              <a:defRPr kumimoji="1" lang="ja-JP" baseline="0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  <a:lvl9pPr latinLnBrk="0">
              <a:defRPr kumimoji="1" lang="ja-JP" baseline="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990956" y="6504806"/>
            <a:ext cx="990601" cy="273049"/>
          </a:xfrm>
        </p:spPr>
        <p:txBody>
          <a:bodyPr/>
          <a:lstStyle/>
          <a:p>
            <a:fld id="{E5137D0E-4A4F-4307-8994-C1891D747D59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868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76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02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anchor="b">
            <a:noAutofit/>
          </a:bodyPr>
          <a:lstStyle>
            <a:lvl1pPr algn="l" latinLnBrk="0">
              <a:defRPr kumimoji="1" lang="ja-JP" sz="6600" b="0" cap="none" baseline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kumimoji="1" lang="ja-JP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t>2022/11/11</a:t>
            </a:fld>
            <a:endParaRPr kumimoji="1" 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522414" y="1124744"/>
            <a:ext cx="4645152" cy="4895056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475412" y="1124744"/>
            <a:ext cx="4648201" cy="4895056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ja-JP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t>2022/11/11</a:t>
            </a:fld>
            <a:endParaRPr kumimoji="1" 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t>‹#›</a:t>
            </a:fld>
            <a:endParaRPr kumimoji="1" lang="ja-JP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1522414" y="116632"/>
            <a:ext cx="9601200" cy="59134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/>
          <a:lstStyle>
            <a:lvl1pPr latinLnBrk="0">
              <a:defRPr kumimoji="1" lang="ja-JP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 baseline="0"/>
            </a:lvl6pPr>
            <a:lvl7pPr latinLnBrk="0">
              <a:defRPr kumimoji="1" lang="ja-JP" sz="1400" baseline="0"/>
            </a:lvl7pPr>
            <a:lvl8pPr latinLnBrk="0">
              <a:defRPr kumimoji="1" lang="ja-JP" sz="1400" baseline="0"/>
            </a:lvl8pPr>
            <a:lvl9pPr latinLnBrk="0">
              <a:defRPr kumimoji="1" lang="ja-JP" sz="1400" baseline="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t>2022/11/11</a:t>
            </a:fld>
            <a:endParaRPr kumimoji="1" 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t>2022/11/11</a:t>
            </a:fld>
            <a:endParaRPr kumimoji="1" 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t>‹#›</a:t>
            </a:fld>
            <a:endParaRPr kumimoji="1" lang="ja-JP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1533817" y="116632"/>
            <a:ext cx="9601200" cy="59134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t>2022/11/11</a:t>
            </a:fld>
            <a:endParaRPr kumimoji="1" 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 latinLnBrk="0">
              <a:defRPr kumimoji="1" lang="ja-JP" sz="3200"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6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pPr/>
              <a:t>2022/11/11</a:t>
            </a:fld>
            <a:endParaRPr kumimoji="1" lang="ja-JP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pPr/>
              <a:t>‹#›</a:t>
            </a:fld>
            <a:endParaRPr kumimoji="1" lang="ja-JP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anchor="b">
            <a:normAutofit/>
          </a:bodyPr>
          <a:lstStyle>
            <a:lvl1pPr algn="l" latinLnBrk="0">
              <a:defRPr kumimoji="1" lang="ja-JP" sz="3200" b="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kumimoji="1" lang="ja-JP" sz="2400"/>
            </a:lvl1pPr>
            <a:lvl2pPr marL="457200" indent="0" latinLnBrk="0">
              <a:buNone/>
              <a:defRPr kumimoji="1" lang="ja-JP" sz="2800"/>
            </a:lvl2pPr>
            <a:lvl3pPr marL="914400" indent="0" latinLnBrk="0">
              <a:buNone/>
              <a:defRPr kumimoji="1" lang="ja-JP" sz="2400"/>
            </a:lvl3pPr>
            <a:lvl4pPr marL="1371600" indent="0" latinLnBrk="0">
              <a:buNone/>
              <a:defRPr kumimoji="1" lang="ja-JP" sz="2000"/>
            </a:lvl4pPr>
            <a:lvl5pPr marL="1828800" indent="0" latinLnBrk="0">
              <a:buNone/>
              <a:defRPr kumimoji="1" lang="ja-JP" sz="2000"/>
            </a:lvl5pPr>
            <a:lvl6pPr marL="2286000" indent="0" latinLnBrk="0">
              <a:buNone/>
              <a:defRPr kumimoji="1" lang="ja-JP" sz="2000"/>
            </a:lvl6pPr>
            <a:lvl7pPr marL="2743200" indent="0" latinLnBrk="0">
              <a:buNone/>
              <a:defRPr kumimoji="1" lang="ja-JP" sz="2000"/>
            </a:lvl7pPr>
            <a:lvl8pPr marL="3200400" indent="0" latinLnBrk="0">
              <a:buNone/>
              <a:defRPr kumimoji="1" lang="ja-JP" sz="2000"/>
            </a:lvl8pPr>
            <a:lvl9pPr marL="3657600" indent="0" latinLnBrk="0">
              <a:buNone/>
              <a:defRPr kumimoji="1" lang="ja-JP" sz="2000"/>
            </a:lvl9pPr>
          </a:lstStyle>
          <a:p>
            <a:r>
              <a:rPr kumimoji="1" lang="ja-JP" altLang="en-US"/>
              <a:t>図を追加</a:t>
            </a:r>
            <a:endParaRPr kumimoji="1" lang="ja-JP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6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ja-JP" dirty="0"/>
              <a:t>マスター タイトルのスタイルを編集するには、ここをクリック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dirty="0"/>
              <a:t>マスター テキストのスタイルを編集するには、ここをクリック</a:t>
            </a:r>
          </a:p>
          <a:p>
            <a:pPr lvl="1"/>
            <a:r>
              <a:rPr kumimoji="1" lang="ja-JP" dirty="0"/>
              <a:t>第 2 レベル</a:t>
            </a:r>
          </a:p>
          <a:p>
            <a:pPr lvl="2"/>
            <a:r>
              <a:rPr kumimoji="1" lang="ja-JP" dirty="0"/>
              <a:t>第 3 レベル</a:t>
            </a:r>
          </a:p>
          <a:p>
            <a:pPr lvl="3"/>
            <a:r>
              <a:rPr kumimoji="1" lang="ja-JP" dirty="0"/>
              <a:t>第 4 レベル</a:t>
            </a:r>
          </a:p>
          <a:p>
            <a:pPr lvl="4"/>
            <a:r>
              <a:rPr kumimoji="1" lang="ja-JP" dirty="0"/>
              <a:t>第 5 レベル</a:t>
            </a:r>
          </a:p>
          <a:p>
            <a:pPr lvl="5"/>
            <a:r>
              <a:rPr kumimoji="1" lang="ja-JP" dirty="0"/>
              <a:t>第 6 レベル</a:t>
            </a:r>
          </a:p>
          <a:p>
            <a:pPr lvl="6"/>
            <a:r>
              <a:rPr kumimoji="1" lang="ja-JP" dirty="0"/>
              <a:t>第 7 レベル</a:t>
            </a:r>
          </a:p>
          <a:p>
            <a:pPr lvl="7"/>
            <a:r>
              <a:rPr kumimoji="1" lang="ja-JP" dirty="0"/>
              <a:t>第 8 レベル</a:t>
            </a:r>
          </a:p>
          <a:p>
            <a:pPr lvl="8"/>
            <a:r>
              <a:rPr kumimoji="1" lang="ja-JP" dirty="0"/>
              <a:t>第 9 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83829175-527E-46A3-863C-1BB1F163B849}" type="datetimeFigureOut">
              <a:rPr lang="en-US" altLang="ja-JP" smtClean="0"/>
              <a:pPr/>
              <a:t>11/11/2022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kumimoji="1" lang="ja-JP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E5137D0E-4A4F-4307-8994-C1891D747D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ja-JP" sz="32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kumimoji="1" lang="ja-JP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kumimoji="1" lang="ja-JP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9pPr>
    </p:bodyStyle>
    <p:otherStyle>
      <a:defPPr>
        <a:defRPr kumimoji="1" lang="ja-JP"/>
      </a:defPPr>
      <a:lvl1pPr marL="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FA937-6D6D-48C6-87A2-64BF230FC9DD}" type="datetimeFigureOut">
              <a:rPr kumimoji="1" lang="ja-JP" altLang="en-US" smtClean="0"/>
              <a:t>2022/11/11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0209A-B986-43B2-8941-66CF7460E0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78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kumimoji="1"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126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kumimoji="1"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361048"/>
            <a:ext cx="9144000" cy="647144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8430677" y="61095"/>
            <a:ext cx="20162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5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提供：</a:t>
            </a:r>
            <a:r>
              <a:rPr lang="ja-JP" altLang="ja-JP" sz="105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音羽電機工業株式会社</a:t>
            </a:r>
            <a:endParaRPr lang="ja-JP" altLang="en-US" sz="1050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1414908" y="-153955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ja-JP" sz="3200" b="1" u="sng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chemeClr val="bg1"/>
                </a:solidFill>
              </a:rPr>
              <a:t>雷の科学</a:t>
            </a: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1414908" y="94012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r>
              <a:rPr lang="ja-JP" altLang="en-US">
                <a:solidFill>
                  <a:schemeClr val="bg1"/>
                </a:solidFill>
              </a:rPr>
              <a:t>気象庁　気象研究所　吉田智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7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A72139F-C208-0EFD-6A7A-B8E52905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おすすめの本</a:t>
            </a:r>
          </a:p>
        </p:txBody>
      </p:sp>
      <p:pic>
        <p:nvPicPr>
          <p:cNvPr id="5" name="コンテンツ プレースホルダー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1EA3C10-45F2-E7BF-51D8-03B7832BB0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926456"/>
            <a:ext cx="3456384" cy="5291632"/>
          </a:xfr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5DDF7D3C-675F-072B-C5EA-7879292A2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5412" y="1124744"/>
            <a:ext cx="4648201" cy="4895056"/>
          </a:xfrm>
        </p:spPr>
        <p:txBody>
          <a:bodyPr/>
          <a:lstStyle/>
          <a:p>
            <a:r>
              <a:rPr kumimoji="1" lang="ja-JP" altLang="en-US" dirty="0"/>
              <a:t>中谷宇吉郎</a:t>
            </a:r>
            <a:endParaRPr kumimoji="1" lang="en-US" altLang="ja-JP" dirty="0"/>
          </a:p>
          <a:p>
            <a:r>
              <a:rPr lang="ja-JP" altLang="en-US" dirty="0"/>
              <a:t>雷の電気はどうして起こるか？</a:t>
            </a:r>
            <a:endParaRPr lang="en-US" altLang="ja-JP" dirty="0"/>
          </a:p>
          <a:p>
            <a:r>
              <a:rPr kumimoji="1" lang="en-US" altLang="ja-JP" dirty="0"/>
              <a:t>Amazon kindle 0</a:t>
            </a:r>
            <a:r>
              <a:rPr kumimoji="1" lang="ja-JP" altLang="en-US" dirty="0"/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36369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153AFD3F-F16F-494E-9937-0B46C0E5E3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5EE5AE5-F141-42E8-A175-078889664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1070366"/>
            <a:ext cx="4294124" cy="471726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FD02AC3-893C-4F1A-A5F3-5FEE8358A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538" y="924380"/>
            <a:ext cx="6275594" cy="401678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4D7C84-DCD9-463F-9DFC-8ADA96B94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88" t="7103" r="27402" b="7667"/>
          <a:stretch/>
        </p:blipFill>
        <p:spPr>
          <a:xfrm>
            <a:off x="3694603" y="3267836"/>
            <a:ext cx="2050229" cy="2952328"/>
          </a:xfrm>
          <a:prstGeom prst="rect">
            <a:avLst/>
          </a:prstGeom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D17401C0-A4BF-44A7-8984-EF61BEC2C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116632"/>
            <a:ext cx="10153128" cy="720080"/>
          </a:xfrm>
        </p:spPr>
        <p:txBody>
          <a:bodyPr>
            <a:normAutofit/>
          </a:bodyPr>
          <a:lstStyle/>
          <a:p>
            <a:r>
              <a:rPr lang="ja-JP" altLang="en-US" b="1" u="sng" dirty="0"/>
              <a:t>何がきっかけで雷が始まるのか？</a:t>
            </a:r>
            <a:endParaRPr kumimoji="1" lang="ja-JP" altLang="en-US" b="1" u="sng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2F1B9BCB-5F5B-4E26-9187-AE7D949C3325}"/>
              </a:ext>
            </a:extLst>
          </p:cNvPr>
          <p:cNvCxnSpPr>
            <a:cxnSpLocks/>
          </p:cNvCxnSpPr>
          <p:nvPr/>
        </p:nvCxnSpPr>
        <p:spPr>
          <a:xfrm flipH="1" flipV="1">
            <a:off x="2264810" y="3789040"/>
            <a:ext cx="1429793" cy="2160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8BAEDE5-64E4-4CF4-AD62-592F82E46F49}"/>
              </a:ext>
            </a:extLst>
          </p:cNvPr>
          <p:cNvCxnSpPr>
            <a:cxnSpLocks/>
          </p:cNvCxnSpPr>
          <p:nvPr/>
        </p:nvCxnSpPr>
        <p:spPr>
          <a:xfrm flipH="1" flipV="1">
            <a:off x="4826636" y="4246118"/>
            <a:ext cx="1552297" cy="10192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5990CBD-FA1A-4903-936C-86E62DA4627A}"/>
              </a:ext>
            </a:extLst>
          </p:cNvPr>
          <p:cNvSpPr txBox="1"/>
          <p:nvPr/>
        </p:nvSpPr>
        <p:spPr>
          <a:xfrm>
            <a:off x="5997283" y="5419635"/>
            <a:ext cx="6191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一説によると、最初の電子が高エネルギー</a:t>
            </a:r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(1MeV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以上</a:t>
            </a:r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であれば、電子雪崩が発生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高エネルギー電子は宇宙から？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C282D7D-8523-4150-8EFE-2D67E9C17597}"/>
              </a:ext>
            </a:extLst>
          </p:cNvPr>
          <p:cNvSpPr/>
          <p:nvPr/>
        </p:nvSpPr>
        <p:spPr>
          <a:xfrm>
            <a:off x="3849464" y="3403600"/>
            <a:ext cx="18904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BDECF2A-6E30-45C8-9DB0-3CC779F9D9B4}"/>
              </a:ext>
            </a:extLst>
          </p:cNvPr>
          <p:cNvSpPr txBox="1"/>
          <p:nvPr/>
        </p:nvSpPr>
        <p:spPr>
          <a:xfrm>
            <a:off x="3742531" y="326783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e</a:t>
            </a:r>
            <a:r>
              <a:rPr kumimoji="1" lang="en-US" altLang="ja-JP" sz="2000" b="1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2000" b="1" baseline="30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B75521-A9D2-4EC9-9C56-6400610B0598}"/>
              </a:ext>
            </a:extLst>
          </p:cNvPr>
          <p:cNvSpPr txBox="1"/>
          <p:nvPr/>
        </p:nvSpPr>
        <p:spPr>
          <a:xfrm>
            <a:off x="4553619" y="6220164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4-1</a:t>
            </a:r>
            <a:endParaRPr lang="ja-JP" altLang="en-US" sz="12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B9DFE77-ADFB-47B5-8109-D33C0B9641BE}"/>
              </a:ext>
            </a:extLst>
          </p:cNvPr>
          <p:cNvSpPr txBox="1"/>
          <p:nvPr/>
        </p:nvSpPr>
        <p:spPr>
          <a:xfrm>
            <a:off x="10785199" y="4862376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4-2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093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E499553-B5DD-4215-B1C0-F68EC5B829CE}"/>
              </a:ext>
            </a:extLst>
          </p:cNvPr>
          <p:cNvSpPr txBox="1"/>
          <p:nvPr/>
        </p:nvSpPr>
        <p:spPr>
          <a:xfrm>
            <a:off x="4461318" y="6358799"/>
            <a:ext cx="30432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落雷　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雲から地面へ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20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50C5F2A-AF38-4041-BC38-C054B035AAA4}"/>
              </a:ext>
            </a:extLst>
          </p:cNvPr>
          <p:cNvSpPr txBox="1"/>
          <p:nvPr/>
        </p:nvSpPr>
        <p:spPr>
          <a:xfrm>
            <a:off x="8129592" y="6381825"/>
            <a:ext cx="36846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上向き雷放電　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地面から雲へ</a:t>
            </a:r>
            <a:r>
              <a:rPr kumimoji="1"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sz="20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A82413E-7BD3-4037-8614-7A17298D87BB}"/>
              </a:ext>
            </a:extLst>
          </p:cNvPr>
          <p:cNvSpPr txBox="1"/>
          <p:nvPr/>
        </p:nvSpPr>
        <p:spPr>
          <a:xfrm>
            <a:off x="903109" y="6405084"/>
            <a:ext cx="1774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雲放電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15B3782D-2671-4F67-8421-7020596BCFBE}"/>
              </a:ext>
            </a:extLst>
          </p:cNvPr>
          <p:cNvSpPr txBox="1">
            <a:spLocks/>
          </p:cNvSpPr>
          <p:nvPr/>
        </p:nvSpPr>
        <p:spPr>
          <a:xfrm>
            <a:off x="1053852" y="116632"/>
            <a:ext cx="10153128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ja-JP" sz="32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b="1" u="sng" dirty="0"/>
              <a:t>雷の種類</a:t>
            </a:r>
          </a:p>
        </p:txBody>
      </p:sp>
      <p:pic>
        <p:nvPicPr>
          <p:cNvPr id="9" name="コンテンツ プレースホルダー 9">
            <a:extLst>
              <a:ext uri="{FF2B5EF4-FFF2-40B4-BE49-F238E27FC236}">
                <a16:creationId xmlns:a16="http://schemas.microsoft.com/office/drawing/2014/main" id="{CA253EA7-2BF5-42B0-B009-34D51FCB0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751" y="1444427"/>
            <a:ext cx="3684610" cy="443719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C67B15A-FE47-4929-B80D-2ABDC7399318}"/>
              </a:ext>
            </a:extLst>
          </p:cNvPr>
          <p:cNvSpPr/>
          <p:nvPr/>
        </p:nvSpPr>
        <p:spPr>
          <a:xfrm>
            <a:off x="8375649" y="5959444"/>
            <a:ext cx="3438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音羽電機工業株式会社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雷写真コンテスト提供</a:t>
            </a:r>
            <a:r>
              <a:rPr lang="ja-JP" altLang="en-US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　「</a:t>
            </a:r>
            <a:r>
              <a:rPr lang="en-US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1km</a:t>
            </a:r>
            <a:r>
              <a:rPr lang="ja-JP" altLang="en-US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先に落ちた」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F2A853-F6EC-4158-AC3F-6B948938BAE0}"/>
              </a:ext>
            </a:extLst>
          </p:cNvPr>
          <p:cNvSpPr/>
          <p:nvPr/>
        </p:nvSpPr>
        <p:spPr>
          <a:xfrm>
            <a:off x="4461318" y="5931344"/>
            <a:ext cx="2785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音羽電機工業株式会社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雷写真コンテスト提供</a:t>
            </a:r>
            <a:r>
              <a:rPr lang="ja-JP" altLang="en-US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「大樹」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902007F-873F-42A4-BD19-6510ADBB996A}"/>
              </a:ext>
            </a:extLst>
          </p:cNvPr>
          <p:cNvSpPr/>
          <p:nvPr/>
        </p:nvSpPr>
        <p:spPr>
          <a:xfrm>
            <a:off x="585231" y="5959444"/>
            <a:ext cx="2410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音羽電機工業株式会社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雷写真コンテスト提供</a:t>
            </a:r>
            <a:r>
              <a:rPr lang="ja-JP" altLang="en-US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「一撃」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図 2" descr="雲が浮かんでいる船&#10;&#10;中程度の精度で自動的に生成された説明">
            <a:extLst>
              <a:ext uri="{FF2B5EF4-FFF2-40B4-BE49-F238E27FC236}">
                <a16:creationId xmlns:a16="http://schemas.microsoft.com/office/drawing/2014/main" id="{F703AB69-1E34-4E52-963A-A9A05EF14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" y="1412776"/>
            <a:ext cx="3028268" cy="4362638"/>
          </a:xfrm>
          <a:prstGeom prst="rect">
            <a:avLst/>
          </a:prstGeom>
        </p:spPr>
      </p:pic>
      <p:pic>
        <p:nvPicPr>
          <p:cNvPr id="6" name="図 5" descr="煙が出ている空&#10;&#10;自動的に生成された説明">
            <a:extLst>
              <a:ext uri="{FF2B5EF4-FFF2-40B4-BE49-F238E27FC236}">
                <a16:creationId xmlns:a16="http://schemas.microsoft.com/office/drawing/2014/main" id="{0A456F81-109D-4C06-80DA-2C0387A3E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67" y="1444427"/>
            <a:ext cx="3080696" cy="435427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A3E004C-F5F8-D7E3-29B5-E6242590AE16}"/>
              </a:ext>
            </a:extLst>
          </p:cNvPr>
          <p:cNvSpPr/>
          <p:nvPr/>
        </p:nvSpPr>
        <p:spPr>
          <a:xfrm>
            <a:off x="4942284" y="152693"/>
            <a:ext cx="4858831" cy="1188075"/>
          </a:xfrm>
          <a:prstGeom prst="rect">
            <a:avLst/>
          </a:prstGeom>
          <a:solidFill>
            <a:srgbClr val="0000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3AD7D4B-E638-5F24-B60A-F30B459990AA}"/>
              </a:ext>
            </a:extLst>
          </p:cNvPr>
          <p:cNvSpPr/>
          <p:nvPr/>
        </p:nvSpPr>
        <p:spPr>
          <a:xfrm>
            <a:off x="5878388" y="498612"/>
            <a:ext cx="1800200" cy="1440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88AE1AB-3B2E-196F-137F-EA2526D028D7}"/>
              </a:ext>
            </a:extLst>
          </p:cNvPr>
          <p:cNvSpPr/>
          <p:nvPr/>
        </p:nvSpPr>
        <p:spPr>
          <a:xfrm rot="20871408">
            <a:off x="7502511" y="340569"/>
            <a:ext cx="1402265" cy="1178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7FD456E-6649-0638-D624-B7AD6AD539DB}"/>
              </a:ext>
            </a:extLst>
          </p:cNvPr>
          <p:cNvSpPr/>
          <p:nvPr/>
        </p:nvSpPr>
        <p:spPr>
          <a:xfrm rot="1377800">
            <a:off x="7469651" y="832456"/>
            <a:ext cx="1800200" cy="1440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FA8B3DA-9991-76A0-4A89-C4041DBD3BA5}"/>
              </a:ext>
            </a:extLst>
          </p:cNvPr>
          <p:cNvCxnSpPr/>
          <p:nvPr/>
        </p:nvCxnSpPr>
        <p:spPr>
          <a:xfrm>
            <a:off x="5964215" y="836712"/>
            <a:ext cx="124128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1033806-9681-EE07-4DF3-A8B48865EA38}"/>
              </a:ext>
            </a:extLst>
          </p:cNvPr>
          <p:cNvCxnSpPr>
            <a:cxnSpLocks/>
          </p:cNvCxnSpPr>
          <p:nvPr/>
        </p:nvCxnSpPr>
        <p:spPr>
          <a:xfrm>
            <a:off x="7678588" y="832817"/>
            <a:ext cx="920252" cy="40371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40CA8EB7-FDA4-A850-D18A-41E01824FFFF}"/>
              </a:ext>
            </a:extLst>
          </p:cNvPr>
          <p:cNvCxnSpPr>
            <a:cxnSpLocks/>
          </p:cNvCxnSpPr>
          <p:nvPr/>
        </p:nvCxnSpPr>
        <p:spPr>
          <a:xfrm flipV="1">
            <a:off x="8131915" y="412157"/>
            <a:ext cx="776654" cy="13271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6EDB035-BAA5-4809-92B5-E9D75B884A28}"/>
              </a:ext>
            </a:extLst>
          </p:cNvPr>
          <p:cNvSpPr txBox="1"/>
          <p:nvPr/>
        </p:nvSpPr>
        <p:spPr>
          <a:xfrm>
            <a:off x="5241761" y="898267"/>
            <a:ext cx="2686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雷が進む方向</a:t>
            </a:r>
            <a:endParaRPr lang="ja-JP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正方形/長方形 216">
            <a:extLst>
              <a:ext uri="{FF2B5EF4-FFF2-40B4-BE49-F238E27FC236}">
                <a16:creationId xmlns:a16="http://schemas.microsoft.com/office/drawing/2014/main" id="{0A0CC502-521A-4A0E-BDF1-13C3E23A1E52}"/>
              </a:ext>
            </a:extLst>
          </p:cNvPr>
          <p:cNvSpPr/>
          <p:nvPr/>
        </p:nvSpPr>
        <p:spPr>
          <a:xfrm>
            <a:off x="916296" y="1031528"/>
            <a:ext cx="4644212" cy="519782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E56E97E-5154-4EF0-B676-7EB9FE76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落雷の諸過程</a:t>
            </a:r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7D55A5F3-3858-4073-8274-AC29A6FE1165}"/>
              </a:ext>
            </a:extLst>
          </p:cNvPr>
          <p:cNvSpPr/>
          <p:nvPr/>
        </p:nvSpPr>
        <p:spPr>
          <a:xfrm>
            <a:off x="1409048" y="1406991"/>
            <a:ext cx="3829515" cy="4298757"/>
          </a:xfrm>
          <a:custGeom>
            <a:avLst/>
            <a:gdLst>
              <a:gd name="connsiteX0" fmla="*/ 1977821 w 2983627"/>
              <a:gd name="connsiteY0" fmla="*/ 0 h 4755868"/>
              <a:gd name="connsiteX1" fmla="*/ 2499542 w 2983627"/>
              <a:gd name="connsiteY1" fmla="*/ 309067 h 4755868"/>
              <a:gd name="connsiteX2" fmla="*/ 2554800 w 2983627"/>
              <a:gd name="connsiteY2" fmla="*/ 422496 h 4755868"/>
              <a:gd name="connsiteX3" fmla="*/ 2593671 w 2983627"/>
              <a:gd name="connsiteY3" fmla="*/ 428171 h 4755868"/>
              <a:gd name="connsiteX4" fmla="*/ 2934513 w 2983627"/>
              <a:gd name="connsiteY4" fmla="*/ 691397 h 4755868"/>
              <a:gd name="connsiteX5" fmla="*/ 2863277 w 2983627"/>
              <a:gd name="connsiteY5" fmla="*/ 1116117 h 4755868"/>
              <a:gd name="connsiteX6" fmla="*/ 2823563 w 2983627"/>
              <a:gd name="connsiteY6" fmla="*/ 1165349 h 4755868"/>
              <a:gd name="connsiteX7" fmla="*/ 2854591 w 2983627"/>
              <a:gd name="connsiteY7" fmla="*/ 1191354 h 4755868"/>
              <a:gd name="connsiteX8" fmla="*/ 2983627 w 2983627"/>
              <a:gd name="connsiteY8" fmla="*/ 1483474 h 4755868"/>
              <a:gd name="connsiteX9" fmla="*/ 2854591 w 2983627"/>
              <a:gd name="connsiteY9" fmla="*/ 1775594 h 4755868"/>
              <a:gd name="connsiteX10" fmla="*/ 2763442 w 2983627"/>
              <a:gd name="connsiteY10" fmla="*/ 1851987 h 4755868"/>
              <a:gd name="connsiteX11" fmla="*/ 2825950 w 2983627"/>
              <a:gd name="connsiteY11" fmla="*/ 1908490 h 4755868"/>
              <a:gd name="connsiteX12" fmla="*/ 2954987 w 2983627"/>
              <a:gd name="connsiteY12" fmla="*/ 2223551 h 4755868"/>
              <a:gd name="connsiteX13" fmla="*/ 2758708 w 2983627"/>
              <a:gd name="connsiteY13" fmla="*/ 2602438 h 4755868"/>
              <a:gd name="connsiteX14" fmla="*/ 2743203 w 2983627"/>
              <a:gd name="connsiteY14" fmla="*/ 2613464 h 4755868"/>
              <a:gd name="connsiteX15" fmla="*/ 2769937 w 2983627"/>
              <a:gd name="connsiteY15" fmla="*/ 2641119 h 4755868"/>
              <a:gd name="connsiteX16" fmla="*/ 2916952 w 2983627"/>
              <a:gd name="connsiteY16" fmla="*/ 3051918 h 4755868"/>
              <a:gd name="connsiteX17" fmla="*/ 2603692 w 2983627"/>
              <a:gd name="connsiteY17" fmla="*/ 3618876 h 4755868"/>
              <a:gd name="connsiteX18" fmla="*/ 2559755 w 2983627"/>
              <a:gd name="connsiteY18" fmla="*/ 3645538 h 4755868"/>
              <a:gd name="connsiteX19" fmla="*/ 2628368 w 2983627"/>
              <a:gd name="connsiteY19" fmla="*/ 3686312 h 4755868"/>
              <a:gd name="connsiteX20" fmla="*/ 2711240 w 2983627"/>
              <a:gd name="connsiteY20" fmla="*/ 3762788 h 4755868"/>
              <a:gd name="connsiteX21" fmla="*/ 2843339 w 2983627"/>
              <a:gd name="connsiteY21" fmla="*/ 4062925 h 4755868"/>
              <a:gd name="connsiteX22" fmla="*/ 2843857 w 2983627"/>
              <a:gd name="connsiteY22" fmla="*/ 4129941 h 4755868"/>
              <a:gd name="connsiteX23" fmla="*/ 2857231 w 2983627"/>
              <a:gd name="connsiteY23" fmla="*/ 4203567 h 4755868"/>
              <a:gd name="connsiteX24" fmla="*/ 2854448 w 2983627"/>
              <a:gd name="connsiteY24" fmla="*/ 4298144 h 4755868"/>
              <a:gd name="connsiteX25" fmla="*/ 2902647 w 2983627"/>
              <a:gd name="connsiteY25" fmla="*/ 4382407 h 4755868"/>
              <a:gd name="connsiteX26" fmla="*/ 2972263 w 2983627"/>
              <a:gd name="connsiteY26" fmla="*/ 4608427 h 4755868"/>
              <a:gd name="connsiteX27" fmla="*/ 2980308 w 2983627"/>
              <a:gd name="connsiteY27" fmla="*/ 4710149 h 4755868"/>
              <a:gd name="connsiteX28" fmla="*/ 2983627 w 2983627"/>
              <a:gd name="connsiteY28" fmla="*/ 4710149 h 4755868"/>
              <a:gd name="connsiteX29" fmla="*/ 2983627 w 2983627"/>
              <a:gd name="connsiteY29" fmla="*/ 4752121 h 4755868"/>
              <a:gd name="connsiteX30" fmla="*/ 2983627 w 2983627"/>
              <a:gd name="connsiteY30" fmla="*/ 4755868 h 4755868"/>
              <a:gd name="connsiteX31" fmla="*/ 0 w 2983627"/>
              <a:gd name="connsiteY31" fmla="*/ 4755868 h 4755868"/>
              <a:gd name="connsiteX32" fmla="*/ 0 w 2983627"/>
              <a:gd name="connsiteY32" fmla="*/ 4710149 h 4755868"/>
              <a:gd name="connsiteX33" fmla="*/ 3932 w 2983627"/>
              <a:gd name="connsiteY33" fmla="*/ 4710149 h 4755868"/>
              <a:gd name="connsiteX34" fmla="*/ 13129 w 2983627"/>
              <a:gd name="connsiteY34" fmla="*/ 4585904 h 4755868"/>
              <a:gd name="connsiteX35" fmla="*/ 165597 w 2983627"/>
              <a:gd name="connsiteY35" fmla="*/ 4200791 h 4755868"/>
              <a:gd name="connsiteX36" fmla="*/ 235928 w 2983627"/>
              <a:gd name="connsiteY36" fmla="*/ 4121766 h 4755868"/>
              <a:gd name="connsiteX37" fmla="*/ 205935 w 2983627"/>
              <a:gd name="connsiteY37" fmla="*/ 4052430 h 4755868"/>
              <a:gd name="connsiteX38" fmla="*/ 243677 w 2983627"/>
              <a:gd name="connsiteY38" fmla="*/ 3663177 h 4755868"/>
              <a:gd name="connsiteX39" fmla="*/ 277198 w 2983627"/>
              <a:gd name="connsiteY39" fmla="*/ 3617574 h 4755868"/>
              <a:gd name="connsiteX40" fmla="*/ 299861 w 2983627"/>
              <a:gd name="connsiteY40" fmla="*/ 3570410 h 4755868"/>
              <a:gd name="connsiteX41" fmla="*/ 378130 w 2983627"/>
              <a:gd name="connsiteY41" fmla="*/ 3463670 h 4755868"/>
              <a:gd name="connsiteX42" fmla="*/ 457357 w 2983627"/>
              <a:gd name="connsiteY42" fmla="*/ 3387108 h 4755868"/>
              <a:gd name="connsiteX43" fmla="*/ 424129 w 2983627"/>
              <a:gd name="connsiteY43" fmla="*/ 3320974 h 4755868"/>
              <a:gd name="connsiteX44" fmla="*/ 366935 w 2983627"/>
              <a:gd name="connsiteY44" fmla="*/ 3033324 h 4755868"/>
              <a:gd name="connsiteX45" fmla="*/ 517607 w 2983627"/>
              <a:gd name="connsiteY45" fmla="*/ 2587208 h 4755868"/>
              <a:gd name="connsiteX46" fmla="*/ 535476 w 2983627"/>
              <a:gd name="connsiteY46" fmla="*/ 2569506 h 4755868"/>
              <a:gd name="connsiteX47" fmla="*/ 556222 w 2983627"/>
              <a:gd name="connsiteY47" fmla="*/ 2527434 h 4755868"/>
              <a:gd name="connsiteX48" fmla="*/ 635728 w 2983627"/>
              <a:gd name="connsiteY48" fmla="*/ 2419278 h 4755868"/>
              <a:gd name="connsiteX49" fmla="*/ 658472 w 2983627"/>
              <a:gd name="connsiteY49" fmla="*/ 2397670 h 4755868"/>
              <a:gd name="connsiteX50" fmla="*/ 585721 w 2983627"/>
              <a:gd name="connsiteY50" fmla="*/ 2325599 h 4755868"/>
              <a:gd name="connsiteX51" fmla="*/ 435049 w 2983627"/>
              <a:gd name="connsiteY51" fmla="*/ 1879483 h 4755868"/>
              <a:gd name="connsiteX52" fmla="*/ 480628 w 2983627"/>
              <a:gd name="connsiteY52" fmla="*/ 1621223 h 4755868"/>
              <a:gd name="connsiteX53" fmla="*/ 505579 w 2983627"/>
              <a:gd name="connsiteY53" fmla="*/ 1568637 h 4755868"/>
              <a:gd name="connsiteX54" fmla="*/ 518445 w 2983627"/>
              <a:gd name="connsiteY54" fmla="*/ 1514637 h 4755868"/>
              <a:gd name="connsiteX55" fmla="*/ 572073 w 2983627"/>
              <a:gd name="connsiteY55" fmla="*/ 1391581 h 4755868"/>
              <a:gd name="connsiteX56" fmla="*/ 646396 w 2983627"/>
              <a:gd name="connsiteY56" fmla="*/ 1279799 h 4755868"/>
              <a:gd name="connsiteX57" fmla="*/ 734590 w 2983627"/>
              <a:gd name="connsiteY57" fmla="*/ 1187719 h 4755868"/>
              <a:gd name="connsiteX58" fmla="*/ 784896 w 2983627"/>
              <a:gd name="connsiteY58" fmla="*/ 1123793 h 4755868"/>
              <a:gd name="connsiteX59" fmla="*/ 868870 w 2983627"/>
              <a:gd name="connsiteY59" fmla="*/ 1057454 h 4755868"/>
              <a:gd name="connsiteX60" fmla="*/ 871421 w 2983627"/>
              <a:gd name="connsiteY60" fmla="*/ 1056288 h 4755868"/>
              <a:gd name="connsiteX61" fmla="*/ 865131 w 2983627"/>
              <a:gd name="connsiteY61" fmla="*/ 1018937 h 4755868"/>
              <a:gd name="connsiteX62" fmla="*/ 865061 w 2983627"/>
              <a:gd name="connsiteY62" fmla="*/ 909634 h 4755868"/>
              <a:gd name="connsiteX63" fmla="*/ 879721 w 2983627"/>
              <a:gd name="connsiteY63" fmla="*/ 830104 h 4755868"/>
              <a:gd name="connsiteX64" fmla="*/ 880268 w 2983627"/>
              <a:gd name="connsiteY64" fmla="*/ 820224 h 4755868"/>
              <a:gd name="connsiteX65" fmla="*/ 1102040 w 2983627"/>
              <a:gd name="connsiteY65" fmla="*/ 468266 h 4755868"/>
              <a:gd name="connsiteX66" fmla="*/ 1302966 w 2983627"/>
              <a:gd name="connsiteY66" fmla="*/ 403512 h 4755868"/>
              <a:gd name="connsiteX67" fmla="*/ 1408101 w 2983627"/>
              <a:gd name="connsiteY67" fmla="*/ 406357 h 4755868"/>
              <a:gd name="connsiteX68" fmla="*/ 1439735 w 2983627"/>
              <a:gd name="connsiteY68" fmla="*/ 337509 h 4755868"/>
              <a:gd name="connsiteX69" fmla="*/ 1977821 w 2983627"/>
              <a:gd name="connsiteY69" fmla="*/ 0 h 475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983627" h="4755868">
                <a:moveTo>
                  <a:pt x="1977821" y="0"/>
                </a:moveTo>
                <a:cubicBezTo>
                  <a:pt x="2194998" y="0"/>
                  <a:pt x="2386475" y="122599"/>
                  <a:pt x="2499542" y="309067"/>
                </a:cubicBezTo>
                <a:lnTo>
                  <a:pt x="2554800" y="422496"/>
                </a:lnTo>
                <a:lnTo>
                  <a:pt x="2593671" y="428171"/>
                </a:lnTo>
                <a:cubicBezTo>
                  <a:pt x="2755472" y="466312"/>
                  <a:pt x="2881870" y="557068"/>
                  <a:pt x="2934513" y="691397"/>
                </a:cubicBezTo>
                <a:cubicBezTo>
                  <a:pt x="2987157" y="825727"/>
                  <a:pt x="2956080" y="978198"/>
                  <a:pt x="2863277" y="1116117"/>
                </a:cubicBezTo>
                <a:lnTo>
                  <a:pt x="2823563" y="1165349"/>
                </a:lnTo>
                <a:lnTo>
                  <a:pt x="2854591" y="1191354"/>
                </a:lnTo>
                <a:cubicBezTo>
                  <a:pt x="2936058" y="1274741"/>
                  <a:pt x="2983627" y="1375266"/>
                  <a:pt x="2983627" y="1483474"/>
                </a:cubicBezTo>
                <a:cubicBezTo>
                  <a:pt x="2983627" y="1591682"/>
                  <a:pt x="2936058" y="1692207"/>
                  <a:pt x="2854591" y="1775594"/>
                </a:cubicBezTo>
                <a:lnTo>
                  <a:pt x="2763442" y="1851987"/>
                </a:lnTo>
                <a:lnTo>
                  <a:pt x="2825950" y="1908490"/>
                </a:lnTo>
                <a:cubicBezTo>
                  <a:pt x="2907418" y="1998426"/>
                  <a:pt x="2954987" y="2106845"/>
                  <a:pt x="2954987" y="2223551"/>
                </a:cubicBezTo>
                <a:cubicBezTo>
                  <a:pt x="2954987" y="2369433"/>
                  <a:pt x="2880660" y="2502367"/>
                  <a:pt x="2758708" y="2602438"/>
                </a:cubicBezTo>
                <a:lnTo>
                  <a:pt x="2743203" y="2613464"/>
                </a:lnTo>
                <a:lnTo>
                  <a:pt x="2769937" y="2641119"/>
                </a:lnTo>
                <a:cubicBezTo>
                  <a:pt x="2862755" y="2758384"/>
                  <a:pt x="2916952" y="2899749"/>
                  <a:pt x="2916952" y="3051918"/>
                </a:cubicBezTo>
                <a:cubicBezTo>
                  <a:pt x="2916952" y="3280171"/>
                  <a:pt x="2795008" y="3484115"/>
                  <a:pt x="2603692" y="3618876"/>
                </a:cubicBezTo>
                <a:lnTo>
                  <a:pt x="2559755" y="3645538"/>
                </a:lnTo>
                <a:lnTo>
                  <a:pt x="2628368" y="3686312"/>
                </a:lnTo>
                <a:cubicBezTo>
                  <a:pt x="2658316" y="3708622"/>
                  <a:pt x="2686124" y="3734199"/>
                  <a:pt x="2711240" y="3762788"/>
                </a:cubicBezTo>
                <a:cubicBezTo>
                  <a:pt x="2785486" y="3847300"/>
                  <a:pt x="2831142" y="3952376"/>
                  <a:pt x="2843339" y="4062925"/>
                </a:cubicBezTo>
                <a:lnTo>
                  <a:pt x="2843857" y="4129941"/>
                </a:lnTo>
                <a:lnTo>
                  <a:pt x="2857231" y="4203567"/>
                </a:lnTo>
                <a:lnTo>
                  <a:pt x="2854448" y="4298144"/>
                </a:lnTo>
                <a:lnTo>
                  <a:pt x="2902647" y="4382407"/>
                </a:lnTo>
                <a:cubicBezTo>
                  <a:pt x="2935349" y="4451009"/>
                  <a:pt x="2959224" y="4527202"/>
                  <a:pt x="2972263" y="4608427"/>
                </a:cubicBezTo>
                <a:lnTo>
                  <a:pt x="2980308" y="4710149"/>
                </a:lnTo>
                <a:lnTo>
                  <a:pt x="2983627" y="4710149"/>
                </a:lnTo>
                <a:lnTo>
                  <a:pt x="2983627" y="4752121"/>
                </a:lnTo>
                <a:lnTo>
                  <a:pt x="2983627" y="4755868"/>
                </a:lnTo>
                <a:lnTo>
                  <a:pt x="0" y="4755868"/>
                </a:lnTo>
                <a:lnTo>
                  <a:pt x="0" y="4710149"/>
                </a:lnTo>
                <a:lnTo>
                  <a:pt x="3932" y="4710149"/>
                </a:lnTo>
                <a:lnTo>
                  <a:pt x="13129" y="4585904"/>
                </a:lnTo>
                <a:cubicBezTo>
                  <a:pt x="35483" y="4437142"/>
                  <a:pt x="89679" y="4304176"/>
                  <a:pt x="165597" y="4200791"/>
                </a:cubicBezTo>
                <a:lnTo>
                  <a:pt x="235928" y="4121766"/>
                </a:lnTo>
                <a:lnTo>
                  <a:pt x="205935" y="4052430"/>
                </a:lnTo>
                <a:cubicBezTo>
                  <a:pt x="163050" y="3920884"/>
                  <a:pt x="172243" y="3780740"/>
                  <a:pt x="243677" y="3663177"/>
                </a:cubicBezTo>
                <a:lnTo>
                  <a:pt x="277198" y="3617574"/>
                </a:lnTo>
                <a:lnTo>
                  <a:pt x="299861" y="3570410"/>
                </a:lnTo>
                <a:cubicBezTo>
                  <a:pt x="322112" y="3533507"/>
                  <a:pt x="348311" y="3497745"/>
                  <a:pt x="378130" y="3463670"/>
                </a:cubicBezTo>
                <a:lnTo>
                  <a:pt x="457357" y="3387108"/>
                </a:lnTo>
                <a:lnTo>
                  <a:pt x="424129" y="3320974"/>
                </a:lnTo>
                <a:cubicBezTo>
                  <a:pt x="387476" y="3233955"/>
                  <a:pt x="366935" y="3136384"/>
                  <a:pt x="366935" y="3033324"/>
                </a:cubicBezTo>
                <a:cubicBezTo>
                  <a:pt x="366935" y="2861557"/>
                  <a:pt x="423992" y="2705036"/>
                  <a:pt x="517607" y="2587208"/>
                </a:cubicBezTo>
                <a:lnTo>
                  <a:pt x="535476" y="2569506"/>
                </a:lnTo>
                <a:lnTo>
                  <a:pt x="556222" y="2527434"/>
                </a:lnTo>
                <a:cubicBezTo>
                  <a:pt x="580007" y="2488289"/>
                  <a:pt x="606697" y="2452178"/>
                  <a:pt x="635728" y="2419278"/>
                </a:cubicBezTo>
                <a:lnTo>
                  <a:pt x="658472" y="2397670"/>
                </a:lnTo>
                <a:lnTo>
                  <a:pt x="585721" y="2325599"/>
                </a:lnTo>
                <a:cubicBezTo>
                  <a:pt x="492106" y="2207771"/>
                  <a:pt x="435049" y="2051249"/>
                  <a:pt x="435049" y="1879483"/>
                </a:cubicBezTo>
                <a:cubicBezTo>
                  <a:pt x="435049" y="1787874"/>
                  <a:pt x="451279" y="1700602"/>
                  <a:pt x="480628" y="1621223"/>
                </a:cubicBezTo>
                <a:lnTo>
                  <a:pt x="505579" y="1568637"/>
                </a:lnTo>
                <a:lnTo>
                  <a:pt x="518445" y="1514637"/>
                </a:lnTo>
                <a:cubicBezTo>
                  <a:pt x="532325" y="1473013"/>
                  <a:pt x="550158" y="1431802"/>
                  <a:pt x="572073" y="1391581"/>
                </a:cubicBezTo>
                <a:cubicBezTo>
                  <a:pt x="593988" y="1351359"/>
                  <a:pt x="618946" y="1314030"/>
                  <a:pt x="646396" y="1279799"/>
                </a:cubicBezTo>
                <a:lnTo>
                  <a:pt x="734590" y="1187719"/>
                </a:lnTo>
                <a:lnTo>
                  <a:pt x="784896" y="1123793"/>
                </a:lnTo>
                <a:cubicBezTo>
                  <a:pt x="809799" y="1098730"/>
                  <a:pt x="837817" y="1076435"/>
                  <a:pt x="868870" y="1057454"/>
                </a:cubicBezTo>
                <a:lnTo>
                  <a:pt x="871421" y="1056288"/>
                </a:lnTo>
                <a:lnTo>
                  <a:pt x="865131" y="1018937"/>
                </a:lnTo>
                <a:cubicBezTo>
                  <a:pt x="861941" y="981580"/>
                  <a:pt x="861933" y="944971"/>
                  <a:pt x="865061" y="909634"/>
                </a:cubicBezTo>
                <a:lnTo>
                  <a:pt x="879721" y="830104"/>
                </a:lnTo>
                <a:lnTo>
                  <a:pt x="880268" y="820224"/>
                </a:lnTo>
                <a:cubicBezTo>
                  <a:pt x="902172" y="673132"/>
                  <a:pt x="977827" y="544191"/>
                  <a:pt x="1102040" y="468266"/>
                </a:cubicBezTo>
                <a:cubicBezTo>
                  <a:pt x="1164147" y="430303"/>
                  <a:pt x="1232514" y="409189"/>
                  <a:pt x="1302966" y="403512"/>
                </a:cubicBezTo>
                <a:lnTo>
                  <a:pt x="1408101" y="406357"/>
                </a:lnTo>
                <a:lnTo>
                  <a:pt x="1439735" y="337509"/>
                </a:lnTo>
                <a:cubicBezTo>
                  <a:pt x="1550084" y="135165"/>
                  <a:pt x="1749785" y="0"/>
                  <a:pt x="19778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9000">
                <a:schemeClr val="bg1">
                  <a:lumMod val="85000"/>
                </a:schemeClr>
              </a:gs>
              <a:gs pos="8300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623E6FF-FC08-4F1E-B537-3D3D4362FB7B}"/>
              </a:ext>
            </a:extLst>
          </p:cNvPr>
          <p:cNvSpPr/>
          <p:nvPr/>
        </p:nvSpPr>
        <p:spPr>
          <a:xfrm>
            <a:off x="2179837" y="4516390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5118E9D3-6F8C-43BB-9FAD-D7CCCB2686FA}"/>
              </a:ext>
            </a:extLst>
          </p:cNvPr>
          <p:cNvSpPr/>
          <p:nvPr/>
        </p:nvSpPr>
        <p:spPr>
          <a:xfrm rot="5400000">
            <a:off x="2733661" y="2433031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60433872-C4C8-477A-B9DC-E413C0A3A5B4}"/>
              </a:ext>
            </a:extLst>
          </p:cNvPr>
          <p:cNvSpPr/>
          <p:nvPr/>
        </p:nvSpPr>
        <p:spPr>
          <a:xfrm rot="5400000">
            <a:off x="3323808" y="2415519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903C5C22-8980-42BF-BC4F-FEF0900C75BE}"/>
              </a:ext>
            </a:extLst>
          </p:cNvPr>
          <p:cNvSpPr/>
          <p:nvPr/>
        </p:nvSpPr>
        <p:spPr>
          <a:xfrm rot="5400000">
            <a:off x="4107646" y="2754743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A0914910-79DB-4E6E-8FA3-A715A9A75BF8}"/>
              </a:ext>
            </a:extLst>
          </p:cNvPr>
          <p:cNvSpPr/>
          <p:nvPr/>
        </p:nvSpPr>
        <p:spPr>
          <a:xfrm rot="5400000">
            <a:off x="2941479" y="2640849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38F4DE97-1441-46EB-9891-360841E7796B}"/>
              </a:ext>
            </a:extLst>
          </p:cNvPr>
          <p:cNvSpPr/>
          <p:nvPr/>
        </p:nvSpPr>
        <p:spPr>
          <a:xfrm rot="5400000">
            <a:off x="3524554" y="2871328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7B49287D-9C12-42D6-9D30-30DAAAA41233}"/>
              </a:ext>
            </a:extLst>
          </p:cNvPr>
          <p:cNvSpPr/>
          <p:nvPr/>
        </p:nvSpPr>
        <p:spPr>
          <a:xfrm rot="5400000">
            <a:off x="2623489" y="2976050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0A672697-52B1-49B6-9684-E3915BE38888}"/>
              </a:ext>
            </a:extLst>
          </p:cNvPr>
          <p:cNvSpPr/>
          <p:nvPr/>
        </p:nvSpPr>
        <p:spPr>
          <a:xfrm rot="5400000">
            <a:off x="3241512" y="3151291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1004EAF6-10F6-481B-93EF-311B5E1C169D}"/>
              </a:ext>
            </a:extLst>
          </p:cNvPr>
          <p:cNvSpPr/>
          <p:nvPr/>
        </p:nvSpPr>
        <p:spPr>
          <a:xfrm rot="5400000">
            <a:off x="4183985" y="2279068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BEB8AAE4-E79E-4C8A-BC4F-C47B2026AE2E}"/>
              </a:ext>
            </a:extLst>
          </p:cNvPr>
          <p:cNvSpPr/>
          <p:nvPr/>
        </p:nvSpPr>
        <p:spPr>
          <a:xfrm rot="5400000">
            <a:off x="2941479" y="2131779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D79CC391-11D2-438F-85A8-09E0E2BC79B7}"/>
              </a:ext>
            </a:extLst>
          </p:cNvPr>
          <p:cNvSpPr/>
          <p:nvPr/>
        </p:nvSpPr>
        <p:spPr>
          <a:xfrm rot="5400000">
            <a:off x="3877793" y="2580321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ACFF169B-A64F-44C1-B025-99A155426FF7}"/>
              </a:ext>
            </a:extLst>
          </p:cNvPr>
          <p:cNvSpPr/>
          <p:nvPr/>
        </p:nvSpPr>
        <p:spPr>
          <a:xfrm rot="5400000">
            <a:off x="4475113" y="3043253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63036823-982C-4EA5-B9ED-77511BAF2A11}"/>
              </a:ext>
            </a:extLst>
          </p:cNvPr>
          <p:cNvSpPr/>
          <p:nvPr/>
        </p:nvSpPr>
        <p:spPr>
          <a:xfrm rot="5400000">
            <a:off x="4425770" y="2533449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8504809F-CFC9-47A3-AD8A-F19D047D0A13}"/>
              </a:ext>
            </a:extLst>
          </p:cNvPr>
          <p:cNvSpPr/>
          <p:nvPr/>
        </p:nvSpPr>
        <p:spPr>
          <a:xfrm rot="5400000">
            <a:off x="3606605" y="2051083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7CED0DD8-47A9-436A-AD2B-F3C7FE0A5E96}"/>
              </a:ext>
            </a:extLst>
          </p:cNvPr>
          <p:cNvSpPr/>
          <p:nvPr/>
        </p:nvSpPr>
        <p:spPr>
          <a:xfrm rot="5400000">
            <a:off x="2965949" y="3506230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710EDD48-D187-443E-BFAB-4704C6AC45F0}"/>
              </a:ext>
            </a:extLst>
          </p:cNvPr>
          <p:cNvSpPr/>
          <p:nvPr/>
        </p:nvSpPr>
        <p:spPr>
          <a:xfrm rot="5400000">
            <a:off x="3865670" y="3409080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BDD1B819-16D7-4D45-B48F-57DBD162E144}"/>
              </a:ext>
            </a:extLst>
          </p:cNvPr>
          <p:cNvSpPr/>
          <p:nvPr/>
        </p:nvSpPr>
        <p:spPr>
          <a:xfrm rot="5400000">
            <a:off x="4274177" y="3393636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FE94AD5-86D2-4336-A714-74CAE37F85C0}"/>
              </a:ext>
            </a:extLst>
          </p:cNvPr>
          <p:cNvSpPr/>
          <p:nvPr/>
        </p:nvSpPr>
        <p:spPr>
          <a:xfrm>
            <a:off x="2120232" y="4176492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73E77AE2-18CE-433A-8FC8-0E8F860023C3}"/>
              </a:ext>
            </a:extLst>
          </p:cNvPr>
          <p:cNvSpPr/>
          <p:nvPr/>
        </p:nvSpPr>
        <p:spPr>
          <a:xfrm>
            <a:off x="2555974" y="4542293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312E220C-6D64-45BC-B85F-F1B5B7EDE4B8}"/>
              </a:ext>
            </a:extLst>
          </p:cNvPr>
          <p:cNvSpPr/>
          <p:nvPr/>
        </p:nvSpPr>
        <p:spPr>
          <a:xfrm>
            <a:off x="3002084" y="4933317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C840B3A-B535-4C00-B926-CB70AB6D13D4}"/>
              </a:ext>
            </a:extLst>
          </p:cNvPr>
          <p:cNvSpPr/>
          <p:nvPr/>
        </p:nvSpPr>
        <p:spPr>
          <a:xfrm>
            <a:off x="3309795" y="4131274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54902B4-ACE8-4BA3-9C2D-134FC8B709DC}"/>
              </a:ext>
            </a:extLst>
          </p:cNvPr>
          <p:cNvSpPr/>
          <p:nvPr/>
        </p:nvSpPr>
        <p:spPr>
          <a:xfrm>
            <a:off x="2908544" y="4427553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2D86D7F-D4F8-41B8-9567-5C81CF98D344}"/>
              </a:ext>
            </a:extLst>
          </p:cNvPr>
          <p:cNvSpPr/>
          <p:nvPr/>
        </p:nvSpPr>
        <p:spPr>
          <a:xfrm>
            <a:off x="3116362" y="4635371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89693CB-727C-4686-99C3-BB04B25B9E3E}"/>
              </a:ext>
            </a:extLst>
          </p:cNvPr>
          <p:cNvSpPr/>
          <p:nvPr/>
        </p:nvSpPr>
        <p:spPr>
          <a:xfrm>
            <a:off x="2489167" y="4112832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A981FA11-2622-4B8F-B782-FB87BB644831}"/>
              </a:ext>
            </a:extLst>
          </p:cNvPr>
          <p:cNvSpPr/>
          <p:nvPr/>
        </p:nvSpPr>
        <p:spPr>
          <a:xfrm>
            <a:off x="2567932" y="4786435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69673C99-3355-4435-A57E-6609DD2227DC}"/>
              </a:ext>
            </a:extLst>
          </p:cNvPr>
          <p:cNvSpPr/>
          <p:nvPr/>
        </p:nvSpPr>
        <p:spPr>
          <a:xfrm>
            <a:off x="3766605" y="4033617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9C988DE5-B0F7-49D7-83AF-7E7191E805FF}"/>
              </a:ext>
            </a:extLst>
          </p:cNvPr>
          <p:cNvSpPr/>
          <p:nvPr/>
        </p:nvSpPr>
        <p:spPr>
          <a:xfrm>
            <a:off x="4274179" y="4181677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020F6DE-012B-4BF8-B05F-4DC02443978E}"/>
              </a:ext>
            </a:extLst>
          </p:cNvPr>
          <p:cNvSpPr/>
          <p:nvPr/>
        </p:nvSpPr>
        <p:spPr>
          <a:xfrm>
            <a:off x="4402226" y="4883268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9CFB0E3-E521-4BE1-B66B-03C57A36684A}"/>
              </a:ext>
            </a:extLst>
          </p:cNvPr>
          <p:cNvSpPr/>
          <p:nvPr/>
        </p:nvSpPr>
        <p:spPr>
          <a:xfrm>
            <a:off x="2232532" y="4992890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643324B5-5AA9-4583-B4BF-236E388AA2B9}"/>
              </a:ext>
            </a:extLst>
          </p:cNvPr>
          <p:cNvGrpSpPr/>
          <p:nvPr/>
        </p:nvGrpSpPr>
        <p:grpSpPr>
          <a:xfrm>
            <a:off x="3458465" y="4407319"/>
            <a:ext cx="887905" cy="525997"/>
            <a:chOff x="3314449" y="4284511"/>
            <a:chExt cx="887905" cy="525997"/>
          </a:xfrm>
        </p:grpSpPr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64338C2E-27BD-45A1-8932-3D0EA7F5B860}"/>
                </a:ext>
              </a:extLst>
            </p:cNvPr>
            <p:cNvSpPr/>
            <p:nvPr/>
          </p:nvSpPr>
          <p:spPr>
            <a:xfrm>
              <a:off x="3439198" y="4653022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BA6861D3-848C-414A-A63B-D31A22A3D746}"/>
                </a:ext>
              </a:extLst>
            </p:cNvPr>
            <p:cNvSpPr/>
            <p:nvPr/>
          </p:nvSpPr>
          <p:spPr>
            <a:xfrm>
              <a:off x="3314449" y="4410744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5C8DD6E4-D697-4988-9844-206D4E1227D4}"/>
                </a:ext>
              </a:extLst>
            </p:cNvPr>
            <p:cNvSpPr/>
            <p:nvPr/>
          </p:nvSpPr>
          <p:spPr>
            <a:xfrm>
              <a:off x="3669051" y="4284511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3E77AADA-0616-4F52-BF5F-407ED2135A4E}"/>
                </a:ext>
              </a:extLst>
            </p:cNvPr>
            <p:cNvSpPr/>
            <p:nvPr/>
          </p:nvSpPr>
          <p:spPr>
            <a:xfrm>
              <a:off x="3907776" y="4450657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008CDA7F-29D8-4096-B40E-9D6E2D582907}"/>
                </a:ext>
              </a:extLst>
            </p:cNvPr>
            <p:cNvSpPr/>
            <p:nvPr/>
          </p:nvSpPr>
          <p:spPr>
            <a:xfrm>
              <a:off x="3828839" y="4748164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</p:grp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23566BBD-1146-44AE-900A-9039BD7EB751}"/>
              </a:ext>
            </a:extLst>
          </p:cNvPr>
          <p:cNvSpPr/>
          <p:nvPr/>
        </p:nvSpPr>
        <p:spPr>
          <a:xfrm rot="5400000">
            <a:off x="2707504" y="5312387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AD1E22D6-1CB0-4ACC-8734-09AE37BD8F2B}"/>
              </a:ext>
            </a:extLst>
          </p:cNvPr>
          <p:cNvSpPr/>
          <p:nvPr/>
        </p:nvSpPr>
        <p:spPr>
          <a:xfrm rot="5400000">
            <a:off x="3242943" y="5301051"/>
            <a:ext cx="294578" cy="285334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626FDB36-C351-4235-9C6A-50FCE36675F7}"/>
              </a:ext>
            </a:extLst>
          </p:cNvPr>
          <p:cNvSpPr/>
          <p:nvPr/>
        </p:nvSpPr>
        <p:spPr>
          <a:xfrm rot="5400000">
            <a:off x="3718380" y="5308263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C90B7C7C-565E-4550-8373-20B11EA8CBC5}"/>
              </a:ext>
            </a:extLst>
          </p:cNvPr>
          <p:cNvSpPr/>
          <p:nvPr/>
        </p:nvSpPr>
        <p:spPr>
          <a:xfrm rot="5400000">
            <a:off x="4043159" y="1806493"/>
            <a:ext cx="294578" cy="294580"/>
          </a:xfrm>
          <a:custGeom>
            <a:avLst/>
            <a:gdLst>
              <a:gd name="connsiteX0" fmla="*/ 0 w 216024"/>
              <a:gd name="connsiteY0" fmla="*/ 127699 h 216025"/>
              <a:gd name="connsiteX1" fmla="*/ 0 w 216024"/>
              <a:gd name="connsiteY1" fmla="*/ 81978 h 216025"/>
              <a:gd name="connsiteX2" fmla="*/ 81131 w 216024"/>
              <a:gd name="connsiteY2" fmla="*/ 81978 h 216025"/>
              <a:gd name="connsiteX3" fmla="*/ 81131 w 216024"/>
              <a:gd name="connsiteY3" fmla="*/ 0 h 216025"/>
              <a:gd name="connsiteX4" fmla="*/ 126850 w 216024"/>
              <a:gd name="connsiteY4" fmla="*/ 0 h 216025"/>
              <a:gd name="connsiteX5" fmla="*/ 126850 w 216024"/>
              <a:gd name="connsiteY5" fmla="*/ 81978 h 216025"/>
              <a:gd name="connsiteX6" fmla="*/ 216024 w 216024"/>
              <a:gd name="connsiteY6" fmla="*/ 81978 h 216025"/>
              <a:gd name="connsiteX7" fmla="*/ 216024 w 216024"/>
              <a:gd name="connsiteY7" fmla="*/ 127699 h 216025"/>
              <a:gd name="connsiteX8" fmla="*/ 126850 w 216024"/>
              <a:gd name="connsiteY8" fmla="*/ 127699 h 216025"/>
              <a:gd name="connsiteX9" fmla="*/ 126850 w 216024"/>
              <a:gd name="connsiteY9" fmla="*/ 216025 h 216025"/>
              <a:gd name="connsiteX10" fmla="*/ 81131 w 216024"/>
              <a:gd name="connsiteY10" fmla="*/ 216025 h 216025"/>
              <a:gd name="connsiteX11" fmla="*/ 81131 w 216024"/>
              <a:gd name="connsiteY11" fmla="*/ 127699 h 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024" h="216025">
                <a:moveTo>
                  <a:pt x="0" y="127699"/>
                </a:moveTo>
                <a:lnTo>
                  <a:pt x="0" y="81978"/>
                </a:lnTo>
                <a:lnTo>
                  <a:pt x="81131" y="81978"/>
                </a:lnTo>
                <a:lnTo>
                  <a:pt x="81131" y="0"/>
                </a:lnTo>
                <a:lnTo>
                  <a:pt x="126850" y="0"/>
                </a:lnTo>
                <a:lnTo>
                  <a:pt x="126850" y="81978"/>
                </a:lnTo>
                <a:lnTo>
                  <a:pt x="216024" y="81978"/>
                </a:lnTo>
                <a:lnTo>
                  <a:pt x="216024" y="127699"/>
                </a:lnTo>
                <a:lnTo>
                  <a:pt x="126850" y="127699"/>
                </a:lnTo>
                <a:lnTo>
                  <a:pt x="126850" y="216025"/>
                </a:lnTo>
                <a:lnTo>
                  <a:pt x="81131" y="216025"/>
                </a:lnTo>
                <a:lnTo>
                  <a:pt x="81131" y="127699"/>
                </a:lnTo>
                <a:close/>
              </a:path>
            </a:pathLst>
          </a:cu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460B3AB2-E05C-4D02-BBDF-989BC73AB08A}"/>
              </a:ext>
            </a:extLst>
          </p:cNvPr>
          <p:cNvCxnSpPr>
            <a:cxnSpLocks/>
          </p:cNvCxnSpPr>
          <p:nvPr/>
        </p:nvCxnSpPr>
        <p:spPr>
          <a:xfrm>
            <a:off x="1645912" y="3903441"/>
            <a:ext cx="3698789" cy="0"/>
          </a:xfrm>
          <a:prstGeom prst="line">
            <a:avLst/>
          </a:pr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A9B1E1AF-5C1F-47C5-9B23-84CF1CC137BC}"/>
              </a:ext>
            </a:extLst>
          </p:cNvPr>
          <p:cNvSpPr txBox="1"/>
          <p:nvPr/>
        </p:nvSpPr>
        <p:spPr>
          <a:xfrm>
            <a:off x="1242258" y="3506231"/>
            <a:ext cx="80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-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30℃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FAF5D65C-5796-4B0B-85F5-F9B9E57B0DE2}"/>
              </a:ext>
            </a:extLst>
          </p:cNvPr>
          <p:cNvCxnSpPr>
            <a:cxnSpLocks/>
          </p:cNvCxnSpPr>
          <p:nvPr/>
        </p:nvCxnSpPr>
        <p:spPr>
          <a:xfrm>
            <a:off x="1460400" y="5178736"/>
            <a:ext cx="3884301" cy="0"/>
          </a:xfrm>
          <a:prstGeom prst="line">
            <a:avLst/>
          </a:prstGeom>
          <a:ln w="127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C8DACBB-2943-442D-881B-F520E4D33F25}"/>
              </a:ext>
            </a:extLst>
          </p:cNvPr>
          <p:cNvSpPr txBox="1"/>
          <p:nvPr/>
        </p:nvSpPr>
        <p:spPr>
          <a:xfrm>
            <a:off x="909836" y="4809404"/>
            <a:ext cx="80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-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10℃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0F9B517-0576-4BE1-BBAF-02C2223E041D}"/>
              </a:ext>
            </a:extLst>
          </p:cNvPr>
          <p:cNvSpPr/>
          <p:nvPr/>
        </p:nvSpPr>
        <p:spPr>
          <a:xfrm>
            <a:off x="911650" y="6221297"/>
            <a:ext cx="4648858" cy="420518"/>
          </a:xfrm>
          <a:prstGeom prst="rect">
            <a:avLst/>
          </a:prstGeom>
          <a:gradFill>
            <a:gsLst>
              <a:gs pos="100000">
                <a:srgbClr val="D60000"/>
              </a:gs>
              <a:gs pos="0">
                <a:srgbClr val="8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008F219-7C12-4594-BB2D-5E5465E026D2}"/>
              </a:ext>
            </a:extLst>
          </p:cNvPr>
          <p:cNvGrpSpPr/>
          <p:nvPr/>
        </p:nvGrpSpPr>
        <p:grpSpPr>
          <a:xfrm>
            <a:off x="3711414" y="4407319"/>
            <a:ext cx="724076" cy="1863473"/>
            <a:chOff x="4071454" y="4284511"/>
            <a:chExt cx="724076" cy="1863473"/>
          </a:xfrm>
        </p:grpSpPr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28096010-2010-4C86-97BF-95837A071B0F}"/>
                </a:ext>
              </a:extLst>
            </p:cNvPr>
            <p:cNvCxnSpPr>
              <a:cxnSpLocks/>
            </p:cNvCxnSpPr>
            <p:nvPr/>
          </p:nvCxnSpPr>
          <p:spPr>
            <a:xfrm>
              <a:off x="4603509" y="4932426"/>
              <a:ext cx="181681" cy="528574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BA3C9B3A-F28C-48F7-9ED1-A4B7312C58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3130" y="5201670"/>
              <a:ext cx="81933" cy="79391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7A10A959-B00D-4685-9D74-2A5CFA7BC5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97778" y="5744768"/>
              <a:ext cx="97752" cy="40321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D6094082-E3F0-4555-926C-3BCDDF773317}"/>
                </a:ext>
              </a:extLst>
            </p:cNvPr>
            <p:cNvCxnSpPr>
              <a:cxnSpLocks/>
            </p:cNvCxnSpPr>
            <p:nvPr/>
          </p:nvCxnSpPr>
          <p:spPr>
            <a:xfrm>
              <a:off x="4071454" y="4631823"/>
              <a:ext cx="569946" cy="364695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B48C250B-C261-4386-9BA6-20C7286CFD91}"/>
                </a:ext>
              </a:extLst>
            </p:cNvPr>
            <p:cNvCxnSpPr>
              <a:cxnSpLocks/>
            </p:cNvCxnSpPr>
            <p:nvPr/>
          </p:nvCxnSpPr>
          <p:spPr>
            <a:xfrm>
              <a:off x="4346213" y="4284511"/>
              <a:ext cx="66674" cy="571436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7" name="正方形/長方形 236">
            <a:extLst>
              <a:ext uri="{FF2B5EF4-FFF2-40B4-BE49-F238E27FC236}">
                <a16:creationId xmlns:a16="http://schemas.microsoft.com/office/drawing/2014/main" id="{6B033A2C-04DD-45F1-9A92-B1CE509CB105}"/>
              </a:ext>
            </a:extLst>
          </p:cNvPr>
          <p:cNvSpPr/>
          <p:nvPr/>
        </p:nvSpPr>
        <p:spPr>
          <a:xfrm>
            <a:off x="6406052" y="1031528"/>
            <a:ext cx="4644212" cy="519782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95" name="正方形/長方形 194">
            <a:extLst>
              <a:ext uri="{FF2B5EF4-FFF2-40B4-BE49-F238E27FC236}">
                <a16:creationId xmlns:a16="http://schemas.microsoft.com/office/drawing/2014/main" id="{3F84EF44-0779-48FD-B20B-9ACC9ECAF840}"/>
              </a:ext>
            </a:extLst>
          </p:cNvPr>
          <p:cNvSpPr/>
          <p:nvPr/>
        </p:nvSpPr>
        <p:spPr>
          <a:xfrm>
            <a:off x="6382444" y="6248842"/>
            <a:ext cx="4648858" cy="420518"/>
          </a:xfrm>
          <a:prstGeom prst="rect">
            <a:avLst/>
          </a:prstGeom>
          <a:gradFill>
            <a:gsLst>
              <a:gs pos="100000">
                <a:srgbClr val="D60000"/>
              </a:gs>
              <a:gs pos="0">
                <a:srgbClr val="80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18" name="正方形/長方形 217">
            <a:extLst>
              <a:ext uri="{FF2B5EF4-FFF2-40B4-BE49-F238E27FC236}">
                <a16:creationId xmlns:a16="http://schemas.microsoft.com/office/drawing/2014/main" id="{BB57EFE0-AB66-466E-B58D-38A9194CCA89}"/>
              </a:ext>
            </a:extLst>
          </p:cNvPr>
          <p:cNvSpPr/>
          <p:nvPr/>
        </p:nvSpPr>
        <p:spPr>
          <a:xfrm>
            <a:off x="7465877" y="4426625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19" name="正方形/長方形 218">
            <a:extLst>
              <a:ext uri="{FF2B5EF4-FFF2-40B4-BE49-F238E27FC236}">
                <a16:creationId xmlns:a16="http://schemas.microsoft.com/office/drawing/2014/main" id="{C2F20BCB-2C7A-47B6-A4CD-5268A447305F}"/>
              </a:ext>
            </a:extLst>
          </p:cNvPr>
          <p:cNvSpPr/>
          <p:nvPr/>
        </p:nvSpPr>
        <p:spPr>
          <a:xfrm>
            <a:off x="7406272" y="4086727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0" name="正方形/長方形 219">
            <a:extLst>
              <a:ext uri="{FF2B5EF4-FFF2-40B4-BE49-F238E27FC236}">
                <a16:creationId xmlns:a16="http://schemas.microsoft.com/office/drawing/2014/main" id="{2D89D79C-9FFF-4D2E-9A1A-8F7B68375B50}"/>
              </a:ext>
            </a:extLst>
          </p:cNvPr>
          <p:cNvSpPr/>
          <p:nvPr/>
        </p:nvSpPr>
        <p:spPr>
          <a:xfrm>
            <a:off x="7842014" y="4452528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1" name="正方形/長方形 220">
            <a:extLst>
              <a:ext uri="{FF2B5EF4-FFF2-40B4-BE49-F238E27FC236}">
                <a16:creationId xmlns:a16="http://schemas.microsoft.com/office/drawing/2014/main" id="{73D058E0-9739-4AC9-B091-E7D1521CA3B0}"/>
              </a:ext>
            </a:extLst>
          </p:cNvPr>
          <p:cNvSpPr/>
          <p:nvPr/>
        </p:nvSpPr>
        <p:spPr>
          <a:xfrm>
            <a:off x="8288124" y="4843552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2" name="正方形/長方形 221">
            <a:extLst>
              <a:ext uri="{FF2B5EF4-FFF2-40B4-BE49-F238E27FC236}">
                <a16:creationId xmlns:a16="http://schemas.microsoft.com/office/drawing/2014/main" id="{C0A7AC7D-1FE7-463E-8029-63361E41FC8D}"/>
              </a:ext>
            </a:extLst>
          </p:cNvPr>
          <p:cNvSpPr/>
          <p:nvPr/>
        </p:nvSpPr>
        <p:spPr>
          <a:xfrm>
            <a:off x="8595835" y="4041509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3" name="正方形/長方形 222">
            <a:extLst>
              <a:ext uri="{FF2B5EF4-FFF2-40B4-BE49-F238E27FC236}">
                <a16:creationId xmlns:a16="http://schemas.microsoft.com/office/drawing/2014/main" id="{4BA94380-8CA2-4A21-95A6-FF642C3F4F48}"/>
              </a:ext>
            </a:extLst>
          </p:cNvPr>
          <p:cNvSpPr/>
          <p:nvPr/>
        </p:nvSpPr>
        <p:spPr>
          <a:xfrm>
            <a:off x="8194584" y="4337788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4" name="正方形/長方形 223">
            <a:extLst>
              <a:ext uri="{FF2B5EF4-FFF2-40B4-BE49-F238E27FC236}">
                <a16:creationId xmlns:a16="http://schemas.microsoft.com/office/drawing/2014/main" id="{212F236E-C83C-4BE9-956D-26F7DE335572}"/>
              </a:ext>
            </a:extLst>
          </p:cNvPr>
          <p:cNvSpPr/>
          <p:nvPr/>
        </p:nvSpPr>
        <p:spPr>
          <a:xfrm>
            <a:off x="8402402" y="4545606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5" name="正方形/長方形 224">
            <a:extLst>
              <a:ext uri="{FF2B5EF4-FFF2-40B4-BE49-F238E27FC236}">
                <a16:creationId xmlns:a16="http://schemas.microsoft.com/office/drawing/2014/main" id="{8891A27A-1576-4CD7-A492-586B25E07B8D}"/>
              </a:ext>
            </a:extLst>
          </p:cNvPr>
          <p:cNvSpPr/>
          <p:nvPr/>
        </p:nvSpPr>
        <p:spPr>
          <a:xfrm>
            <a:off x="7775207" y="4023067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6" name="正方形/長方形 225">
            <a:extLst>
              <a:ext uri="{FF2B5EF4-FFF2-40B4-BE49-F238E27FC236}">
                <a16:creationId xmlns:a16="http://schemas.microsoft.com/office/drawing/2014/main" id="{443E8198-B504-4BFD-A25C-420EE914EFAA}"/>
              </a:ext>
            </a:extLst>
          </p:cNvPr>
          <p:cNvSpPr/>
          <p:nvPr/>
        </p:nvSpPr>
        <p:spPr>
          <a:xfrm>
            <a:off x="7853972" y="4696670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7" name="正方形/長方形 226">
            <a:extLst>
              <a:ext uri="{FF2B5EF4-FFF2-40B4-BE49-F238E27FC236}">
                <a16:creationId xmlns:a16="http://schemas.microsoft.com/office/drawing/2014/main" id="{D7F27A65-68AE-4CF1-B77B-0C1499C6FE3B}"/>
              </a:ext>
            </a:extLst>
          </p:cNvPr>
          <p:cNvSpPr/>
          <p:nvPr/>
        </p:nvSpPr>
        <p:spPr>
          <a:xfrm>
            <a:off x="9052645" y="3943852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8" name="正方形/長方形 227">
            <a:extLst>
              <a:ext uri="{FF2B5EF4-FFF2-40B4-BE49-F238E27FC236}">
                <a16:creationId xmlns:a16="http://schemas.microsoft.com/office/drawing/2014/main" id="{F06CB771-8D68-4705-A488-88E9F7351CE5}"/>
              </a:ext>
            </a:extLst>
          </p:cNvPr>
          <p:cNvSpPr/>
          <p:nvPr/>
        </p:nvSpPr>
        <p:spPr>
          <a:xfrm>
            <a:off x="9560219" y="4091912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29" name="正方形/長方形 228">
            <a:extLst>
              <a:ext uri="{FF2B5EF4-FFF2-40B4-BE49-F238E27FC236}">
                <a16:creationId xmlns:a16="http://schemas.microsoft.com/office/drawing/2014/main" id="{41DA056B-8689-438C-AD8D-4D87F4F23970}"/>
              </a:ext>
            </a:extLst>
          </p:cNvPr>
          <p:cNvSpPr/>
          <p:nvPr/>
        </p:nvSpPr>
        <p:spPr>
          <a:xfrm>
            <a:off x="9688266" y="4793503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230" name="正方形/長方形 229">
            <a:extLst>
              <a:ext uri="{FF2B5EF4-FFF2-40B4-BE49-F238E27FC236}">
                <a16:creationId xmlns:a16="http://schemas.microsoft.com/office/drawing/2014/main" id="{8B37A8F7-942F-4734-8A5A-F6217B6E4727}"/>
              </a:ext>
            </a:extLst>
          </p:cNvPr>
          <p:cNvSpPr/>
          <p:nvPr/>
        </p:nvSpPr>
        <p:spPr>
          <a:xfrm>
            <a:off x="7518572" y="4903125"/>
            <a:ext cx="294578" cy="62344"/>
          </a:xfrm>
          <a:prstGeom prst="rect">
            <a:avLst/>
          </a:prstGeom>
          <a:solidFill>
            <a:srgbClr val="3366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grpSp>
        <p:nvGrpSpPr>
          <p:cNvPr id="231" name="グループ化 230">
            <a:extLst>
              <a:ext uri="{FF2B5EF4-FFF2-40B4-BE49-F238E27FC236}">
                <a16:creationId xmlns:a16="http://schemas.microsoft.com/office/drawing/2014/main" id="{C6727C12-29F2-40F9-866B-0971E88DF225}"/>
              </a:ext>
            </a:extLst>
          </p:cNvPr>
          <p:cNvGrpSpPr/>
          <p:nvPr/>
        </p:nvGrpSpPr>
        <p:grpSpPr>
          <a:xfrm>
            <a:off x="8744505" y="4317554"/>
            <a:ext cx="887905" cy="525997"/>
            <a:chOff x="3314449" y="4284511"/>
            <a:chExt cx="887905" cy="525997"/>
          </a:xfrm>
        </p:grpSpPr>
        <p:sp>
          <p:nvSpPr>
            <p:cNvPr id="232" name="正方形/長方形 231">
              <a:extLst>
                <a:ext uri="{FF2B5EF4-FFF2-40B4-BE49-F238E27FC236}">
                  <a16:creationId xmlns:a16="http://schemas.microsoft.com/office/drawing/2014/main" id="{BCC0CFA1-0D94-490A-8581-7034AAF8B82C}"/>
                </a:ext>
              </a:extLst>
            </p:cNvPr>
            <p:cNvSpPr/>
            <p:nvPr/>
          </p:nvSpPr>
          <p:spPr>
            <a:xfrm>
              <a:off x="3439198" y="4653022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233" name="正方形/長方形 232">
              <a:extLst>
                <a:ext uri="{FF2B5EF4-FFF2-40B4-BE49-F238E27FC236}">
                  <a16:creationId xmlns:a16="http://schemas.microsoft.com/office/drawing/2014/main" id="{6FFF1E45-18EF-41DD-958D-BA024FB2AAE4}"/>
                </a:ext>
              </a:extLst>
            </p:cNvPr>
            <p:cNvSpPr/>
            <p:nvPr/>
          </p:nvSpPr>
          <p:spPr>
            <a:xfrm>
              <a:off x="3314449" y="4410744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234" name="正方形/長方形 233">
              <a:extLst>
                <a:ext uri="{FF2B5EF4-FFF2-40B4-BE49-F238E27FC236}">
                  <a16:creationId xmlns:a16="http://schemas.microsoft.com/office/drawing/2014/main" id="{7A59E7AF-A28E-40A3-89AA-0828D4A3ED00}"/>
                </a:ext>
              </a:extLst>
            </p:cNvPr>
            <p:cNvSpPr/>
            <p:nvPr/>
          </p:nvSpPr>
          <p:spPr>
            <a:xfrm>
              <a:off x="3669051" y="4284511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235" name="正方形/長方形 234">
              <a:extLst>
                <a:ext uri="{FF2B5EF4-FFF2-40B4-BE49-F238E27FC236}">
                  <a16:creationId xmlns:a16="http://schemas.microsoft.com/office/drawing/2014/main" id="{8106F5FE-272E-4855-AA7B-4F15CD3EFB99}"/>
                </a:ext>
              </a:extLst>
            </p:cNvPr>
            <p:cNvSpPr/>
            <p:nvPr/>
          </p:nvSpPr>
          <p:spPr>
            <a:xfrm>
              <a:off x="3907776" y="4450657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236" name="正方形/長方形 235">
              <a:extLst>
                <a:ext uri="{FF2B5EF4-FFF2-40B4-BE49-F238E27FC236}">
                  <a16:creationId xmlns:a16="http://schemas.microsoft.com/office/drawing/2014/main" id="{CF425716-1795-4D0F-B69B-825208BE34D1}"/>
                </a:ext>
              </a:extLst>
            </p:cNvPr>
            <p:cNvSpPr/>
            <p:nvPr/>
          </p:nvSpPr>
          <p:spPr>
            <a:xfrm>
              <a:off x="3828839" y="4748164"/>
              <a:ext cx="294578" cy="6234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41581B-4A04-4734-B5D1-EA04399A34D8}"/>
              </a:ext>
            </a:extLst>
          </p:cNvPr>
          <p:cNvSpPr txBox="1"/>
          <p:nvPr/>
        </p:nvSpPr>
        <p:spPr>
          <a:xfrm>
            <a:off x="7217418" y="5467479"/>
            <a:ext cx="2248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空気：絶縁体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C44751C-CF5D-418E-B81B-BEEF4B33B7E6}"/>
              </a:ext>
            </a:extLst>
          </p:cNvPr>
          <p:cNvSpPr/>
          <p:nvPr/>
        </p:nvSpPr>
        <p:spPr>
          <a:xfrm>
            <a:off x="6193605" y="959520"/>
            <a:ext cx="5391419" cy="2723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B5B96F-5CE2-4A55-93DA-53A3DEA62CCF}"/>
              </a:ext>
            </a:extLst>
          </p:cNvPr>
          <p:cNvSpPr txBox="1"/>
          <p:nvPr/>
        </p:nvSpPr>
        <p:spPr>
          <a:xfrm>
            <a:off x="6014630" y="634655"/>
            <a:ext cx="6140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〇リーダ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→空気を電気が流れる道（プラズマ）を作り出す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〇リターンストローク（帰還雷撃）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→　電気が一気に流れる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雷は基本的にこの二つだけで理解可能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9A2610DB-086D-4BA6-9BD4-F7523FFACD58}"/>
              </a:ext>
            </a:extLst>
          </p:cNvPr>
          <p:cNvCxnSpPr/>
          <p:nvPr/>
        </p:nvCxnSpPr>
        <p:spPr>
          <a:xfrm>
            <a:off x="9485121" y="4855847"/>
            <a:ext cx="0" cy="136545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8ABFDA8E-FA5C-4F59-ACC2-0E4D76A92B33}"/>
              </a:ext>
            </a:extLst>
          </p:cNvPr>
          <p:cNvCxnSpPr>
            <a:cxnSpLocks/>
          </p:cNvCxnSpPr>
          <p:nvPr/>
        </p:nvCxnSpPr>
        <p:spPr>
          <a:xfrm>
            <a:off x="9497838" y="4851633"/>
            <a:ext cx="0" cy="136545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195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670777" y="6008475"/>
            <a:ext cx="668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最初の部分を約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500</a:t>
            </a: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倍のスローで</a:t>
            </a:r>
          </a:p>
        </p:txBody>
      </p:sp>
      <p:pic>
        <p:nvPicPr>
          <p:cNvPr id="5" name="trm_Slomo_Slomo">
            <a:hlinkClick r:id="" action="ppaction://media"/>
            <a:extLst>
              <a:ext uri="{FF2B5EF4-FFF2-40B4-BE49-F238E27FC236}">
                <a16:creationId xmlns:a16="http://schemas.microsoft.com/office/drawing/2014/main" id="{E212C940-CA66-4AEC-8549-3EAFE6F307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755" t="17368" r="26608" b="16844"/>
          <a:stretch/>
        </p:blipFill>
        <p:spPr>
          <a:xfrm>
            <a:off x="2588087" y="1084238"/>
            <a:ext cx="7012649" cy="5562776"/>
          </a:xfr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8BABAF68-0D4C-4674-A8DF-784CA7E5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210986"/>
            <a:ext cx="10153128" cy="720080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ea typeface="Arial Unicode MS" panose="020B0604020202020204" pitchFamily="50" charset="-128"/>
              </a:rPr>
              <a:t>落雷のハイスピードカメラ画像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28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666F2D-C6EA-4064-9AEF-009D7685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210986"/>
            <a:ext cx="10153128" cy="720080"/>
          </a:xfrm>
        </p:spPr>
        <p:txBody>
          <a:bodyPr>
            <a:normAutofit/>
          </a:bodyPr>
          <a:lstStyle/>
          <a:p>
            <a:r>
              <a:rPr lang="ja-JP" altLang="en-US" sz="32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リーダとリターンストローク</a:t>
            </a:r>
            <a:endParaRPr kumimoji="1" lang="ja-JP" altLang="en-US" dirty="0"/>
          </a:p>
        </p:txBody>
      </p:sp>
      <p:pic>
        <p:nvPicPr>
          <p:cNvPr id="5" name="コンテンツ プレースホルダー 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7D74C862-FC8C-4664-9961-33C4CA218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8" t="20811" r="29890" b="21969"/>
          <a:stretch/>
        </p:blipFill>
        <p:spPr>
          <a:xfrm>
            <a:off x="225762" y="1845263"/>
            <a:ext cx="5940658" cy="4752528"/>
          </a:xfrm>
        </p:spPr>
      </p:pic>
      <p:pic>
        <p:nvPicPr>
          <p:cNvPr id="7" name="図 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C6262B0-96E1-4794-BC09-E96E8E85B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20593" r="29914" b="19238"/>
          <a:stretch/>
        </p:blipFill>
        <p:spPr>
          <a:xfrm>
            <a:off x="6310436" y="1864439"/>
            <a:ext cx="5642301" cy="4753613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3DD30519-F303-4932-A0DD-65D985D9409A}"/>
              </a:ext>
            </a:extLst>
          </p:cNvPr>
          <p:cNvSpPr txBox="1">
            <a:spLocks/>
          </p:cNvSpPr>
          <p:nvPr/>
        </p:nvSpPr>
        <p:spPr>
          <a:xfrm>
            <a:off x="747820" y="908720"/>
            <a:ext cx="5239721" cy="857473"/>
          </a:xfrm>
          <a:prstGeom prst="rect">
            <a:avLst/>
          </a:prstGeom>
        </p:spPr>
        <p:txBody>
          <a:bodyPr vert="horz" lIns="68598" tIns="34299" rIns="68598" bIns="34299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ja-JP" sz="32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リーダ</a:t>
            </a:r>
            <a:endParaRPr kumimoji="1" lang="en-US" altLang="ja-JP" sz="21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（雷雲の電気と地球をつなぐ）</a:t>
            </a: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506DEC4A-2E2A-4EEC-A015-FED0E1BA2760}"/>
              </a:ext>
            </a:extLst>
          </p:cNvPr>
          <p:cNvSpPr txBox="1">
            <a:spLocks/>
          </p:cNvSpPr>
          <p:nvPr/>
        </p:nvSpPr>
        <p:spPr>
          <a:xfrm>
            <a:off x="6598468" y="908720"/>
            <a:ext cx="5239721" cy="857473"/>
          </a:xfrm>
          <a:prstGeom prst="rect">
            <a:avLst/>
          </a:prstGeom>
        </p:spPr>
        <p:txBody>
          <a:bodyPr vert="horz" lIns="68598" tIns="34299" rIns="68598" bIns="34299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ja-JP" sz="32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リターンストローク</a:t>
            </a:r>
            <a:endParaRPr kumimoji="1" lang="en-US" altLang="ja-JP" sz="21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（リーダが作った道を通って中和）</a:t>
            </a:r>
          </a:p>
        </p:txBody>
      </p:sp>
    </p:spTree>
    <p:extLst>
      <p:ext uri="{BB962C8B-B14F-4D97-AF65-F5344CB8AC3E}">
        <p14:creationId xmlns:p14="http://schemas.microsoft.com/office/powerpoint/2010/main" val="24585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リーダが地面につながる</a:t>
            </a:r>
            <a:r>
              <a:rPr kumimoji="1" lang="ja-JP" altLang="en-US" dirty="0"/>
              <a:t>直前</a:t>
            </a:r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60" y="1052513"/>
            <a:ext cx="7823929" cy="5537200"/>
          </a:xfrm>
        </p:spPr>
      </p:pic>
      <p:sp>
        <p:nvSpPr>
          <p:cNvPr id="11" name="正方形/長方形 10"/>
          <p:cNvSpPr/>
          <p:nvPr/>
        </p:nvSpPr>
        <p:spPr>
          <a:xfrm>
            <a:off x="10068685" y="5941795"/>
            <a:ext cx="1706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音羽電機工業株式会社</a:t>
            </a:r>
            <a:endParaRPr kumimoji="0" lang="en-US" altLang="ja-JP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雷写真コンテスト提供</a:t>
            </a:r>
            <a:endParaRPr kumimoji="0" lang="en-US" altLang="ja-JP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「スカイツリーと稲妻」</a:t>
            </a:r>
            <a:endParaRPr kumimoji="0" lang="en-US" altLang="ja-JP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0C8ACE1-DBC2-41F9-9F3C-0FA3E17CF56D}"/>
              </a:ext>
            </a:extLst>
          </p:cNvPr>
          <p:cNvSpPr/>
          <p:nvPr/>
        </p:nvSpPr>
        <p:spPr>
          <a:xfrm>
            <a:off x="7702365" y="5337435"/>
            <a:ext cx="1152128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2782044" y="980728"/>
            <a:ext cx="6696743" cy="468798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00FF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782044" y="5661248"/>
            <a:ext cx="6696743" cy="8715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996633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5" name="タイトル 7"/>
          <p:cNvSpPr>
            <a:spLocks noGrp="1"/>
          </p:cNvSpPr>
          <p:nvPr>
            <p:ph type="title"/>
          </p:nvPr>
        </p:nvSpPr>
        <p:spPr>
          <a:xfrm>
            <a:off x="1053852" y="116632"/>
            <a:ext cx="10153128" cy="720080"/>
          </a:xfrm>
        </p:spPr>
        <p:txBody>
          <a:bodyPr/>
          <a:lstStyle/>
          <a:p>
            <a:r>
              <a:rPr kumimoji="1" lang="ja-JP" altLang="en-US" dirty="0"/>
              <a:t>最初につながったお迎え</a:t>
            </a:r>
            <a:r>
              <a:rPr lang="ja-JP" altLang="en-US" dirty="0"/>
              <a:t>リーダ</a:t>
            </a:r>
            <a:r>
              <a:rPr kumimoji="1" lang="ja-JP" altLang="en-US" dirty="0"/>
              <a:t>が落雷点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4294212" y="1109141"/>
            <a:ext cx="1728193" cy="1384176"/>
          </a:xfrm>
          <a:prstGeom prst="line">
            <a:avLst/>
          </a:prstGeom>
          <a:ln w="1174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022405" y="2349301"/>
            <a:ext cx="228600" cy="2015803"/>
          </a:xfrm>
          <a:prstGeom prst="line">
            <a:avLst/>
          </a:prstGeom>
          <a:ln w="1174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図形グループ 31"/>
          <p:cNvGrpSpPr/>
          <p:nvPr/>
        </p:nvGrpSpPr>
        <p:grpSpPr>
          <a:xfrm>
            <a:off x="5589911" y="5237458"/>
            <a:ext cx="433064" cy="821715"/>
            <a:chOff x="9462205" y="562461"/>
            <a:chExt cx="433064" cy="821715"/>
          </a:xfrm>
        </p:grpSpPr>
        <p:sp>
          <p:nvSpPr>
            <p:cNvPr id="28" name="直角三角形 27"/>
            <p:cNvSpPr/>
            <p:nvPr/>
          </p:nvSpPr>
          <p:spPr>
            <a:xfrm rot="8368703">
              <a:off x="9462205" y="562461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29" name="直角三角形 28"/>
            <p:cNvSpPr/>
            <p:nvPr/>
          </p:nvSpPr>
          <p:spPr>
            <a:xfrm rot="8368703">
              <a:off x="9464650" y="76019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0" name="直角三角形 29"/>
            <p:cNvSpPr/>
            <p:nvPr/>
          </p:nvSpPr>
          <p:spPr>
            <a:xfrm rot="8368703">
              <a:off x="9464650" y="93618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9680575" y="980728"/>
              <a:ext cx="72008" cy="403448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6742484" y="5345113"/>
            <a:ext cx="433064" cy="821715"/>
            <a:chOff x="9462205" y="562461"/>
            <a:chExt cx="433064" cy="821715"/>
          </a:xfrm>
        </p:grpSpPr>
        <p:sp>
          <p:nvSpPr>
            <p:cNvPr id="34" name="直角三角形 33"/>
            <p:cNvSpPr/>
            <p:nvPr/>
          </p:nvSpPr>
          <p:spPr>
            <a:xfrm rot="8368703">
              <a:off x="9462205" y="562461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5" name="直角三角形 34"/>
            <p:cNvSpPr/>
            <p:nvPr/>
          </p:nvSpPr>
          <p:spPr>
            <a:xfrm rot="8368703">
              <a:off x="9464650" y="76019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6" name="直角三角形 35"/>
            <p:cNvSpPr/>
            <p:nvPr/>
          </p:nvSpPr>
          <p:spPr>
            <a:xfrm rot="8368703">
              <a:off x="9464650" y="93618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9680575" y="980728"/>
              <a:ext cx="72008" cy="403448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4654252" y="5535917"/>
            <a:ext cx="433064" cy="821715"/>
            <a:chOff x="9462205" y="562461"/>
            <a:chExt cx="433064" cy="821715"/>
          </a:xfrm>
        </p:grpSpPr>
        <p:sp>
          <p:nvSpPr>
            <p:cNvPr id="39" name="直角三角形 38"/>
            <p:cNvSpPr/>
            <p:nvPr/>
          </p:nvSpPr>
          <p:spPr>
            <a:xfrm rot="8368703">
              <a:off x="9462205" y="562461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0" name="直角三角形 39"/>
            <p:cNvSpPr/>
            <p:nvPr/>
          </p:nvSpPr>
          <p:spPr>
            <a:xfrm rot="8368703">
              <a:off x="9464650" y="76019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1" name="直角三角形 40"/>
            <p:cNvSpPr/>
            <p:nvPr/>
          </p:nvSpPr>
          <p:spPr>
            <a:xfrm rot="8368703">
              <a:off x="9464650" y="93618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9680575" y="980728"/>
              <a:ext cx="72008" cy="403448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</p:grpSp>
      <p:cxnSp>
        <p:nvCxnSpPr>
          <p:cNvPr id="43" name="直線コネクタ 42"/>
          <p:cNvCxnSpPr>
            <a:stCxn id="28" idx="2"/>
          </p:cNvCxnSpPr>
          <p:nvPr/>
        </p:nvCxnSpPr>
        <p:spPr>
          <a:xfrm flipV="1">
            <a:off x="5859381" y="4653136"/>
            <a:ext cx="163594" cy="484851"/>
          </a:xfrm>
          <a:prstGeom prst="line">
            <a:avLst/>
          </a:prstGeom>
          <a:ln w="1174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4942284" y="4960373"/>
            <a:ext cx="163594" cy="484851"/>
          </a:xfrm>
          <a:prstGeom prst="line">
            <a:avLst/>
          </a:prstGeom>
          <a:ln w="1174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 flipV="1">
            <a:off x="6814492" y="4795838"/>
            <a:ext cx="144016" cy="531351"/>
          </a:xfrm>
          <a:prstGeom prst="line">
            <a:avLst/>
          </a:prstGeom>
          <a:ln w="1174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6323013" y="1988840"/>
            <a:ext cx="221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上からのリーダ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318548" y="4646070"/>
            <a:ext cx="221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お迎えリーダ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038628" y="6183182"/>
            <a:ext cx="221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地上</a:t>
            </a:r>
          </a:p>
        </p:txBody>
      </p:sp>
    </p:spTree>
    <p:extLst>
      <p:ext uri="{BB962C8B-B14F-4D97-AF65-F5344CB8AC3E}">
        <p14:creationId xmlns:p14="http://schemas.microsoft.com/office/powerpoint/2010/main" val="42480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2782044" y="980728"/>
            <a:ext cx="6696743" cy="468798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00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782044" y="5661248"/>
            <a:ext cx="6696743" cy="8715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996633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5" name="タイトル 7"/>
          <p:cNvSpPr>
            <a:spLocks noGrp="1"/>
          </p:cNvSpPr>
          <p:nvPr>
            <p:ph type="title"/>
          </p:nvPr>
        </p:nvSpPr>
        <p:spPr>
          <a:xfrm>
            <a:off x="1053852" y="116632"/>
            <a:ext cx="10153128" cy="720080"/>
          </a:xfrm>
        </p:spPr>
        <p:txBody>
          <a:bodyPr/>
          <a:lstStyle/>
          <a:p>
            <a:r>
              <a:rPr kumimoji="1" lang="ja-JP" altLang="en-US" dirty="0"/>
              <a:t>最初につながったお迎えリーダが落雷点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4294212" y="1109141"/>
            <a:ext cx="1728193" cy="1384176"/>
          </a:xfrm>
          <a:prstGeom prst="line">
            <a:avLst/>
          </a:prstGeom>
          <a:ln w="1174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022405" y="2349301"/>
            <a:ext cx="228600" cy="2015803"/>
          </a:xfrm>
          <a:prstGeom prst="line">
            <a:avLst/>
          </a:prstGeom>
          <a:ln w="1174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図形グループ 31"/>
          <p:cNvGrpSpPr/>
          <p:nvPr/>
        </p:nvGrpSpPr>
        <p:grpSpPr>
          <a:xfrm>
            <a:off x="5589911" y="5237458"/>
            <a:ext cx="433064" cy="821715"/>
            <a:chOff x="9462205" y="562461"/>
            <a:chExt cx="433064" cy="821715"/>
          </a:xfrm>
        </p:grpSpPr>
        <p:sp>
          <p:nvSpPr>
            <p:cNvPr id="28" name="直角三角形 27"/>
            <p:cNvSpPr/>
            <p:nvPr/>
          </p:nvSpPr>
          <p:spPr>
            <a:xfrm rot="8368703">
              <a:off x="9462205" y="562461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29" name="直角三角形 28"/>
            <p:cNvSpPr/>
            <p:nvPr/>
          </p:nvSpPr>
          <p:spPr>
            <a:xfrm rot="8368703">
              <a:off x="9464650" y="76019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0" name="直角三角形 29"/>
            <p:cNvSpPr/>
            <p:nvPr/>
          </p:nvSpPr>
          <p:spPr>
            <a:xfrm rot="8368703">
              <a:off x="9464650" y="93618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9680575" y="980728"/>
              <a:ext cx="72008" cy="403448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6742484" y="5345113"/>
            <a:ext cx="433064" cy="821715"/>
            <a:chOff x="9462205" y="562461"/>
            <a:chExt cx="433064" cy="821715"/>
          </a:xfrm>
        </p:grpSpPr>
        <p:sp>
          <p:nvSpPr>
            <p:cNvPr id="34" name="直角三角形 33"/>
            <p:cNvSpPr/>
            <p:nvPr/>
          </p:nvSpPr>
          <p:spPr>
            <a:xfrm rot="8368703">
              <a:off x="9462205" y="562461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5" name="直角三角形 34"/>
            <p:cNvSpPr/>
            <p:nvPr/>
          </p:nvSpPr>
          <p:spPr>
            <a:xfrm rot="8368703">
              <a:off x="9464650" y="76019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6" name="直角三角形 35"/>
            <p:cNvSpPr/>
            <p:nvPr/>
          </p:nvSpPr>
          <p:spPr>
            <a:xfrm rot="8368703">
              <a:off x="9464650" y="93618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9680575" y="980728"/>
              <a:ext cx="72008" cy="403448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4654252" y="5535917"/>
            <a:ext cx="433064" cy="821715"/>
            <a:chOff x="9462205" y="562461"/>
            <a:chExt cx="433064" cy="821715"/>
          </a:xfrm>
        </p:grpSpPr>
        <p:sp>
          <p:nvSpPr>
            <p:cNvPr id="39" name="直角三角形 38"/>
            <p:cNvSpPr/>
            <p:nvPr/>
          </p:nvSpPr>
          <p:spPr>
            <a:xfrm rot="8368703">
              <a:off x="9462205" y="562461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0" name="直角三角形 39"/>
            <p:cNvSpPr/>
            <p:nvPr/>
          </p:nvSpPr>
          <p:spPr>
            <a:xfrm rot="8368703">
              <a:off x="9464650" y="76019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1" name="直角三角形 40"/>
            <p:cNvSpPr/>
            <p:nvPr/>
          </p:nvSpPr>
          <p:spPr>
            <a:xfrm rot="8368703">
              <a:off x="9464650" y="936183"/>
              <a:ext cx="430619" cy="337088"/>
            </a:xfrm>
            <a:prstGeom prst="rtTriangl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9680575" y="980728"/>
              <a:ext cx="72008" cy="403448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</p:grpSp>
      <p:cxnSp>
        <p:nvCxnSpPr>
          <p:cNvPr id="43" name="直線コネクタ 42"/>
          <p:cNvCxnSpPr>
            <a:stCxn id="28" idx="2"/>
          </p:cNvCxnSpPr>
          <p:nvPr/>
        </p:nvCxnSpPr>
        <p:spPr>
          <a:xfrm flipV="1">
            <a:off x="5859381" y="4077072"/>
            <a:ext cx="308057" cy="1060915"/>
          </a:xfrm>
          <a:prstGeom prst="line">
            <a:avLst/>
          </a:prstGeom>
          <a:ln w="1174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4942284" y="4581128"/>
            <a:ext cx="360040" cy="864097"/>
          </a:xfrm>
          <a:prstGeom prst="line">
            <a:avLst/>
          </a:prstGeom>
          <a:ln w="1174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 flipV="1">
            <a:off x="6598468" y="4579938"/>
            <a:ext cx="360040" cy="747252"/>
          </a:xfrm>
          <a:prstGeom prst="line">
            <a:avLst/>
          </a:prstGeom>
          <a:ln w="1174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endCxn id="28" idx="2"/>
          </p:cNvCxnSpPr>
          <p:nvPr/>
        </p:nvCxnSpPr>
        <p:spPr>
          <a:xfrm flipV="1">
            <a:off x="5859381" y="5137987"/>
            <a:ext cx="0" cy="1059614"/>
          </a:xfrm>
          <a:prstGeom prst="line">
            <a:avLst/>
          </a:prstGeom>
          <a:ln w="117475">
            <a:solidFill>
              <a:srgbClr val="FFFF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3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A1F0D5-AA22-4C80-8E67-B7D5CAC1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最初につながったお迎えリーダが落雷点</a:t>
            </a:r>
          </a:p>
        </p:txBody>
      </p:sp>
      <p:pic>
        <p:nvPicPr>
          <p:cNvPr id="5" name="図 4" descr="花火のcg&#10;&#10;中程度の精度で自動的に生成された説明">
            <a:extLst>
              <a:ext uri="{FF2B5EF4-FFF2-40B4-BE49-F238E27FC236}">
                <a16:creationId xmlns:a16="http://schemas.microsoft.com/office/drawing/2014/main" id="{5C7371F6-EE37-41E0-AD3A-4768914F9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9" y="1556792"/>
            <a:ext cx="3977640" cy="2657246"/>
          </a:xfrm>
          <a:prstGeom prst="rect">
            <a:avLst/>
          </a:prstGeom>
        </p:spPr>
      </p:pic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D4F541F2-4135-4219-9BAB-25E0D81C90AF}"/>
              </a:ext>
            </a:extLst>
          </p:cNvPr>
          <p:cNvGrpSpPr/>
          <p:nvPr/>
        </p:nvGrpSpPr>
        <p:grpSpPr>
          <a:xfrm>
            <a:off x="3204839" y="908720"/>
            <a:ext cx="5725982" cy="3168352"/>
            <a:chOff x="3204839" y="908720"/>
            <a:chExt cx="5725982" cy="3168352"/>
          </a:xfrm>
        </p:grpSpPr>
        <p:pic>
          <p:nvPicPr>
            <p:cNvPr id="11" name="図 10" descr="グラフィカル ユーザー インターフェイス, Web サイト&#10;&#10;自動的に生成された説明">
              <a:extLst>
                <a:ext uri="{FF2B5EF4-FFF2-40B4-BE49-F238E27FC236}">
                  <a16:creationId xmlns:a16="http://schemas.microsoft.com/office/drawing/2014/main" id="{0CE36B3B-E045-4552-811A-FBBFC72BF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1"/>
            <a:stretch/>
          </p:blipFill>
          <p:spPr>
            <a:xfrm>
              <a:off x="6537357" y="909137"/>
              <a:ext cx="2393464" cy="264497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52C7431-CDC1-45EB-9786-6313AC2A1E84}"/>
                </a:ext>
              </a:extLst>
            </p:cNvPr>
            <p:cNvSpPr/>
            <p:nvPr/>
          </p:nvSpPr>
          <p:spPr>
            <a:xfrm>
              <a:off x="3204839" y="3645024"/>
              <a:ext cx="504056" cy="43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13D7623-7B03-4662-9F81-086EA85570E9}"/>
                </a:ext>
              </a:extLst>
            </p:cNvPr>
            <p:cNvCxnSpPr/>
            <p:nvPr/>
          </p:nvCxnSpPr>
          <p:spPr>
            <a:xfrm flipH="1">
              <a:off x="3708895" y="908720"/>
              <a:ext cx="2817565" cy="27363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656248FA-0F05-47E4-AD04-036209C1C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8895" y="3553692"/>
              <a:ext cx="2817565" cy="5233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E5175B47-C779-490E-850A-D5C80FEA8B84}"/>
              </a:ext>
            </a:extLst>
          </p:cNvPr>
          <p:cNvGrpSpPr/>
          <p:nvPr/>
        </p:nvGrpSpPr>
        <p:grpSpPr>
          <a:xfrm>
            <a:off x="8110636" y="116632"/>
            <a:ext cx="3956467" cy="2644972"/>
            <a:chOff x="8110636" y="116632"/>
            <a:chExt cx="3956467" cy="2644972"/>
          </a:xfrm>
        </p:grpSpPr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04AAAF9E-8D07-4C1B-A1D6-3C3C4B0C6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0636" y="908720"/>
              <a:ext cx="2183588" cy="8544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図 20" descr="グラフィカル ユーザー インターフェイス, Web サイト&#10;&#10;自動的に生成された説明">
              <a:extLst>
                <a:ext uri="{FF2B5EF4-FFF2-40B4-BE49-F238E27FC236}">
                  <a16:creationId xmlns:a16="http://schemas.microsoft.com/office/drawing/2014/main" id="{12C2F854-500F-4167-8AFF-5155F5CD9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02" r="35464"/>
            <a:stretch/>
          </p:blipFill>
          <p:spPr>
            <a:xfrm>
              <a:off x="10202842" y="116632"/>
              <a:ext cx="1864261" cy="2644972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CB8124AC-3F90-44AC-A49E-5627391A55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0636" y="2708920"/>
              <a:ext cx="209220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60C8F34D-1F62-4617-8F2E-716C7177C7B8}"/>
              </a:ext>
            </a:extLst>
          </p:cNvPr>
          <p:cNvGrpSpPr/>
          <p:nvPr/>
        </p:nvGrpSpPr>
        <p:grpSpPr>
          <a:xfrm>
            <a:off x="5088475" y="2951232"/>
            <a:ext cx="7100350" cy="3313247"/>
            <a:chOff x="5088475" y="2951232"/>
            <a:chExt cx="7100350" cy="3313247"/>
          </a:xfrm>
        </p:grpSpPr>
        <p:pic>
          <p:nvPicPr>
            <p:cNvPr id="7" name="図 6" descr="写真, 座る, 小さい, オレンジ が含まれている画像&#10;&#10;自動的に生成された説明">
              <a:extLst>
                <a:ext uri="{FF2B5EF4-FFF2-40B4-BE49-F238E27FC236}">
                  <a16:creationId xmlns:a16="http://schemas.microsoft.com/office/drawing/2014/main" id="{132A8C7C-8F36-49CF-8574-4A496D48B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5088475" y="3870357"/>
              <a:ext cx="7100350" cy="2394122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467FF623-0A87-4D04-BF95-C7FCB66FCFA2}"/>
                </a:ext>
              </a:extLst>
            </p:cNvPr>
            <p:cNvSpPr/>
            <p:nvPr/>
          </p:nvSpPr>
          <p:spPr>
            <a:xfrm>
              <a:off x="7323823" y="2951232"/>
              <a:ext cx="1406506" cy="50405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endParaRPr>
            </a:p>
          </p:txBody>
        </p: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142ABFEA-1BF5-44AF-AE34-14C10AB7A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1641" y="3429000"/>
              <a:ext cx="1892183" cy="4413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FB24D749-8AB2-4734-98EF-71500ADD9024}"/>
                </a:ext>
              </a:extLst>
            </p:cNvPr>
            <p:cNvCxnSpPr>
              <a:cxnSpLocks/>
            </p:cNvCxnSpPr>
            <p:nvPr/>
          </p:nvCxnSpPr>
          <p:spPr>
            <a:xfrm>
              <a:off x="8730329" y="3455288"/>
              <a:ext cx="3052715" cy="4320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30563003-3DA6-44B3-9815-B828C82838D7}"/>
              </a:ext>
            </a:extLst>
          </p:cNvPr>
          <p:cNvSpPr/>
          <p:nvPr/>
        </p:nvSpPr>
        <p:spPr>
          <a:xfrm>
            <a:off x="2911240" y="4287642"/>
            <a:ext cx="1595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Cummins et al. 2017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998E875-EEAE-4173-89BF-81E06AE2569F}"/>
              </a:ext>
            </a:extLst>
          </p:cNvPr>
          <p:cNvSpPr txBox="1"/>
          <p:nvPr/>
        </p:nvSpPr>
        <p:spPr>
          <a:xfrm>
            <a:off x="79697" y="5085184"/>
            <a:ext cx="45853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少なくとも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13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本のお迎えリーダが発生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そのうちの一つに落雷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HGS明朝E" panose="02020900000000000000" pitchFamily="18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HGS明朝E" panose="02020900000000000000" pitchFamily="18" charset="-128"/>
                <a:cs typeface="+mn-cs"/>
              </a:rPr>
              <a:t>それ以外は写真に残っている</a:t>
            </a:r>
          </a:p>
        </p:txBody>
      </p:sp>
    </p:spTree>
    <p:extLst>
      <p:ext uri="{BB962C8B-B14F-4D97-AF65-F5344CB8AC3E}">
        <p14:creationId xmlns:p14="http://schemas.microsoft.com/office/powerpoint/2010/main" val="14338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9FBFCD-404E-4B68-A9B4-6F912709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自己紹介</a:t>
            </a:r>
            <a:endParaRPr kumimoji="1" lang="ja-JP" altLang="en-US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DBB90A2-E6E4-4998-9268-336EA08190B1}"/>
              </a:ext>
            </a:extLst>
          </p:cNvPr>
          <p:cNvSpPr txBox="1">
            <a:spLocks/>
          </p:cNvSpPr>
          <p:nvPr/>
        </p:nvSpPr>
        <p:spPr>
          <a:xfrm>
            <a:off x="450168" y="1052736"/>
            <a:ext cx="5680248" cy="553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r>
              <a:rPr lang="ja-JP" altLang="en-US" dirty="0"/>
              <a:t>経歴</a:t>
            </a:r>
          </a:p>
          <a:p>
            <a:pPr lvl="1"/>
            <a:r>
              <a:rPr lang="ja-JP" altLang="en-US" dirty="0"/>
              <a:t>神戸大学理学部物理学科</a:t>
            </a:r>
          </a:p>
          <a:p>
            <a:pPr lvl="1"/>
            <a:r>
              <a:rPr lang="ja-JP" altLang="en-US" dirty="0"/>
              <a:t>大阪大学大学院工学研究科通信工学専攻</a:t>
            </a:r>
          </a:p>
          <a:p>
            <a:pPr lvl="1"/>
            <a:r>
              <a:rPr lang="ja-JP" altLang="en-US" dirty="0"/>
              <a:t>三菱重工株式会社</a:t>
            </a:r>
          </a:p>
          <a:p>
            <a:pPr lvl="1"/>
            <a:r>
              <a:rPr lang="ja-JP" altLang="en-US" dirty="0"/>
              <a:t>大阪大学大学院工学研究科電気電子情報工学専攻</a:t>
            </a:r>
            <a:endParaRPr lang="en-US" altLang="ja-JP" dirty="0"/>
          </a:p>
          <a:p>
            <a:pPr lvl="1"/>
            <a:r>
              <a:rPr lang="ja-JP" altLang="en-US" dirty="0"/>
              <a:t>日本学術振興会　特別研究員</a:t>
            </a:r>
          </a:p>
          <a:p>
            <a:pPr lvl="1"/>
            <a:r>
              <a:rPr lang="ja-JP" altLang="en-US" dirty="0"/>
              <a:t>フロリダ大学客員研究員</a:t>
            </a:r>
          </a:p>
          <a:p>
            <a:pPr lvl="1"/>
            <a:r>
              <a:rPr lang="ja-JP" altLang="en-US" dirty="0"/>
              <a:t>大阪大学大学院工学研究科　助教</a:t>
            </a:r>
          </a:p>
          <a:p>
            <a:pPr lvl="1"/>
            <a:r>
              <a:rPr lang="ja-JP" altLang="en-US" dirty="0"/>
              <a:t>気象庁気象研究所　研究官、主任研究官</a:t>
            </a:r>
            <a:endParaRPr lang="en-US" altLang="ja-JP" dirty="0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FE4E1868-698A-41F2-8740-D5633D88771B}"/>
              </a:ext>
            </a:extLst>
          </p:cNvPr>
          <p:cNvSpPr txBox="1">
            <a:spLocks/>
          </p:cNvSpPr>
          <p:nvPr/>
        </p:nvSpPr>
        <p:spPr>
          <a:xfrm>
            <a:off x="6238428" y="476672"/>
            <a:ext cx="5680248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r>
              <a:rPr lang="ja-JP" altLang="en-US" dirty="0"/>
              <a:t>研究テーマ</a:t>
            </a:r>
          </a:p>
          <a:p>
            <a:pPr lvl="1"/>
            <a:r>
              <a:rPr lang="ja-JP" altLang="en-US" dirty="0"/>
              <a:t>雷センサの開発</a:t>
            </a:r>
          </a:p>
          <a:p>
            <a:pPr lvl="1"/>
            <a:r>
              <a:rPr lang="ja-JP" altLang="en-US" dirty="0"/>
              <a:t>雷観測による雷物理の解明</a:t>
            </a:r>
          </a:p>
          <a:p>
            <a:pPr lvl="1"/>
            <a:r>
              <a:rPr lang="ja-JP" altLang="en-US" dirty="0"/>
              <a:t>水蒸気ライダー開発</a:t>
            </a:r>
          </a:p>
          <a:p>
            <a:pPr lvl="1"/>
            <a:r>
              <a:rPr lang="ja-JP" altLang="en-US" dirty="0"/>
              <a:t>データ同化による線状降水帯予測精度向上</a:t>
            </a:r>
            <a:endParaRPr lang="en-US" altLang="ja-JP" dirty="0"/>
          </a:p>
        </p:txBody>
      </p:sp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387C973B-388B-425C-841A-4469291B9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65" y="2653410"/>
            <a:ext cx="2403885" cy="351770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1CF476-1EE5-3E2A-59F8-DB42812AE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805" y="2632680"/>
            <a:ext cx="2403885" cy="352910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BBF629-FBF9-C07B-3DF5-C5C177D31220}"/>
              </a:ext>
            </a:extLst>
          </p:cNvPr>
          <p:cNvSpPr txBox="1"/>
          <p:nvPr/>
        </p:nvSpPr>
        <p:spPr>
          <a:xfrm>
            <a:off x="6562465" y="6227439"/>
            <a:ext cx="2359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/>
              <a:t>鴨川、吉田、森本、</a:t>
            </a:r>
            <a:r>
              <a:rPr lang="en-US" altLang="ja-JP" sz="1400" b="1" dirty="0"/>
              <a:t>2021</a:t>
            </a:r>
            <a:endParaRPr lang="ja-JP" altLang="en-US" sz="14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1F00D17-1647-0FE4-9E52-B7B572118462}"/>
              </a:ext>
            </a:extLst>
          </p:cNvPr>
          <p:cNvSpPr txBox="1"/>
          <p:nvPr/>
        </p:nvSpPr>
        <p:spPr>
          <a:xfrm>
            <a:off x="9559384" y="6281485"/>
            <a:ext cx="2359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/>
              <a:t>吉田  </a:t>
            </a:r>
            <a:r>
              <a:rPr lang="en-US" altLang="ja-JP" sz="1400" b="1" dirty="0"/>
              <a:t>2022</a:t>
            </a:r>
            <a:endParaRPr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186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リターンストローク　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859734" y="5942932"/>
            <a:ext cx="1723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音羽電機工業株式会社</a:t>
            </a:r>
            <a:endParaRPr kumimoji="0" lang="en-US" altLang="ja-JP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雷写真コンテスト提供</a:t>
            </a:r>
            <a:endParaRPr kumimoji="0" lang="en-US" altLang="ja-JP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「無数の放電」</a:t>
            </a:r>
            <a:endParaRPr kumimoji="0" lang="en-US" altLang="ja-JP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750AB5A-2869-4100-96B0-665050813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52" y="1052737"/>
            <a:ext cx="4226061" cy="4248471"/>
          </a:xfrm>
        </p:spPr>
        <p:txBody>
          <a:bodyPr/>
          <a:lstStyle/>
          <a:p>
            <a:r>
              <a:rPr lang="ja-JP" altLang="en-US" dirty="0"/>
              <a:t>雷雲内の電荷領域と地上が電気的に接続</a:t>
            </a:r>
            <a:endParaRPr lang="en-US" altLang="ja-JP" dirty="0"/>
          </a:p>
          <a:p>
            <a:r>
              <a:rPr lang="ja-JP" altLang="en-US" dirty="0"/>
              <a:t>大電流が発生　数十</a:t>
            </a:r>
            <a:r>
              <a:rPr lang="en-US" altLang="ja-JP" dirty="0"/>
              <a:t>kA</a:t>
            </a:r>
          </a:p>
          <a:p>
            <a:r>
              <a:rPr lang="ja-JP" altLang="en-US" dirty="0"/>
              <a:t>複数回発生</a:t>
            </a:r>
            <a:endParaRPr lang="en-US" altLang="ja-JP" dirty="0"/>
          </a:p>
          <a:p>
            <a:r>
              <a:rPr lang="ja-JP" altLang="en-US" dirty="0"/>
              <a:t>明るい光が</a:t>
            </a:r>
            <a:r>
              <a:rPr lang="en-US" altLang="ja-JP" dirty="0"/>
              <a:t>1</a:t>
            </a:r>
            <a:r>
              <a:rPr lang="ja-JP" altLang="en-US" dirty="0"/>
              <a:t>回のリターンストローク</a:t>
            </a:r>
            <a:endParaRPr lang="en-US" altLang="ja-JP" dirty="0"/>
          </a:p>
          <a:p>
            <a:r>
              <a:rPr lang="ja-JP" altLang="en-US" dirty="0"/>
              <a:t>その間の淡い髭のような光は連続電流（＜数百</a:t>
            </a:r>
            <a:r>
              <a:rPr lang="en-US" altLang="ja-JP" dirty="0"/>
              <a:t>A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pic>
        <p:nvPicPr>
          <p:cNvPr id="8" name="コンテンツ プレースホルダー 5">
            <a:extLst>
              <a:ext uri="{FF2B5EF4-FFF2-40B4-BE49-F238E27FC236}">
                <a16:creationId xmlns:a16="http://schemas.microsoft.com/office/drawing/2014/main" id="{64D32DD2-0BFB-416F-A3A0-31DD8429B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13" y="836711"/>
            <a:ext cx="2628380" cy="509248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95F44EE-5C5D-42B2-9C44-9E53E7830767}"/>
              </a:ext>
            </a:extLst>
          </p:cNvPr>
          <p:cNvSpPr/>
          <p:nvPr/>
        </p:nvSpPr>
        <p:spPr>
          <a:xfrm>
            <a:off x="10054852" y="5935937"/>
            <a:ext cx="1723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音羽電機工業株式会社</a:t>
            </a:r>
            <a:endParaRPr kumimoji="0" lang="en-US" altLang="ja-JP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雷写真コンテスト提供</a:t>
            </a:r>
            <a:endParaRPr kumimoji="0" lang="en-US" altLang="ja-JP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ＭＳ ゴシック" panose="020B0609070205080204" pitchFamily="49" charset="-128"/>
                <a:cs typeface="Times New Roman" panose="02020603050405020304" pitchFamily="18" charset="0"/>
              </a:rPr>
              <a:t>「雷光」</a:t>
            </a:r>
            <a:endParaRPr kumimoji="0" lang="en-US" altLang="ja-JP" sz="1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図 10" descr="煙が出ている絵&#10;&#10;中程度の精度で自動的に生成された説明">
            <a:extLst>
              <a:ext uri="{FF2B5EF4-FFF2-40B4-BE49-F238E27FC236}">
                <a16:creationId xmlns:a16="http://schemas.microsoft.com/office/drawing/2014/main" id="{0A9826CC-488A-4DC0-AE35-AE3714643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28" y="812908"/>
            <a:ext cx="4095726" cy="51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9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5"/>
          <p:cNvSpPr txBox="1">
            <a:spLocks/>
          </p:cNvSpPr>
          <p:nvPr/>
        </p:nvSpPr>
        <p:spPr>
          <a:xfrm>
            <a:off x="1125860" y="1169255"/>
            <a:ext cx="10153128" cy="4419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r>
              <a:rPr lang="ja-JP" altLang="en-US" dirty="0"/>
              <a:t>提案</a:t>
            </a:r>
            <a:endParaRPr lang="en-US" altLang="ja-JP" dirty="0"/>
          </a:p>
          <a:p>
            <a:pPr lvl="1"/>
            <a:r>
              <a:rPr lang="ja-JP" altLang="en-US" sz="1800" dirty="0"/>
              <a:t>積乱雲は自然の発電機</a:t>
            </a:r>
            <a:endParaRPr lang="en-US" altLang="ja-JP" sz="1800" dirty="0"/>
          </a:p>
          <a:p>
            <a:pPr lvl="1"/>
            <a:r>
              <a:rPr lang="ja-JP" altLang="en-US" sz="1800" dirty="0"/>
              <a:t>雷の電気を蓄電できれば発電所ができるのでは？</a:t>
            </a:r>
            <a:endParaRPr lang="en-US" altLang="ja-JP" sz="1800" dirty="0"/>
          </a:p>
          <a:p>
            <a:r>
              <a:rPr lang="ja-JP" altLang="en-US" dirty="0"/>
              <a:t>前提</a:t>
            </a:r>
            <a:endParaRPr lang="en-US" altLang="ja-JP" dirty="0"/>
          </a:p>
          <a:p>
            <a:pPr lvl="1"/>
            <a:r>
              <a:rPr lang="ja-JP" altLang="en-US" sz="1800" dirty="0"/>
              <a:t>雷１回の電力量を</a:t>
            </a:r>
            <a:r>
              <a:rPr lang="en-US" altLang="ja-JP" sz="1800" dirty="0"/>
              <a:t>360kWh</a:t>
            </a:r>
            <a:r>
              <a:rPr lang="ja-JP" altLang="en-US" sz="1800" dirty="0"/>
              <a:t>と仮定</a:t>
            </a:r>
            <a:endParaRPr lang="en-US" altLang="ja-JP" sz="1800" dirty="0"/>
          </a:p>
          <a:p>
            <a:pPr lvl="1"/>
            <a:r>
              <a:rPr lang="ja-JP" altLang="en-US" sz="1800" dirty="0"/>
              <a:t>雷の電力は全て蓄電できると仮定</a:t>
            </a:r>
            <a:endParaRPr lang="en-US" altLang="ja-JP" sz="1800" dirty="0"/>
          </a:p>
          <a:p>
            <a:pPr lvl="1"/>
            <a:r>
              <a:rPr lang="en-US" altLang="ja-JP" sz="1800" dirty="0"/>
              <a:t>60m</a:t>
            </a:r>
            <a:r>
              <a:rPr lang="ja-JP" altLang="en-US" sz="1800" dirty="0"/>
              <a:t>のタワーで</a:t>
            </a:r>
            <a:r>
              <a:rPr lang="en-US" altLang="ja-JP" sz="1800" dirty="0"/>
              <a:t>1</a:t>
            </a:r>
            <a:r>
              <a:rPr lang="ja-JP" altLang="en-US" sz="1800" dirty="0"/>
              <a:t>年に</a:t>
            </a:r>
            <a:r>
              <a:rPr lang="en-US" altLang="ja-JP" sz="1800" dirty="0"/>
              <a:t>1</a:t>
            </a:r>
            <a:r>
              <a:rPr lang="ja-JP" altLang="en-US" sz="1800" dirty="0"/>
              <a:t>度程度の落雷が発生（米国フロリダ州の実績）</a:t>
            </a:r>
            <a:endParaRPr lang="en-US" altLang="ja-JP" sz="1800" dirty="0"/>
          </a:p>
          <a:p>
            <a:r>
              <a:rPr lang="ja-JP" altLang="en-US" dirty="0"/>
              <a:t>一般家庭の</a:t>
            </a:r>
            <a:r>
              <a:rPr lang="en-US" altLang="ja-JP" dirty="0"/>
              <a:t>1</a:t>
            </a:r>
            <a:r>
              <a:rPr lang="ja-JP" altLang="en-US" dirty="0"/>
              <a:t>軒の消費電力を供給するには？</a:t>
            </a:r>
            <a:endParaRPr lang="en-US" altLang="ja-JP" dirty="0"/>
          </a:p>
          <a:p>
            <a:pPr lvl="1"/>
            <a:r>
              <a:rPr lang="ja-JP" altLang="en-US" sz="1800" dirty="0"/>
              <a:t>一般家庭の消費電力は約</a:t>
            </a:r>
            <a:r>
              <a:rPr lang="en-US" altLang="ja-JP" sz="1800" dirty="0"/>
              <a:t>3600kWh/</a:t>
            </a:r>
            <a:r>
              <a:rPr lang="ja-JP" altLang="en-US" sz="1800" dirty="0"/>
              <a:t>年</a:t>
            </a:r>
            <a:endParaRPr lang="en-US" altLang="ja-JP" sz="1800" dirty="0"/>
          </a:p>
          <a:p>
            <a:pPr lvl="1"/>
            <a:r>
              <a:rPr lang="en-US" altLang="ja-JP" sz="1800" dirty="0"/>
              <a:t>1</a:t>
            </a:r>
            <a:r>
              <a:rPr lang="ja-JP" altLang="en-US" sz="1800" dirty="0"/>
              <a:t>年に必要な落雷　</a:t>
            </a:r>
            <a:r>
              <a:rPr lang="en-US" altLang="ja-JP" sz="1800" dirty="0"/>
              <a:t>10</a:t>
            </a:r>
            <a:r>
              <a:rPr lang="ja-JP" altLang="en-US" sz="1800" dirty="0"/>
              <a:t>回 </a:t>
            </a:r>
            <a:r>
              <a:rPr lang="en-US" altLang="ja-JP" sz="1800" dirty="0"/>
              <a:t>(3600kWh/360kW)</a:t>
            </a:r>
          </a:p>
          <a:p>
            <a:pPr lvl="1"/>
            <a:r>
              <a:rPr lang="ja-JP" altLang="en-US" sz="1800" dirty="0"/>
              <a:t>必要な</a:t>
            </a:r>
            <a:r>
              <a:rPr lang="en-US" altLang="ja-JP" sz="1800" dirty="0"/>
              <a:t>60m</a:t>
            </a:r>
            <a:r>
              <a:rPr lang="ja-JP" altLang="en-US" sz="1800" dirty="0"/>
              <a:t>タワーの本数　</a:t>
            </a:r>
            <a:r>
              <a:rPr lang="en-US" altLang="ja-JP" sz="1800" dirty="0"/>
              <a:t>10</a:t>
            </a:r>
            <a:r>
              <a:rPr lang="ja-JP" altLang="en-US" sz="1800" dirty="0"/>
              <a:t>本</a:t>
            </a:r>
            <a:endParaRPr lang="ja-JP" altLang="en-US" dirty="0"/>
          </a:p>
        </p:txBody>
      </p:sp>
      <p:pic>
        <p:nvPicPr>
          <p:cNvPr id="2" name="Picture 4" descr="「鉄塔 イラスト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34" y="4089760"/>
            <a:ext cx="1860948" cy="1937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雷発電は可能か？</a:t>
            </a:r>
            <a:endParaRPr kumimoji="1" lang="ja-JP" altLang="en-US" dirty="0"/>
          </a:p>
        </p:txBody>
      </p:sp>
      <p:sp>
        <p:nvSpPr>
          <p:cNvPr id="7" name="AutoShape 2" descr="「工場　無料イラスト」の画像検索結果"/>
          <p:cNvSpPr>
            <a:spLocks noChangeAspect="1" noChangeArrowheads="1"/>
          </p:cNvSpPr>
          <p:nvPr/>
        </p:nvSpPr>
        <p:spPr bwMode="auto">
          <a:xfrm>
            <a:off x="155575" y="-547688"/>
            <a:ext cx="1638300" cy="1143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759" y="564833"/>
            <a:ext cx="2557277" cy="3599695"/>
          </a:xfrm>
          <a:prstGeom prst="rect">
            <a:avLst/>
          </a:prstGeom>
        </p:spPr>
      </p:pic>
      <p:sp>
        <p:nvSpPr>
          <p:cNvPr id="13" name="コンテンツ プレースホルダー 5"/>
          <p:cNvSpPr txBox="1">
            <a:spLocks/>
          </p:cNvSpPr>
          <p:nvPr/>
        </p:nvSpPr>
        <p:spPr>
          <a:xfrm>
            <a:off x="1053852" y="3814416"/>
            <a:ext cx="10153128" cy="83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pPr marL="0" indent="0">
              <a:buNone/>
            </a:pPr>
            <a:endParaRPr lang="ja-JP" altLang="en-US" dirty="0"/>
          </a:p>
          <a:p>
            <a:pPr marL="0" indent="0">
              <a:buFont typeface="Arial" pitchFamily="34" charset="0"/>
              <a:buNone/>
            </a:pPr>
            <a:endParaRPr lang="ja-JP" altLang="en-US" dirty="0"/>
          </a:p>
        </p:txBody>
      </p:sp>
      <p:sp>
        <p:nvSpPr>
          <p:cNvPr id="10" name="コンテンツ プレースホルダー 5"/>
          <p:cNvSpPr txBox="1">
            <a:spLocks/>
          </p:cNvSpPr>
          <p:nvPr/>
        </p:nvSpPr>
        <p:spPr>
          <a:xfrm>
            <a:off x="1737247" y="4174605"/>
            <a:ext cx="10153128" cy="83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8967262" y="601199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雷発電イメージ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33972" y="5733256"/>
            <a:ext cx="64087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残念ながら、間違いなく儲かりません</a:t>
            </a:r>
          </a:p>
        </p:txBody>
      </p:sp>
    </p:spTree>
    <p:extLst>
      <p:ext uri="{BB962C8B-B14F-4D97-AF65-F5344CB8AC3E}">
        <p14:creationId xmlns:p14="http://schemas.microsoft.com/office/powerpoint/2010/main" val="2742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667CC0-55FD-478D-A700-737072F4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雷に関するトピック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19C2B0-4C8F-4F37-A029-B74E1604C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世界の雷分布と世界一の雷多発地帯　（ギネス記録）</a:t>
            </a:r>
            <a:endParaRPr kumimoji="1" lang="en-US" altLang="ja-JP" dirty="0"/>
          </a:p>
          <a:p>
            <a:r>
              <a:rPr kumimoji="1" lang="ja-JP" altLang="en-US" dirty="0"/>
              <a:t>巨大な雷</a:t>
            </a:r>
            <a:r>
              <a:rPr kumimoji="1" lang="en-US" altLang="ja-JP" dirty="0"/>
              <a:t>Mega Flash (</a:t>
            </a:r>
            <a:r>
              <a:rPr kumimoji="1" lang="ja-JP" altLang="en-US" dirty="0"/>
              <a:t>ギネス記録</a:t>
            </a:r>
            <a:r>
              <a:rPr kumimoji="1" lang="en-US" altLang="ja-JP" dirty="0"/>
              <a:t>)</a:t>
            </a:r>
          </a:p>
          <a:p>
            <a:r>
              <a:rPr kumimoji="1" lang="ja-JP" altLang="en-US" dirty="0"/>
              <a:t>飛行機への落雷</a:t>
            </a:r>
            <a:endParaRPr lang="en-US" altLang="ja-JP" dirty="0"/>
          </a:p>
          <a:p>
            <a:r>
              <a:rPr kumimoji="1" lang="ja-JP" altLang="en-US" dirty="0"/>
              <a:t>ロケット誘雷</a:t>
            </a:r>
            <a:endParaRPr kumimoji="1" lang="en-US" altLang="ja-JP" dirty="0"/>
          </a:p>
          <a:p>
            <a:r>
              <a:rPr lang="ja-JP" altLang="en-US" dirty="0"/>
              <a:t>冬季雷</a:t>
            </a:r>
            <a:endParaRPr lang="en-US" altLang="ja-JP" dirty="0"/>
          </a:p>
          <a:p>
            <a:r>
              <a:rPr lang="ja-JP" altLang="en-US" dirty="0"/>
              <a:t>高高度発光現象</a:t>
            </a:r>
            <a:endParaRPr lang="en-US" altLang="ja-JP" dirty="0"/>
          </a:p>
          <a:p>
            <a:r>
              <a:rPr lang="ja-JP" altLang="en-US" dirty="0"/>
              <a:t>火山雷</a:t>
            </a:r>
            <a:endParaRPr lang="en-US" altLang="ja-JP" dirty="0"/>
          </a:p>
          <a:p>
            <a:r>
              <a:rPr kumimoji="1" lang="ja-JP" altLang="en-US" dirty="0"/>
              <a:t>雷観測器の開発</a:t>
            </a:r>
          </a:p>
        </p:txBody>
      </p:sp>
    </p:spTree>
    <p:extLst>
      <p:ext uri="{BB962C8B-B14F-4D97-AF65-F5344CB8AC3E}">
        <p14:creationId xmlns:p14="http://schemas.microsoft.com/office/powerpoint/2010/main" val="36085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667CC0-55FD-478D-A700-737072F4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世界の雷分布</a:t>
            </a:r>
          </a:p>
        </p:txBody>
      </p:sp>
      <p:pic>
        <p:nvPicPr>
          <p:cNvPr id="7" name="図 6" descr="グラフ&#10;&#10;自動的に生成された説明">
            <a:extLst>
              <a:ext uri="{FF2B5EF4-FFF2-40B4-BE49-F238E27FC236}">
                <a16:creationId xmlns:a16="http://schemas.microsoft.com/office/drawing/2014/main" id="{99C33B79-7506-49F8-BA30-F889C22CD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332" y="836712"/>
            <a:ext cx="13055684" cy="3744416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D2E495C-D40B-4403-A86C-208D254795E6}"/>
              </a:ext>
            </a:extLst>
          </p:cNvPr>
          <p:cNvCxnSpPr/>
          <p:nvPr/>
        </p:nvCxnSpPr>
        <p:spPr>
          <a:xfrm>
            <a:off x="4942284" y="1340768"/>
            <a:ext cx="576064" cy="14401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4B8DA2E6-6D78-42AB-8334-A47D8346900C}"/>
              </a:ext>
            </a:extLst>
          </p:cNvPr>
          <p:cNvSpPr/>
          <p:nvPr/>
        </p:nvSpPr>
        <p:spPr>
          <a:xfrm rot="20892328">
            <a:off x="3020664" y="2268056"/>
            <a:ext cx="648072" cy="28803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6C3046F3-96EC-4C7E-A49E-63C97EE81C8B}"/>
              </a:ext>
            </a:extLst>
          </p:cNvPr>
          <p:cNvSpPr/>
          <p:nvPr/>
        </p:nvSpPr>
        <p:spPr>
          <a:xfrm rot="20892328">
            <a:off x="5433813" y="2823456"/>
            <a:ext cx="648072" cy="28803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C900819E-E79C-486C-AEAC-5A02A5BC3545}"/>
              </a:ext>
            </a:extLst>
          </p:cNvPr>
          <p:cNvSpPr/>
          <p:nvPr/>
        </p:nvSpPr>
        <p:spPr>
          <a:xfrm rot="20892328">
            <a:off x="5303549" y="2409036"/>
            <a:ext cx="648072" cy="28803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BBE7065D-BB9B-42C1-A3E1-F4341979AFFD}"/>
              </a:ext>
            </a:extLst>
          </p:cNvPr>
          <p:cNvSpPr/>
          <p:nvPr/>
        </p:nvSpPr>
        <p:spPr>
          <a:xfrm rot="20892328">
            <a:off x="6837088" y="1196751"/>
            <a:ext cx="648072" cy="288032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6" name="表 16">
            <a:extLst>
              <a:ext uri="{FF2B5EF4-FFF2-40B4-BE49-F238E27FC236}">
                <a16:creationId xmlns:a16="http://schemas.microsoft.com/office/drawing/2014/main" id="{61C60231-2784-4017-9174-8F1ECF4F7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83875"/>
              </p:ext>
            </p:extLst>
          </p:nvPr>
        </p:nvGraphicFramePr>
        <p:xfrm>
          <a:off x="3198344" y="4959176"/>
          <a:ext cx="309634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300514529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1110954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ベネズエラ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533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コンゴ共和国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05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コンゴ共和国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9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コロンビア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406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コンゴ共和国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53344"/>
                  </a:ext>
                </a:extLst>
              </a:tr>
            </a:tbl>
          </a:graphicData>
        </a:graphic>
      </p:graphicFrame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id="{8312E1A3-12DD-4E3F-8BF1-A6B37BF162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784590"/>
              </p:ext>
            </p:extLst>
          </p:nvPr>
        </p:nvGraphicFramePr>
        <p:xfrm>
          <a:off x="6598468" y="4959176"/>
          <a:ext cx="309634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38">
                  <a:extLst>
                    <a:ext uri="{9D8B030D-6E8A-4147-A177-3AD203B41FA5}">
                      <a16:colId xmlns:a16="http://schemas.microsoft.com/office/drawing/2014/main" val="2300514529"/>
                    </a:ext>
                  </a:extLst>
                </a:gridCol>
                <a:gridCol w="2662006">
                  <a:extLst>
                    <a:ext uri="{9D8B030D-6E8A-4147-A177-3AD203B41FA5}">
                      <a16:colId xmlns:a16="http://schemas.microsoft.com/office/drawing/2014/main" val="1110954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パキスタン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533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コロンビア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05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カメルーン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9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コンゴ共和国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406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コンゴ共和国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53344"/>
                  </a:ext>
                </a:extLst>
              </a:tr>
            </a:tbl>
          </a:graphicData>
        </a:graphic>
      </p:graphicFrame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82421D4-894C-48B0-B4D1-321A4A000531}"/>
              </a:ext>
            </a:extLst>
          </p:cNvPr>
          <p:cNvSpPr txBox="1"/>
          <p:nvPr/>
        </p:nvSpPr>
        <p:spPr>
          <a:xfrm>
            <a:off x="3319424" y="4564749"/>
            <a:ext cx="4143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雷発生数ベスト</a:t>
            </a:r>
            <a:r>
              <a:rPr kumimoji="1" lang="en-US" altLang="ja-JP" dirty="0"/>
              <a:t>10</a:t>
            </a:r>
            <a:r>
              <a:rPr kumimoji="1" lang="ja-JP" altLang="en-US" dirty="0"/>
              <a:t>　</a:t>
            </a:r>
            <a:r>
              <a:rPr kumimoji="1" lang="en-US" altLang="ja-JP" dirty="0"/>
              <a:t>(0.1°x 0.1°)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71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AC99CC-97A3-466B-A1E2-C9F7D861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世界１雷の多いマラカイボ湖（ベネズエラ）</a:t>
            </a:r>
            <a:endParaRPr kumimoji="1" lang="ja-JP" altLang="en-US" dirty="0"/>
          </a:p>
        </p:txBody>
      </p:sp>
      <p:pic>
        <p:nvPicPr>
          <p:cNvPr id="5" name="コンテンツ プレースホルダー 4" descr="マップ&#10;&#10;自動的に生成された説明">
            <a:extLst>
              <a:ext uri="{FF2B5EF4-FFF2-40B4-BE49-F238E27FC236}">
                <a16:creationId xmlns:a16="http://schemas.microsoft.com/office/drawing/2014/main" id="{C6299D80-A367-40CB-A3EE-9896231A4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/>
          <a:stretch/>
        </p:blipFill>
        <p:spPr>
          <a:xfrm>
            <a:off x="333772" y="980728"/>
            <a:ext cx="6549450" cy="439603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CCAFAF-6A9A-4F32-AF06-F023CC923DCB}"/>
              </a:ext>
            </a:extLst>
          </p:cNvPr>
          <p:cNvSpPr txBox="1"/>
          <p:nvPr/>
        </p:nvSpPr>
        <p:spPr>
          <a:xfrm>
            <a:off x="1197868" y="5092442"/>
            <a:ext cx="5583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雷日数年間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:300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雷発生数：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250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/km</a:t>
            </a:r>
            <a:r>
              <a:rPr kumimoji="1" lang="en-US" altLang="ja-JP" sz="24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深夜に雷が多い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大航海時代にはカタツゥンボの灯台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9981B99-CCAD-4783-A075-82B08BD8D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056" y="1196752"/>
            <a:ext cx="4994296" cy="496855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6B7C7D-ABFC-45A6-A3FB-9183F806D491}"/>
              </a:ext>
            </a:extLst>
          </p:cNvPr>
          <p:cNvSpPr txBox="1"/>
          <p:nvPr/>
        </p:nvSpPr>
        <p:spPr>
          <a:xfrm>
            <a:off x="10348018" y="6127928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22-1</a:t>
            </a:r>
            <a:endParaRPr lang="ja-JP" altLang="en-US" sz="12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852194-97C4-4640-AAA8-54648122AF45}"/>
              </a:ext>
            </a:extLst>
          </p:cNvPr>
          <p:cNvSpPr txBox="1"/>
          <p:nvPr/>
        </p:nvSpPr>
        <p:spPr>
          <a:xfrm>
            <a:off x="5302324" y="5092442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口絵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990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667CC0-55FD-478D-A700-737072F4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巨大な雷</a:t>
            </a:r>
            <a:r>
              <a:rPr kumimoji="1" lang="en-US" altLang="ja-JP" dirty="0"/>
              <a:t>Mega</a:t>
            </a:r>
            <a:r>
              <a:rPr lang="ja-JP" altLang="en-US" dirty="0"/>
              <a:t> </a:t>
            </a:r>
            <a:r>
              <a:rPr lang="en-US" altLang="ja-JP" dirty="0"/>
              <a:t>flash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433098-87BD-431C-9DF5-896351643AE0}"/>
              </a:ext>
            </a:extLst>
          </p:cNvPr>
          <p:cNvSpPr txBox="1"/>
          <p:nvPr/>
        </p:nvSpPr>
        <p:spPr>
          <a:xfrm>
            <a:off x="6442160" y="4256175"/>
            <a:ext cx="55831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水平距離世界最長：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2020/4/29 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アメリカ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768km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継続時間世界最長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2020/6/18 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ウルグアイ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アルゼンチン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17.102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秒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4A0A0B-62B4-4E6A-8646-769759117855}"/>
              </a:ext>
            </a:extLst>
          </p:cNvPr>
          <p:cNvSpPr txBox="1"/>
          <p:nvPr/>
        </p:nvSpPr>
        <p:spPr>
          <a:xfrm>
            <a:off x="676870" y="9946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水平距離世界最長</a:t>
            </a:r>
            <a:endParaRPr lang="ja-JP" altLang="en-US" sz="20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8BA5EC-0837-44E2-8D8C-021136545C2E}"/>
              </a:ext>
            </a:extLst>
          </p:cNvPr>
          <p:cNvSpPr txBox="1"/>
          <p:nvPr/>
        </p:nvSpPr>
        <p:spPr>
          <a:xfrm>
            <a:off x="6598468" y="35765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継続時間世界最長</a:t>
            </a:r>
            <a:endParaRPr lang="ja-JP" altLang="en-US" sz="20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3598E9-AE1F-4DD5-BB21-999635B37060}"/>
              </a:ext>
            </a:extLst>
          </p:cNvPr>
          <p:cNvSpPr txBox="1"/>
          <p:nvPr/>
        </p:nvSpPr>
        <p:spPr>
          <a:xfrm>
            <a:off x="4726260" y="1152011"/>
            <a:ext cx="180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WMO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ウェブページ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16CCA6-A71D-545B-CA17-18D441C7A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3" y="1394710"/>
            <a:ext cx="4962610" cy="34210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45A386-CBB4-A449-22AE-A140A9C0C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824" y="1196335"/>
            <a:ext cx="3528393" cy="303266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7D7A035-4B01-46E8-A866-7B5B01313ED3}"/>
              </a:ext>
            </a:extLst>
          </p:cNvPr>
          <p:cNvSpPr txBox="1"/>
          <p:nvPr/>
        </p:nvSpPr>
        <p:spPr>
          <a:xfrm>
            <a:off x="10385481" y="3900232"/>
            <a:ext cx="180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WMO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ウェブページ</a:t>
            </a:r>
          </a:p>
        </p:txBody>
      </p:sp>
    </p:spTree>
    <p:extLst>
      <p:ext uri="{BB962C8B-B14F-4D97-AF65-F5344CB8AC3E}">
        <p14:creationId xmlns:p14="http://schemas.microsoft.com/office/powerpoint/2010/main" val="11132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667CC0-55FD-478D-A700-737072F4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航空機への落雷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25BCAB7-72C4-42DE-879F-36466CFCB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1302933"/>
            <a:ext cx="6096000" cy="45720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5EB10C-CA32-4CCB-99DF-2DE5D5267213}"/>
              </a:ext>
            </a:extLst>
          </p:cNvPr>
          <p:cNvSpPr txBox="1"/>
          <p:nvPr/>
        </p:nvSpPr>
        <p:spPr>
          <a:xfrm>
            <a:off x="7318548" y="2164599"/>
            <a:ext cx="48702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飛行機から上向きに枝分かれ</a:t>
            </a:r>
            <a:endParaRPr kumimoji="1" lang="en-US" altLang="ja-JP" sz="2400" dirty="0"/>
          </a:p>
          <a:p>
            <a:r>
              <a:rPr kumimoji="1" lang="ja-JP" altLang="en-US" sz="2400" dirty="0"/>
              <a:t>飛行機から下向きに枝分かれ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飛行機から雷が発生</a:t>
            </a:r>
            <a:endParaRPr kumimoji="1" lang="en-US" altLang="ja-JP" sz="2400" dirty="0"/>
          </a:p>
          <a:p>
            <a:r>
              <a:rPr lang="ja-JP" altLang="en-US" sz="2400" dirty="0"/>
              <a:t>航空機被雷の多くはこのタイプ</a:t>
            </a:r>
            <a:endParaRPr lang="en-US" altLang="ja-JP" sz="2400" dirty="0"/>
          </a:p>
          <a:p>
            <a:r>
              <a:rPr lang="ja-JP" altLang="en-US" sz="2400" dirty="0"/>
              <a:t>不活発な雷雲でも発生することも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7FDC4FB8-8F39-4E1C-B37A-B1AE2092D386}"/>
              </a:ext>
            </a:extLst>
          </p:cNvPr>
          <p:cNvSpPr/>
          <p:nvPr/>
        </p:nvSpPr>
        <p:spPr>
          <a:xfrm rot="5400000">
            <a:off x="8789338" y="3227299"/>
            <a:ext cx="648072" cy="461665"/>
          </a:xfrm>
          <a:prstGeom prst="rightArrow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6C36A61-BA2A-44E6-AAC1-931038D90585}"/>
              </a:ext>
            </a:extLst>
          </p:cNvPr>
          <p:cNvSpPr/>
          <p:nvPr/>
        </p:nvSpPr>
        <p:spPr>
          <a:xfrm>
            <a:off x="5158308" y="5893143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音羽電機工業株式会社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雷写真コンテスト提供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en-US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「神話の世界、トールのハンマー」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1D2BA5-1DD6-45EE-9B4B-42D85F61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ロケット誘雷</a:t>
            </a:r>
          </a:p>
        </p:txBody>
      </p:sp>
      <p:sp>
        <p:nvSpPr>
          <p:cNvPr id="28" name="コンテンツ プレースホルダー 3">
            <a:extLst>
              <a:ext uri="{FF2B5EF4-FFF2-40B4-BE49-F238E27FC236}">
                <a16:creationId xmlns:a16="http://schemas.microsoft.com/office/drawing/2014/main" id="{FF7A7553-3FE3-4C5D-A8BC-90C2E58A2F84}"/>
              </a:ext>
            </a:extLst>
          </p:cNvPr>
          <p:cNvSpPr txBox="1">
            <a:spLocks/>
          </p:cNvSpPr>
          <p:nvPr/>
        </p:nvSpPr>
        <p:spPr>
          <a:xfrm>
            <a:off x="1053852" y="1052737"/>
            <a:ext cx="10153128" cy="553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r>
              <a:rPr lang="ja-JP" altLang="en-US" dirty="0"/>
              <a:t>地上から小型ロケットを打ち上げて雷を人工的に発生させる</a:t>
            </a:r>
            <a:endParaRPr lang="en-US" altLang="ja-JP" dirty="0"/>
          </a:p>
          <a:p>
            <a:r>
              <a:rPr lang="ja-JP" altLang="en-US" dirty="0"/>
              <a:t>落雷地点が分かっているので、稠密な観測が可能</a:t>
            </a:r>
            <a:endParaRPr lang="en-US" altLang="ja-JP" dirty="0"/>
          </a:p>
          <a:p>
            <a:r>
              <a:rPr lang="ja-JP" altLang="en-US" dirty="0"/>
              <a:t>雷電流の取得とその利活用</a:t>
            </a:r>
            <a:endParaRPr lang="en-US" altLang="ja-JP" dirty="0"/>
          </a:p>
          <a:p>
            <a:r>
              <a:rPr lang="ja-JP" altLang="en-US" dirty="0"/>
              <a:t>客員研究員としてフロリダ大のロケット誘雷実験に参加</a:t>
            </a:r>
            <a:endParaRPr lang="en-US" altLang="ja-JP" dirty="0"/>
          </a:p>
          <a:p>
            <a:r>
              <a:rPr lang="ja-JP" altLang="en-US" dirty="0"/>
              <a:t>およそ</a:t>
            </a:r>
            <a:r>
              <a:rPr lang="en-US" altLang="ja-JP" dirty="0"/>
              <a:t>50</a:t>
            </a:r>
            <a:r>
              <a:rPr lang="ja-JP" altLang="en-US" dirty="0"/>
              <a:t>％の成功率</a:t>
            </a:r>
            <a:endParaRPr lang="en-US" altLang="ja-JP" dirty="0"/>
          </a:p>
          <a:p>
            <a:r>
              <a:rPr lang="ja-JP" altLang="en-US" dirty="0"/>
              <a:t>日本でも冬季雷で続けられている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2AC5EF5-1F58-4F48-A85A-141DAC0036DD}"/>
              </a:ext>
            </a:extLst>
          </p:cNvPr>
          <p:cNvSpPr/>
          <p:nvPr/>
        </p:nvSpPr>
        <p:spPr>
          <a:xfrm>
            <a:off x="9010737" y="1667741"/>
            <a:ext cx="2808312" cy="324782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0000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F222258C-A9A9-4C7B-9EA6-D76C5465F54E}"/>
              </a:ext>
            </a:extLst>
          </p:cNvPr>
          <p:cNvSpPr/>
          <p:nvPr/>
        </p:nvSpPr>
        <p:spPr>
          <a:xfrm>
            <a:off x="9010735" y="4908101"/>
            <a:ext cx="2808313" cy="8715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996633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24C48286-4A26-459D-8EC8-8507946DC13E}"/>
              </a:ext>
            </a:extLst>
          </p:cNvPr>
          <p:cNvSpPr/>
          <p:nvPr/>
        </p:nvSpPr>
        <p:spPr>
          <a:xfrm>
            <a:off x="10018847" y="4815335"/>
            <a:ext cx="288032" cy="632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4E049852-009D-4BC3-8CA1-98A8B8C11FD9}"/>
              </a:ext>
            </a:extLst>
          </p:cNvPr>
          <p:cNvCxnSpPr>
            <a:cxnSpLocks/>
          </p:cNvCxnSpPr>
          <p:nvPr/>
        </p:nvCxnSpPr>
        <p:spPr>
          <a:xfrm flipV="1">
            <a:off x="10162863" y="2916037"/>
            <a:ext cx="145809" cy="911944"/>
          </a:xfrm>
          <a:prstGeom prst="line">
            <a:avLst/>
          </a:prstGeom>
          <a:ln w="117475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8961B858-FB8C-49AE-82A5-92F23E9A92DA}"/>
              </a:ext>
            </a:extLst>
          </p:cNvPr>
          <p:cNvSpPr txBox="1"/>
          <p:nvPr/>
        </p:nvSpPr>
        <p:spPr>
          <a:xfrm>
            <a:off x="9370775" y="5435932"/>
            <a:ext cx="201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ロケット発射台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6F48E705-2BBC-4B4E-9088-838926FAD5A1}"/>
              </a:ext>
            </a:extLst>
          </p:cNvPr>
          <p:cNvSpPr txBox="1"/>
          <p:nvPr/>
        </p:nvSpPr>
        <p:spPr>
          <a:xfrm>
            <a:off x="10162863" y="4189686"/>
            <a:ext cx="1368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ワイヤ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3FB6065-50AA-40FC-9E74-1ECE02B46B91}"/>
              </a:ext>
            </a:extLst>
          </p:cNvPr>
          <p:cNvSpPr txBox="1"/>
          <p:nvPr/>
        </p:nvSpPr>
        <p:spPr>
          <a:xfrm>
            <a:off x="10671130" y="3606004"/>
            <a:ext cx="1368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ロケット</a:t>
            </a: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83F57A67-4E55-4E65-8FA6-AF0E1AFB1524}"/>
              </a:ext>
            </a:extLst>
          </p:cNvPr>
          <p:cNvCxnSpPr>
            <a:endCxn id="49" idx="0"/>
          </p:cNvCxnSpPr>
          <p:nvPr/>
        </p:nvCxnSpPr>
        <p:spPr>
          <a:xfrm>
            <a:off x="10162862" y="3933369"/>
            <a:ext cx="0" cy="88196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二等辺三角形 60">
            <a:extLst>
              <a:ext uri="{FF2B5EF4-FFF2-40B4-BE49-F238E27FC236}">
                <a16:creationId xmlns:a16="http://schemas.microsoft.com/office/drawing/2014/main" id="{DB147B17-8987-450C-B5C1-6B702F1C5B36}"/>
              </a:ext>
            </a:extLst>
          </p:cNvPr>
          <p:cNvSpPr/>
          <p:nvPr/>
        </p:nvSpPr>
        <p:spPr>
          <a:xfrm>
            <a:off x="10098475" y="3824149"/>
            <a:ext cx="144016" cy="19986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867C9ACB-3489-4C7A-9962-10E32DCEA1C9}"/>
              </a:ext>
            </a:extLst>
          </p:cNvPr>
          <p:cNvCxnSpPr>
            <a:cxnSpLocks/>
          </p:cNvCxnSpPr>
          <p:nvPr/>
        </p:nvCxnSpPr>
        <p:spPr>
          <a:xfrm flipH="1" flipV="1">
            <a:off x="10170483" y="2150116"/>
            <a:ext cx="72008" cy="896753"/>
          </a:xfrm>
          <a:prstGeom prst="line">
            <a:avLst/>
          </a:prstGeom>
          <a:ln w="117475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394F32C7-33C5-440A-B1C4-A1095412A902}"/>
              </a:ext>
            </a:extLst>
          </p:cNvPr>
          <p:cNvCxnSpPr>
            <a:cxnSpLocks/>
            <a:stCxn id="60" idx="1"/>
          </p:cNvCxnSpPr>
          <p:nvPr/>
        </p:nvCxnSpPr>
        <p:spPr>
          <a:xfrm flipH="1">
            <a:off x="10291880" y="3790670"/>
            <a:ext cx="379250" cy="160569"/>
          </a:xfrm>
          <a:prstGeom prst="straightConnector1">
            <a:avLst/>
          </a:prstGeom>
          <a:ln w="127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9C0AB974-FAD6-473B-847D-14B616904741}"/>
              </a:ext>
            </a:extLst>
          </p:cNvPr>
          <p:cNvSpPr txBox="1"/>
          <p:nvPr/>
        </p:nvSpPr>
        <p:spPr>
          <a:xfrm>
            <a:off x="10774931" y="2166858"/>
            <a:ext cx="1368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雷</a:t>
            </a: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88368BDF-3E47-4CFB-8345-1FB04ED2B8C5}"/>
              </a:ext>
            </a:extLst>
          </p:cNvPr>
          <p:cNvCxnSpPr>
            <a:cxnSpLocks/>
            <a:stCxn id="69" idx="1"/>
          </p:cNvCxnSpPr>
          <p:nvPr/>
        </p:nvCxnSpPr>
        <p:spPr>
          <a:xfrm flipH="1">
            <a:off x="10378887" y="2351524"/>
            <a:ext cx="396044" cy="89220"/>
          </a:xfrm>
          <a:prstGeom prst="straightConnector1">
            <a:avLst/>
          </a:prstGeom>
          <a:ln w="1270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9413E1C9-1F59-4BAF-A7D1-5A6015922400}"/>
              </a:ext>
            </a:extLst>
          </p:cNvPr>
          <p:cNvCxnSpPr>
            <a:cxnSpLocks/>
          </p:cNvCxnSpPr>
          <p:nvPr/>
        </p:nvCxnSpPr>
        <p:spPr>
          <a:xfrm flipV="1">
            <a:off x="10139948" y="1609490"/>
            <a:ext cx="337050" cy="831517"/>
          </a:xfrm>
          <a:prstGeom prst="line">
            <a:avLst/>
          </a:prstGeom>
          <a:ln w="117475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84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C7420C5A-59C2-4A0F-AD0C-08AB6F44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37" y="813940"/>
            <a:ext cx="5079692" cy="347915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11D2BA5-1DD6-45EE-9B4B-42D85F61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ロケット誘雷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B2303F7-62C5-4D92-9E8D-B25A15392777}"/>
              </a:ext>
            </a:extLst>
          </p:cNvPr>
          <p:cNvCxnSpPr>
            <a:cxnSpLocks/>
          </p:cNvCxnSpPr>
          <p:nvPr/>
        </p:nvCxnSpPr>
        <p:spPr>
          <a:xfrm>
            <a:off x="1629916" y="3868288"/>
            <a:ext cx="3168352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0D99DEB-0560-4CE2-A0C9-2F89BD0719BA}"/>
              </a:ext>
            </a:extLst>
          </p:cNvPr>
          <p:cNvSpPr txBox="1"/>
          <p:nvPr/>
        </p:nvSpPr>
        <p:spPr>
          <a:xfrm>
            <a:off x="2606862" y="3827638"/>
            <a:ext cx="108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>
                <a:solidFill>
                  <a:schemeClr val="bg1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1km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26" name="図 25" descr="停止の標識&#10;&#10;自動的に生成された説明">
            <a:extLst>
              <a:ext uri="{FF2B5EF4-FFF2-40B4-BE49-F238E27FC236}">
                <a16:creationId xmlns:a16="http://schemas.microsoft.com/office/drawing/2014/main" id="{A6EE0F04-F4B8-4291-8908-B6C2FEF5E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57" y="539263"/>
            <a:ext cx="6158209" cy="4618658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A206927-5A99-4E27-9A7B-059B6CEA8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41" y="4333746"/>
            <a:ext cx="4022336" cy="2754958"/>
          </a:xfrm>
          <a:prstGeom prst="rect">
            <a:avLst/>
          </a:prstGeom>
        </p:spPr>
      </p:pic>
      <p:sp>
        <p:nvSpPr>
          <p:cNvPr id="28" name="楕円 27">
            <a:extLst>
              <a:ext uri="{FF2B5EF4-FFF2-40B4-BE49-F238E27FC236}">
                <a16:creationId xmlns:a16="http://schemas.microsoft.com/office/drawing/2014/main" id="{5911DE44-5E2E-4E5D-8208-2ED470FA5346}"/>
              </a:ext>
            </a:extLst>
          </p:cNvPr>
          <p:cNvSpPr/>
          <p:nvPr/>
        </p:nvSpPr>
        <p:spPr>
          <a:xfrm>
            <a:off x="3204563" y="5775384"/>
            <a:ext cx="136154" cy="13615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8B305351-20CC-47A4-9276-429DF8A8F8CD}"/>
              </a:ext>
            </a:extLst>
          </p:cNvPr>
          <p:cNvCxnSpPr>
            <a:cxnSpLocks/>
          </p:cNvCxnSpPr>
          <p:nvPr/>
        </p:nvCxnSpPr>
        <p:spPr>
          <a:xfrm flipH="1">
            <a:off x="1989956" y="1385962"/>
            <a:ext cx="5005731" cy="218023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 descr="停止の標識&#10;&#10;自動的に生成された説明">
            <a:extLst>
              <a:ext uri="{FF2B5EF4-FFF2-40B4-BE49-F238E27FC236}">
                <a16:creationId xmlns:a16="http://schemas.microsoft.com/office/drawing/2014/main" id="{4E4C57FA-8521-4E5A-8A1C-9060070BF9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0" t="8790" r="59448" b="82345"/>
          <a:stretch/>
        </p:blipFill>
        <p:spPr>
          <a:xfrm>
            <a:off x="6995687" y="5301207"/>
            <a:ext cx="3831223" cy="1177564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9ABA6FB-14F5-4B94-BCA2-E46A3A1B95C4}"/>
              </a:ext>
            </a:extLst>
          </p:cNvPr>
          <p:cNvCxnSpPr>
            <a:cxnSpLocks/>
          </p:cNvCxnSpPr>
          <p:nvPr/>
        </p:nvCxnSpPr>
        <p:spPr>
          <a:xfrm flipV="1">
            <a:off x="7390556" y="1385962"/>
            <a:ext cx="580493" cy="413127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11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C7420C5A-59C2-4A0F-AD0C-08AB6F44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37" y="813940"/>
            <a:ext cx="5079692" cy="347915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11D2BA5-1DD6-45EE-9B4B-42D85F61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ロケット誘雷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B2303F7-62C5-4D92-9E8D-B25A15392777}"/>
              </a:ext>
            </a:extLst>
          </p:cNvPr>
          <p:cNvCxnSpPr>
            <a:cxnSpLocks/>
          </p:cNvCxnSpPr>
          <p:nvPr/>
        </p:nvCxnSpPr>
        <p:spPr>
          <a:xfrm>
            <a:off x="1629916" y="3868288"/>
            <a:ext cx="3168352" cy="0"/>
          </a:xfrm>
          <a:prstGeom prst="straightConnector1">
            <a:avLst/>
          </a:prstGeom>
          <a:ln w="127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0D99DEB-0560-4CE2-A0C9-2F89BD0719BA}"/>
              </a:ext>
            </a:extLst>
          </p:cNvPr>
          <p:cNvSpPr txBox="1"/>
          <p:nvPr/>
        </p:nvSpPr>
        <p:spPr>
          <a:xfrm>
            <a:off x="2606862" y="3827638"/>
            <a:ext cx="108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kern="100" dirty="0">
                <a:solidFill>
                  <a:schemeClr val="bg1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1km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コンテンツ プレースホルダー 4" descr="電車, 屋外, 跡, 建物 が含まれている画像&#10;&#10;自動的に生成された説明">
            <a:extLst>
              <a:ext uri="{FF2B5EF4-FFF2-40B4-BE49-F238E27FC236}">
                <a16:creationId xmlns:a16="http://schemas.microsoft.com/office/drawing/2014/main" id="{20DDCE03-2944-4494-B40A-170A07FAA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7595" y="2382783"/>
            <a:ext cx="4837832" cy="3628374"/>
          </a:xfrm>
        </p:spPr>
      </p:pic>
      <p:pic>
        <p:nvPicPr>
          <p:cNvPr id="18" name="Picture 6" descr="DSC_1066">
            <a:extLst>
              <a:ext uri="{FF2B5EF4-FFF2-40B4-BE49-F238E27FC236}">
                <a16:creationId xmlns:a16="http://schemas.microsoft.com/office/drawing/2014/main" id="{E3A57C19-6828-46CA-A9AF-61CD95AF5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97" y="813940"/>
            <a:ext cx="2525060" cy="39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D0C6A3B-15C2-48CE-81D4-5002BA247F16}"/>
              </a:ext>
            </a:extLst>
          </p:cNvPr>
          <p:cNvCxnSpPr>
            <a:cxnSpLocks/>
          </p:cNvCxnSpPr>
          <p:nvPr/>
        </p:nvCxnSpPr>
        <p:spPr>
          <a:xfrm flipH="1">
            <a:off x="7534572" y="2547352"/>
            <a:ext cx="1863230" cy="26547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0C30E73E-F6ED-4216-BAAD-72FB158460C3}"/>
              </a:ext>
            </a:extLst>
          </p:cNvPr>
          <p:cNvCxnSpPr>
            <a:cxnSpLocks/>
          </p:cNvCxnSpPr>
          <p:nvPr/>
        </p:nvCxnSpPr>
        <p:spPr>
          <a:xfrm flipH="1" flipV="1">
            <a:off x="3361495" y="2132857"/>
            <a:ext cx="2372877" cy="1269974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E8DE027-2845-4852-B3E2-BB30EC5C211A}"/>
              </a:ext>
            </a:extLst>
          </p:cNvPr>
          <p:cNvSpPr/>
          <p:nvPr/>
        </p:nvSpPr>
        <p:spPr>
          <a:xfrm>
            <a:off x="6059660" y="6233184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kern="100" dirty="0">
                <a:solidFill>
                  <a:schemeClr val="bg1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ロケット発射台</a:t>
            </a:r>
            <a:endParaRPr lang="en-US" altLang="ja-JP" b="1" kern="100" dirty="0">
              <a:solidFill>
                <a:schemeClr val="bg1"/>
              </a:solidFill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ADB6949-29D2-4FEC-85E7-777204B6CAE2}"/>
              </a:ext>
            </a:extLst>
          </p:cNvPr>
          <p:cNvSpPr/>
          <p:nvPr/>
        </p:nvSpPr>
        <p:spPr>
          <a:xfrm>
            <a:off x="9627702" y="4811704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ロケット充填</a:t>
            </a:r>
            <a:endParaRPr lang="en-US" altLang="ja-JP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225285D2-A04D-491E-9064-AC5F6D7DCEDE}"/>
              </a:ext>
            </a:extLst>
          </p:cNvPr>
          <p:cNvSpPr txBox="1">
            <a:spLocks/>
          </p:cNvSpPr>
          <p:nvPr/>
        </p:nvSpPr>
        <p:spPr>
          <a:xfrm>
            <a:off x="488767" y="4523462"/>
            <a:ext cx="4537180" cy="553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r>
              <a:rPr lang="ja-JP" altLang="en-US" dirty="0"/>
              <a:t>ロケット発射台から</a:t>
            </a:r>
            <a:r>
              <a:rPr lang="en-US" altLang="ja-JP" dirty="0"/>
              <a:t>400m</a:t>
            </a:r>
            <a:r>
              <a:rPr lang="ja-JP" altLang="en-US" dirty="0"/>
              <a:t>離れた場所にコントロールセンターがある</a:t>
            </a:r>
            <a:endParaRPr lang="en-US" altLang="ja-JP" dirty="0"/>
          </a:p>
          <a:p>
            <a:r>
              <a:rPr lang="ja-JP" altLang="en-US" dirty="0"/>
              <a:t>コントロールセンタでロケットの制御、観測の制御を行う</a:t>
            </a:r>
          </a:p>
        </p:txBody>
      </p:sp>
    </p:spTree>
    <p:extLst>
      <p:ext uri="{BB962C8B-B14F-4D97-AF65-F5344CB8AC3E}">
        <p14:creationId xmlns:p14="http://schemas.microsoft.com/office/powerpoint/2010/main" val="6865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前半</a:t>
            </a:r>
            <a:endParaRPr lang="en-US" altLang="ja-JP" dirty="0"/>
          </a:p>
          <a:p>
            <a:r>
              <a:rPr lang="ja-JP" altLang="en-US" dirty="0"/>
              <a:t>雷の概要</a:t>
            </a:r>
            <a:endParaRPr lang="en-US" altLang="ja-JP" dirty="0"/>
          </a:p>
          <a:p>
            <a:pPr lvl="1"/>
            <a:r>
              <a:rPr lang="ja-JP" altLang="en-US" dirty="0"/>
              <a:t>信仰の対象から科学的対象へ</a:t>
            </a:r>
            <a:endParaRPr lang="en-US" altLang="ja-JP" dirty="0"/>
          </a:p>
          <a:p>
            <a:pPr lvl="1"/>
            <a:r>
              <a:rPr lang="ja-JP" altLang="en-US" dirty="0"/>
              <a:t>雷の基本的な問題</a:t>
            </a:r>
            <a:endParaRPr lang="en-US" altLang="ja-JP" dirty="0"/>
          </a:p>
          <a:p>
            <a:r>
              <a:rPr lang="ja-JP" altLang="en-US" dirty="0"/>
              <a:t>雷の諸過程</a:t>
            </a:r>
            <a:endParaRPr lang="en-US" altLang="ja-JP" dirty="0"/>
          </a:p>
          <a:p>
            <a:pPr lvl="1"/>
            <a:r>
              <a:rPr lang="ja-JP" altLang="en-US" dirty="0"/>
              <a:t>雷の種類</a:t>
            </a:r>
            <a:endParaRPr lang="en-US" altLang="ja-JP" dirty="0"/>
          </a:p>
          <a:p>
            <a:pPr lvl="1"/>
            <a:r>
              <a:rPr lang="ja-JP" altLang="en-US" dirty="0"/>
              <a:t>ステップトリーダ</a:t>
            </a:r>
            <a:endParaRPr lang="en-US" altLang="ja-JP" dirty="0"/>
          </a:p>
          <a:p>
            <a:pPr lvl="1"/>
            <a:r>
              <a:rPr lang="ja-JP" altLang="en-US" dirty="0"/>
              <a:t>お迎えリーダ</a:t>
            </a:r>
            <a:endParaRPr lang="en-US" altLang="ja-JP" dirty="0"/>
          </a:p>
          <a:p>
            <a:pPr lvl="1"/>
            <a:r>
              <a:rPr lang="ja-JP" altLang="en-US" dirty="0"/>
              <a:t>リターンストローク</a:t>
            </a:r>
            <a:endParaRPr lang="en-US" altLang="ja-JP" dirty="0"/>
          </a:p>
          <a:p>
            <a:pPr marL="279082" lvl="1" indent="0">
              <a:buNone/>
            </a:pPr>
            <a:endParaRPr lang="en-US" altLang="ja-JP" dirty="0"/>
          </a:p>
          <a:p>
            <a:r>
              <a:rPr lang="en-US" altLang="ja-JP" dirty="0"/>
              <a:t>break</a:t>
            </a:r>
          </a:p>
          <a:p>
            <a:pPr lvl="1"/>
            <a:r>
              <a:rPr lang="ja-JP" altLang="en-US" dirty="0"/>
              <a:t>雷発電で金儲け？</a:t>
            </a:r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6598468" y="1204842"/>
            <a:ext cx="4608512" cy="553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後半</a:t>
            </a:r>
            <a:endParaRPr lang="en-US" altLang="ja-JP" dirty="0"/>
          </a:p>
          <a:p>
            <a:r>
              <a:rPr lang="ja-JP" altLang="en-US" dirty="0"/>
              <a:t>雷に関するトピック</a:t>
            </a:r>
            <a:endParaRPr lang="en-US" altLang="ja-JP" dirty="0"/>
          </a:p>
          <a:p>
            <a:pPr lvl="1"/>
            <a:r>
              <a:rPr lang="ja-JP" altLang="en-US" dirty="0"/>
              <a:t>世界の雷分布と世界一の雷多発地帯　</a:t>
            </a:r>
          </a:p>
          <a:p>
            <a:pPr lvl="1"/>
            <a:r>
              <a:rPr lang="ja-JP" altLang="en-US" dirty="0"/>
              <a:t>巨大な雷</a:t>
            </a:r>
            <a:r>
              <a:rPr lang="en-US" altLang="ja-JP" dirty="0"/>
              <a:t>Mega Flash </a:t>
            </a:r>
          </a:p>
          <a:p>
            <a:pPr lvl="1"/>
            <a:r>
              <a:rPr lang="ja-JP" altLang="en-US" dirty="0"/>
              <a:t>飛行機への落雷</a:t>
            </a:r>
          </a:p>
          <a:p>
            <a:pPr lvl="1"/>
            <a:r>
              <a:rPr lang="ja-JP" altLang="en-US" dirty="0"/>
              <a:t>ロケット誘雷</a:t>
            </a:r>
          </a:p>
          <a:p>
            <a:pPr lvl="1"/>
            <a:r>
              <a:rPr lang="ja-JP" altLang="en-US" dirty="0"/>
              <a:t>冬季雷</a:t>
            </a:r>
            <a:endParaRPr lang="en-US" altLang="ja-JP" dirty="0"/>
          </a:p>
          <a:p>
            <a:pPr lvl="1"/>
            <a:r>
              <a:rPr lang="ja-JP" altLang="en-US" dirty="0"/>
              <a:t>高高度放電発光現象</a:t>
            </a:r>
          </a:p>
          <a:p>
            <a:pPr lvl="1"/>
            <a:r>
              <a:rPr lang="ja-JP" altLang="en-US" dirty="0"/>
              <a:t>火山雷</a:t>
            </a:r>
          </a:p>
          <a:p>
            <a:pPr lvl="1"/>
            <a:r>
              <a:rPr lang="ja-JP" altLang="en-US" dirty="0"/>
              <a:t>私の研究（雷観測器の開発）</a:t>
            </a:r>
            <a:endParaRPr lang="en-US" altLang="ja-JP" dirty="0"/>
          </a:p>
          <a:p>
            <a:r>
              <a:rPr lang="ja-JP" altLang="en-US" dirty="0"/>
              <a:t>雷から身を守るには</a:t>
            </a:r>
            <a:endParaRPr lang="en-US" altLang="ja-JP" dirty="0"/>
          </a:p>
          <a:p>
            <a:r>
              <a:rPr lang="ja-JP" altLang="en-US" dirty="0"/>
              <a:t>気象庁への入庁</a:t>
            </a:r>
            <a:endParaRPr lang="en-US" altLang="ja-JP" dirty="0"/>
          </a:p>
          <a:p>
            <a:pPr lvl="1"/>
            <a:endParaRPr lang="ja-JP" altLang="en-US" dirty="0"/>
          </a:p>
          <a:p>
            <a:pPr lvl="1"/>
            <a:endParaRPr lang="ja-JP" altLang="en-US" dirty="0"/>
          </a:p>
          <a:p>
            <a:pPr lvl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660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1D2BA5-1DD6-45EE-9B4B-42D85F61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ロケット誘雷</a:t>
            </a:r>
          </a:p>
        </p:txBody>
      </p:sp>
      <p:pic>
        <p:nvPicPr>
          <p:cNvPr id="9" name="UF10-20.wmv">
            <a:hlinkClick r:id="" action="ppaction://media"/>
            <a:extLst>
              <a:ext uri="{FF2B5EF4-FFF2-40B4-BE49-F238E27FC236}">
                <a16:creationId xmlns:a16="http://schemas.microsoft.com/office/drawing/2014/main" id="{2FAA0760-A7D1-434E-875A-5D925025E6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252" r="34248"/>
          <a:stretch/>
        </p:blipFill>
        <p:spPr>
          <a:xfrm>
            <a:off x="5158308" y="476672"/>
            <a:ext cx="3312368" cy="59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日本海沿岸の冬季雷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37" y="1412777"/>
            <a:ext cx="3999460" cy="453028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54" y="1412776"/>
            <a:ext cx="4021957" cy="449780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732169" y="5952579"/>
            <a:ext cx="216240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799" b="1" dirty="0"/>
              <a:t>夏</a:t>
            </a:r>
            <a:r>
              <a:rPr lang="en-US" altLang="ja-JP" sz="2799" b="1" dirty="0"/>
              <a:t>(6</a:t>
            </a:r>
            <a:r>
              <a:rPr lang="ja-JP" altLang="en-US" sz="2799" b="1" dirty="0"/>
              <a:t>月</a:t>
            </a:r>
            <a:r>
              <a:rPr lang="en-US" altLang="ja-JP" sz="2799" b="1" dirty="0"/>
              <a:t>-8</a:t>
            </a:r>
            <a:r>
              <a:rPr lang="ja-JP" altLang="en-US" sz="2799" b="1" dirty="0"/>
              <a:t>月</a:t>
            </a:r>
            <a:r>
              <a:rPr lang="en-US" altLang="ja-JP" sz="2799" b="1" dirty="0"/>
              <a:t>)</a:t>
            </a:r>
            <a:endParaRPr kumimoji="1" lang="ja-JP" altLang="en-US" sz="2799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83825" y="5914489"/>
            <a:ext cx="216240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799" b="1" dirty="0"/>
              <a:t>冬</a:t>
            </a:r>
            <a:r>
              <a:rPr lang="en-US" altLang="ja-JP" sz="2799" b="1" dirty="0"/>
              <a:t>(12</a:t>
            </a:r>
            <a:r>
              <a:rPr lang="ja-JP" altLang="en-US" sz="2799" b="1" dirty="0"/>
              <a:t>月</a:t>
            </a:r>
            <a:r>
              <a:rPr lang="en-US" altLang="ja-JP" sz="2799" b="1" dirty="0"/>
              <a:t>-2</a:t>
            </a:r>
            <a:r>
              <a:rPr lang="ja-JP" altLang="en-US" sz="2799" b="1" dirty="0"/>
              <a:t>月</a:t>
            </a:r>
            <a:r>
              <a:rPr lang="en-US" altLang="ja-JP" sz="2799" b="1" dirty="0"/>
              <a:t>)</a:t>
            </a:r>
            <a:endParaRPr kumimoji="1" lang="ja-JP" altLang="en-US" sz="2799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334399" y="6322746"/>
            <a:ext cx="2162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Ishii et al. 2014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4683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月別の雷日数</a:t>
            </a: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25" y="1641454"/>
            <a:ext cx="11146880" cy="4644534"/>
          </a:xfrm>
        </p:spPr>
      </p:pic>
      <p:sp>
        <p:nvSpPr>
          <p:cNvPr id="13" name="正方形/長方形 12"/>
          <p:cNvSpPr/>
          <p:nvPr/>
        </p:nvSpPr>
        <p:spPr>
          <a:xfrm>
            <a:off x="10688528" y="6471374"/>
            <a:ext cx="960269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/>
            <a:r>
              <a:rPr kumimoji="1" lang="en-US" altLang="ja-JP" sz="12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@</a:t>
            </a:r>
            <a:r>
              <a:rPr kumimoji="1" lang="ja-JP" altLang="en-US" sz="12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気象庁</a:t>
            </a:r>
            <a:r>
              <a:rPr kumimoji="1" lang="en-US" altLang="ja-JP" sz="12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HP</a:t>
            </a:r>
            <a:endParaRPr kumimoji="1" lang="ja-JP" altLang="en-US" sz="1200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248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D4C65B86-EC61-49F5-8F43-7EED0C32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3" y="272385"/>
            <a:ext cx="7886700" cy="2866578"/>
          </a:xfrm>
        </p:spPr>
        <p:txBody>
          <a:bodyPr>
            <a:noAutofit/>
          </a:bodyPr>
          <a:lstStyle/>
          <a:p>
            <a:pPr lvl="1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冬季雷の特徴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2"/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</a:rPr>
              <a:t>落雷の比率が高い</a:t>
            </a:r>
            <a:endParaRPr lang="en-US" altLang="ja-JP" sz="2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2"/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</a:rPr>
              <a:t>上向き落雷の比率が高い</a:t>
            </a:r>
            <a:endParaRPr lang="en-US" altLang="ja-JP" sz="2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2"/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</a:rPr>
              <a:t>中和電荷量が大きい</a:t>
            </a:r>
            <a:endParaRPr lang="en-US" altLang="ja-JP" sz="2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/>
            <a:r>
              <a:rPr lang="ja-JP" altLang="en-US" sz="2400" dirty="0"/>
              <a:t>原因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2"/>
            <a:r>
              <a:rPr lang="ja-JP" altLang="en-US" sz="2200" dirty="0"/>
              <a:t>低高度に電荷が存在</a:t>
            </a:r>
            <a:endParaRPr lang="en-US" altLang="ja-JP" sz="2200" dirty="0"/>
          </a:p>
          <a:p>
            <a:pPr lvl="2"/>
            <a:r>
              <a:rPr lang="ja-JP" altLang="en-US" sz="2200" dirty="0">
                <a:latin typeface="Meiryo UI" panose="020B0604030504040204" pitchFamily="50" charset="-128"/>
                <a:ea typeface="Meiryo UI" panose="020B0604030504040204" pitchFamily="50" charset="-128"/>
              </a:rPr>
              <a:t>水平に電荷が広がっている</a:t>
            </a:r>
            <a:endParaRPr lang="en-US" altLang="ja-JP" sz="2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8CCFA52-B761-46C2-A706-F1987583C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60" y="3373455"/>
            <a:ext cx="4482125" cy="283911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AE6EA54-ABDA-4667-8CA5-23C16497CE7B}"/>
              </a:ext>
            </a:extLst>
          </p:cNvPr>
          <p:cNvSpPr txBox="1"/>
          <p:nvPr/>
        </p:nvSpPr>
        <p:spPr>
          <a:xfrm>
            <a:off x="3315174" y="6293173"/>
            <a:ext cx="283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err="1"/>
              <a:t>Krehbiel</a:t>
            </a:r>
            <a:r>
              <a:rPr lang="en-US" altLang="ja-JP" sz="1400" b="1" dirty="0"/>
              <a:t> et al., 1987</a:t>
            </a:r>
            <a:endParaRPr kumimoji="1" lang="ja-JP" altLang="en-US" sz="1400" b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93CC36E-A110-462D-9174-B28CD673C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41" y="856653"/>
            <a:ext cx="4762929" cy="26329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0A33423-A711-472A-9B6D-E8361F223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841" y="3635168"/>
            <a:ext cx="4710599" cy="260399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E3B0990-FF11-44AA-B0C5-442E0430951B}"/>
              </a:ext>
            </a:extLst>
          </p:cNvPr>
          <p:cNvSpPr txBox="1"/>
          <p:nvPr/>
        </p:nvSpPr>
        <p:spPr>
          <a:xfrm>
            <a:off x="9262764" y="6372960"/>
            <a:ext cx="182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Yoshida et al. 2019</a:t>
            </a:r>
            <a:endParaRPr kumimoji="1" lang="ja-JP" altLang="en-US" sz="14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8F9FB4C-81B5-4D72-983D-E5A67CD39AE2}"/>
              </a:ext>
            </a:extLst>
          </p:cNvPr>
          <p:cNvSpPr txBox="1"/>
          <p:nvPr/>
        </p:nvSpPr>
        <p:spPr>
          <a:xfrm>
            <a:off x="10407666" y="618836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冬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B8DF2F-5C48-4BA0-AF77-071682E043D0}"/>
              </a:ext>
            </a:extLst>
          </p:cNvPr>
          <p:cNvSpPr txBox="1"/>
          <p:nvPr/>
        </p:nvSpPr>
        <p:spPr>
          <a:xfrm>
            <a:off x="6987960" y="414526"/>
            <a:ext cx="32900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雷の水平距離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5CA5DF6-B744-4517-8018-9D14257C7415}"/>
              </a:ext>
            </a:extLst>
          </p:cNvPr>
          <p:cNvSpPr txBox="1"/>
          <p:nvPr/>
        </p:nvSpPr>
        <p:spPr>
          <a:xfrm>
            <a:off x="10519291" y="3438707"/>
            <a:ext cx="936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夏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53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9B1510-5AE2-4493-8430-FE55FF78E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冬季雷の発生場所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DAE7B9-C3F3-4C29-825D-A63B8B0C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0556EC-C090-460F-B3A0-EAA5BB181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9" y="1052737"/>
            <a:ext cx="10702925" cy="501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82D6FA-BD32-C5F4-C3EB-69B61834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高高度放電発光現象 </a:t>
            </a:r>
            <a:r>
              <a:rPr kumimoji="1" lang="en-US" altLang="ja-JP" dirty="0"/>
              <a:t>(Transient luminous events)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1E6222-E75F-8F22-3F8E-C399A7D18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809AB18-2AC1-D716-ECA7-CDDD5083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972" y="1052737"/>
            <a:ext cx="8352928" cy="55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3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DA63A1-1450-4BB7-BD60-5497EF9E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高高度発光現象（スプライト）</a:t>
            </a:r>
          </a:p>
        </p:txBody>
      </p:sp>
      <p:pic>
        <p:nvPicPr>
          <p:cNvPr id="5" name="図 4" descr="星と惑星のcg&#10;&#10;自動的に生成された説明">
            <a:extLst>
              <a:ext uri="{FF2B5EF4-FFF2-40B4-BE49-F238E27FC236}">
                <a16:creationId xmlns:a16="http://schemas.microsoft.com/office/drawing/2014/main" id="{D20DFFDA-89C9-420E-B3AB-7718E8338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011852"/>
            <a:ext cx="8608248" cy="5729516"/>
          </a:xfrm>
          <a:prstGeom prst="rect">
            <a:avLst/>
          </a:prstGeom>
        </p:spPr>
      </p:pic>
      <p:pic>
        <p:nvPicPr>
          <p:cNvPr id="7" name="図 6" descr="星と惑星のcg&#10;&#10;自動的に生成された説明">
            <a:extLst>
              <a:ext uri="{FF2B5EF4-FFF2-40B4-BE49-F238E27FC236}">
                <a16:creationId xmlns:a16="http://schemas.microsoft.com/office/drawing/2014/main" id="{2C3D819F-6F37-42FC-BB73-B1D5704CD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7824" r="66612" b="59767"/>
          <a:stretch/>
        </p:blipFill>
        <p:spPr>
          <a:xfrm>
            <a:off x="7451624" y="2996952"/>
            <a:ext cx="4259413" cy="34988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4BF94E9-38E1-4B69-96FB-D0ED925CFD2C}"/>
              </a:ext>
            </a:extLst>
          </p:cNvPr>
          <p:cNvSpPr/>
          <p:nvPr/>
        </p:nvSpPr>
        <p:spPr>
          <a:xfrm>
            <a:off x="2277988" y="2435683"/>
            <a:ext cx="1403173" cy="11225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CDFDD17-A3D6-4A99-8EEE-6E535452E616}"/>
              </a:ext>
            </a:extLst>
          </p:cNvPr>
          <p:cNvCxnSpPr>
            <a:cxnSpLocks/>
          </p:cNvCxnSpPr>
          <p:nvPr/>
        </p:nvCxnSpPr>
        <p:spPr>
          <a:xfrm>
            <a:off x="3681161" y="2435683"/>
            <a:ext cx="3770463" cy="561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6566A5E-7243-4BE6-9CA7-887C9B9E4583}"/>
              </a:ext>
            </a:extLst>
          </p:cNvPr>
          <p:cNvCxnSpPr>
            <a:cxnSpLocks/>
          </p:cNvCxnSpPr>
          <p:nvPr/>
        </p:nvCxnSpPr>
        <p:spPr>
          <a:xfrm>
            <a:off x="2277988" y="3558221"/>
            <a:ext cx="5173636" cy="29375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129B76-5361-47A5-AA83-11BE67C684BB}"/>
              </a:ext>
            </a:extLst>
          </p:cNvPr>
          <p:cNvSpPr txBox="1"/>
          <p:nvPr/>
        </p:nvSpPr>
        <p:spPr>
          <a:xfrm>
            <a:off x="7895709" y="206382"/>
            <a:ext cx="4259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多くが正極性落雷に伴って発生</a:t>
            </a:r>
            <a:endParaRPr kumimoji="1" lang="en-US" altLang="ja-JP" dirty="0"/>
          </a:p>
          <a:p>
            <a:r>
              <a:rPr kumimoji="1" lang="ja-JP" altLang="en-US" dirty="0"/>
              <a:t>雷雲上部の正電荷の消失により発生</a:t>
            </a:r>
            <a:endParaRPr kumimoji="1" lang="en-US" altLang="ja-JP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34365C9-158B-4CAC-8362-3B08DF86637A}"/>
              </a:ext>
            </a:extLst>
          </p:cNvPr>
          <p:cNvSpPr txBox="1"/>
          <p:nvPr/>
        </p:nvSpPr>
        <p:spPr>
          <a:xfrm>
            <a:off x="9406780" y="2319189"/>
            <a:ext cx="1747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提供：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NASA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66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DA63A1-1450-4BB7-BD60-5497EF9E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高高度発光現象（ブルージェット）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129B76-5361-47A5-AA83-11BE67C684BB}"/>
              </a:ext>
            </a:extLst>
          </p:cNvPr>
          <p:cNvSpPr txBox="1"/>
          <p:nvPr/>
        </p:nvSpPr>
        <p:spPr>
          <a:xfrm>
            <a:off x="8156713" y="1643762"/>
            <a:ext cx="42499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ブルージェット、ブルースタータ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雷雲から上向きの青い発光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雷の発生は必ずしもあるわけではない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C92229-6263-4E97-8A30-340DCF208199}"/>
              </a:ext>
            </a:extLst>
          </p:cNvPr>
          <p:cNvSpPr txBox="1"/>
          <p:nvPr/>
        </p:nvSpPr>
        <p:spPr>
          <a:xfrm>
            <a:off x="2205980" y="5846172"/>
            <a:ext cx="388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提供：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DTU space, ESA, NASA</a:t>
            </a:r>
            <a:endParaRPr lang="ja-JP" altLang="en-US" dirty="0"/>
          </a:p>
        </p:txBody>
      </p:sp>
      <p:pic>
        <p:nvPicPr>
          <p:cNvPr id="1026" name="Picture 2" descr="ソース画像を表示">
            <a:extLst>
              <a:ext uri="{FF2B5EF4-FFF2-40B4-BE49-F238E27FC236}">
                <a16:creationId xmlns:a16="http://schemas.microsoft.com/office/drawing/2014/main" id="{F0A039D4-8B72-E675-EABD-94B1EA595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1643762"/>
            <a:ext cx="7462901" cy="420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8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B023B4-F610-45A4-AC37-E1BACBB7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巨大ジェット</a:t>
            </a:r>
            <a:r>
              <a:rPr kumimoji="1" lang="en-US" altLang="ja-JP" dirty="0"/>
              <a:t>(gigantic jet)</a:t>
            </a:r>
            <a:endParaRPr kumimoji="1" lang="ja-JP" altLang="en-US" dirty="0"/>
          </a:p>
        </p:txBody>
      </p:sp>
      <p:pic>
        <p:nvPicPr>
          <p:cNvPr id="5" name="図 4" descr="夜空の星雲のcg画像&#10;&#10;中程度の精度で自動的に生成された説明">
            <a:extLst>
              <a:ext uri="{FF2B5EF4-FFF2-40B4-BE49-F238E27FC236}">
                <a16:creationId xmlns:a16="http://schemas.microsoft.com/office/drawing/2014/main" id="{0AFADA8B-EF4F-4FFB-9DCB-58E86A37C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6" y="908721"/>
            <a:ext cx="8008354" cy="533890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26FC35-D96A-45F9-90CF-2CBACD1D2B43}"/>
              </a:ext>
            </a:extLst>
          </p:cNvPr>
          <p:cNvSpPr txBox="1"/>
          <p:nvPr/>
        </p:nvSpPr>
        <p:spPr>
          <a:xfrm>
            <a:off x="4726260" y="6273135"/>
            <a:ext cx="56166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NOIRLab</a:t>
            </a:r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から転載。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© </a:t>
            </a:r>
            <a:r>
              <a:rPr kumimoji="1" lang="en-US" altLang="ja-JP" sz="14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NOIRLab</a:t>
            </a:r>
            <a:r>
              <a:rPr kumimoji="1"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(Licensed under CC BY 4.0)</a:t>
            </a:r>
          </a:p>
          <a:p>
            <a:r>
              <a:rPr lang="en-US" altLang="ja-JP" sz="1400" dirty="0"/>
              <a:t>https://noirlab.edu/public/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193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667CC0-55FD-478D-A700-737072F4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火山雷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D2223B1-9404-437A-859A-06462E07F16E}"/>
              </a:ext>
            </a:extLst>
          </p:cNvPr>
          <p:cNvSpPr txBox="1"/>
          <p:nvPr/>
        </p:nvSpPr>
        <p:spPr>
          <a:xfrm>
            <a:off x="8307753" y="3864175"/>
            <a:ext cx="34923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・火山噴火に伴い発生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・噴石の衝突や破壊により電荷分離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・雷雲中の雷の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桁－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桁小さい規模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A1EB5A0-C152-4792-B092-634D1416B918}"/>
              </a:ext>
            </a:extLst>
          </p:cNvPr>
          <p:cNvSpPr/>
          <p:nvPr/>
        </p:nvSpPr>
        <p:spPr>
          <a:xfrm>
            <a:off x="7439567" y="476672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音羽電機工業株式会社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ja-JP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雷写真コンテスト提供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ja-JP" altLang="en-US" sz="1200" b="1" kern="100" dirty="0">
                <a:ea typeface="ＭＳ ゴシック" panose="020B0609070205080204" pitchFamily="49" charset="-128"/>
                <a:cs typeface="Times New Roman" panose="02020603050405020304" pitchFamily="18" charset="0"/>
              </a:rPr>
              <a:t>「満月の噴火 」</a:t>
            </a:r>
            <a:endParaRPr lang="en-US" altLang="ja-JP" sz="1200" b="1" kern="100" dirty="0"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図 3" descr="雪が積もっている山の絵&#10;&#10;中程度の精度で自動的に生成された説明">
            <a:extLst>
              <a:ext uri="{FF2B5EF4-FFF2-40B4-BE49-F238E27FC236}">
                <a16:creationId xmlns:a16="http://schemas.microsoft.com/office/drawing/2014/main" id="{B60E2079-4A3A-4DB9-B064-795F1D461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195"/>
            <a:ext cx="8194095" cy="576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紙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45" y="2852936"/>
            <a:ext cx="3999458" cy="2999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795291" y="1831056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b="1" dirty="0"/>
              <a:t>しで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1" y="2860262"/>
            <a:ext cx="4207843" cy="295417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833742" y="5814440"/>
            <a:ext cx="2953886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799" dirty="0">
                <a:solidFill>
                  <a:srgbClr val="0B0080"/>
                </a:solidFill>
                <a:latin typeface="Arial" panose="020B0604020202020204" pitchFamily="34" charset="0"/>
              </a:rPr>
              <a:t>「</a:t>
            </a:r>
            <a:r>
              <a:rPr lang="ja-JP" altLang="en-US" sz="1799" dirty="0">
                <a:solidFill>
                  <a:srgbClr val="252525"/>
                </a:solidFill>
                <a:latin typeface="Arial" panose="020B0604020202020204" pitchFamily="34" charset="0"/>
              </a:rPr>
              <a:t>風神雷神図」　俵屋宗達</a:t>
            </a:r>
            <a:endParaRPr lang="ja-JP" altLang="en-US" sz="1799" dirty="0"/>
          </a:p>
        </p:txBody>
      </p:sp>
      <p:sp>
        <p:nvSpPr>
          <p:cNvPr id="8" name="正方形/長方形 7"/>
          <p:cNvSpPr/>
          <p:nvPr/>
        </p:nvSpPr>
        <p:spPr>
          <a:xfrm>
            <a:off x="8303725" y="5852530"/>
            <a:ext cx="646163" cy="36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799" dirty="0"/>
              <a:t>紙垂</a:t>
            </a:r>
          </a:p>
        </p:txBody>
      </p:sp>
      <p:sp>
        <p:nvSpPr>
          <p:cNvPr id="20" name="タイトル 1"/>
          <p:cNvSpPr>
            <a:spLocks noGrp="1"/>
          </p:cNvSpPr>
          <p:nvPr>
            <p:ph type="title"/>
          </p:nvPr>
        </p:nvSpPr>
        <p:spPr>
          <a:xfrm>
            <a:off x="1053852" y="116632"/>
            <a:ext cx="10153128" cy="720080"/>
          </a:xfrm>
        </p:spPr>
        <p:txBody>
          <a:bodyPr>
            <a:normAutofit/>
          </a:bodyPr>
          <a:lstStyle/>
          <a:p>
            <a:r>
              <a:rPr kumimoji="1" lang="ja-JP" altLang="en-US" b="1" u="sng" dirty="0"/>
              <a:t>雷は古くから信仰の対象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DD9F8A-DE9C-438F-B958-E9DDC936F501}"/>
              </a:ext>
            </a:extLst>
          </p:cNvPr>
          <p:cNvSpPr txBox="1"/>
          <p:nvPr/>
        </p:nvSpPr>
        <p:spPr>
          <a:xfrm>
            <a:off x="515784" y="1138559"/>
            <a:ext cx="9361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雲の中で何が起こっているかわからなかった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雷神がいると考えられていた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雷が多い⇒豊作　信仰の対象（紙垂）</a:t>
            </a:r>
          </a:p>
        </p:txBody>
      </p:sp>
    </p:spTree>
    <p:extLst>
      <p:ext uri="{BB962C8B-B14F-4D97-AF65-F5344CB8AC3E}">
        <p14:creationId xmlns:p14="http://schemas.microsoft.com/office/powerpoint/2010/main" val="28069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667CC0-55FD-478D-A700-737072F4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火山雷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714DDB9-80BB-4E5F-8C77-058D74C2B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5" y="1124744"/>
            <a:ext cx="5769447" cy="36003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84310C6-A4D1-422A-B3CB-5F156E313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102" y="1133034"/>
            <a:ext cx="5769448" cy="360868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9448F95-D8C6-4DAC-92FC-90AA366317D1}"/>
              </a:ext>
            </a:extLst>
          </p:cNvPr>
          <p:cNvSpPr txBox="1"/>
          <p:nvPr/>
        </p:nvSpPr>
        <p:spPr>
          <a:xfrm>
            <a:off x="275457" y="5317108"/>
            <a:ext cx="5530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・火山噴火に伴い発生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・噴石の衝突や破壊により電荷分離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・雷雲中の雷の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桁－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桁小さい規模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1B42F00-9130-4452-B0E5-64542BE0FED5}"/>
              </a:ext>
            </a:extLst>
          </p:cNvPr>
          <p:cNvSpPr txBox="1"/>
          <p:nvPr/>
        </p:nvSpPr>
        <p:spPr>
          <a:xfrm>
            <a:off x="6144814" y="5301208"/>
            <a:ext cx="5530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・噴煙内で発生。数は少ない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・噴煙中の水蒸気が凝結。霰。氷晶の発生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・通常の雷と類似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A7B43F-84B9-4107-B0DB-731736ACF98C}"/>
              </a:ext>
            </a:extLst>
          </p:cNvPr>
          <p:cNvSpPr txBox="1"/>
          <p:nvPr/>
        </p:nvSpPr>
        <p:spPr>
          <a:xfrm>
            <a:off x="10774932" y="4772927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28-2</a:t>
            </a:r>
            <a:endParaRPr lang="ja-JP" altLang="en-US" sz="12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144412-A796-4E5E-8E8C-66E527CF8F5F}"/>
              </a:ext>
            </a:extLst>
          </p:cNvPr>
          <p:cNvSpPr txBox="1"/>
          <p:nvPr/>
        </p:nvSpPr>
        <p:spPr>
          <a:xfrm>
            <a:off x="4818779" y="4700735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28-1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9216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AFBCC-B379-4243-829F-5466988C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私の研究（雷センサ開発）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D4AF7E6-0A2A-4525-8C80-32DD8E8EAFB3}"/>
              </a:ext>
            </a:extLst>
          </p:cNvPr>
          <p:cNvGrpSpPr/>
          <p:nvPr/>
        </p:nvGrpSpPr>
        <p:grpSpPr>
          <a:xfrm>
            <a:off x="752509" y="1501783"/>
            <a:ext cx="4405799" cy="2995665"/>
            <a:chOff x="571500" y="1120404"/>
            <a:chExt cx="4405799" cy="2995665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D882664F-4DCC-4DAF-88C1-27F0AC560E2D}"/>
                </a:ext>
              </a:extLst>
            </p:cNvPr>
            <p:cNvGrpSpPr/>
            <p:nvPr/>
          </p:nvGrpSpPr>
          <p:grpSpPr>
            <a:xfrm>
              <a:off x="571500" y="1126090"/>
              <a:ext cx="4405799" cy="2989979"/>
              <a:chOff x="1034881" y="2107801"/>
              <a:chExt cx="3413478" cy="1873194"/>
            </a:xfrm>
          </p:grpSpPr>
          <p:sp>
            <p:nvSpPr>
              <p:cNvPr id="13" name="フローチャート: データ 12">
                <a:extLst>
                  <a:ext uri="{FF2B5EF4-FFF2-40B4-BE49-F238E27FC236}">
                    <a16:creationId xmlns:a16="http://schemas.microsoft.com/office/drawing/2014/main" id="{D5D2311C-5D3D-4BFE-A2CE-92376598B77D}"/>
                  </a:ext>
                </a:extLst>
              </p:cNvPr>
              <p:cNvSpPr/>
              <p:nvPr/>
            </p:nvSpPr>
            <p:spPr>
              <a:xfrm>
                <a:off x="1034881" y="2653367"/>
                <a:ext cx="3413478" cy="1327628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5">
                <a:extLst>
                  <a:ext uri="{FF2B5EF4-FFF2-40B4-BE49-F238E27FC236}">
                    <a16:creationId xmlns:a16="http://schemas.microsoft.com/office/drawing/2014/main" id="{FAA2FC9E-A9BE-45AB-BD08-0B9EE742AF02}"/>
                  </a:ext>
                </a:extLst>
              </p:cNvPr>
              <p:cNvSpPr/>
              <p:nvPr/>
            </p:nvSpPr>
            <p:spPr>
              <a:xfrm>
                <a:off x="1517484" y="3102559"/>
                <a:ext cx="216024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6">
                <a:extLst>
                  <a:ext uri="{FF2B5EF4-FFF2-40B4-BE49-F238E27FC236}">
                    <a16:creationId xmlns:a16="http://schemas.microsoft.com/office/drawing/2014/main" id="{52C3BE7D-66F4-451D-90D7-F667E0E5136C}"/>
                  </a:ext>
                </a:extLst>
              </p:cNvPr>
              <p:cNvSpPr/>
              <p:nvPr/>
            </p:nvSpPr>
            <p:spPr>
              <a:xfrm>
                <a:off x="2525596" y="3120180"/>
                <a:ext cx="216024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7">
                <a:extLst>
                  <a:ext uri="{FF2B5EF4-FFF2-40B4-BE49-F238E27FC236}">
                    <a16:creationId xmlns:a16="http://schemas.microsoft.com/office/drawing/2014/main" id="{BE4228EE-DF7A-4FBA-8BB3-3DBB718CFD59}"/>
                  </a:ext>
                </a:extLst>
              </p:cNvPr>
              <p:cNvSpPr/>
              <p:nvPr/>
            </p:nvSpPr>
            <p:spPr>
              <a:xfrm>
                <a:off x="1737637" y="3541777"/>
                <a:ext cx="216024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8">
                <a:extLst>
                  <a:ext uri="{FF2B5EF4-FFF2-40B4-BE49-F238E27FC236}">
                    <a16:creationId xmlns:a16="http://schemas.microsoft.com/office/drawing/2014/main" id="{495DDDB5-0647-4E21-A6EE-B6D3BB8F070A}"/>
                  </a:ext>
                </a:extLst>
              </p:cNvPr>
              <p:cNvSpPr/>
              <p:nvPr/>
            </p:nvSpPr>
            <p:spPr>
              <a:xfrm>
                <a:off x="2946434" y="3806885"/>
                <a:ext cx="216024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9">
                <a:extLst>
                  <a:ext uri="{FF2B5EF4-FFF2-40B4-BE49-F238E27FC236}">
                    <a16:creationId xmlns:a16="http://schemas.microsoft.com/office/drawing/2014/main" id="{997D3454-57CD-4AC8-AE89-29C8D07B6D79}"/>
                  </a:ext>
                </a:extLst>
              </p:cNvPr>
              <p:cNvSpPr/>
              <p:nvPr/>
            </p:nvSpPr>
            <p:spPr>
              <a:xfrm>
                <a:off x="3453111" y="3444645"/>
                <a:ext cx="216024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10">
                <a:extLst>
                  <a:ext uri="{FF2B5EF4-FFF2-40B4-BE49-F238E27FC236}">
                    <a16:creationId xmlns:a16="http://schemas.microsoft.com/office/drawing/2014/main" id="{4FC99001-FA47-41DB-80B1-86E4DE51713F}"/>
                  </a:ext>
                </a:extLst>
              </p:cNvPr>
              <p:cNvSpPr/>
              <p:nvPr/>
            </p:nvSpPr>
            <p:spPr>
              <a:xfrm>
                <a:off x="3317684" y="2886535"/>
                <a:ext cx="216024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11">
                <a:extLst>
                  <a:ext uri="{FF2B5EF4-FFF2-40B4-BE49-F238E27FC236}">
                    <a16:creationId xmlns:a16="http://schemas.microsoft.com/office/drawing/2014/main" id="{F259F8A2-EE89-4282-8DCC-D2AB94EB4F38}"/>
                  </a:ext>
                </a:extLst>
              </p:cNvPr>
              <p:cNvSpPr/>
              <p:nvPr/>
            </p:nvSpPr>
            <p:spPr>
              <a:xfrm>
                <a:off x="3956795" y="2883483"/>
                <a:ext cx="216024" cy="720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4047AF5C-1E3A-42E6-B752-CF5E2C27C863}"/>
                  </a:ext>
                </a:extLst>
              </p:cNvPr>
              <p:cNvCxnSpPr>
                <a:stCxn id="14" idx="0"/>
              </p:cNvCxnSpPr>
              <p:nvPr/>
            </p:nvCxnSpPr>
            <p:spPr>
              <a:xfrm flipV="1">
                <a:off x="1625496" y="2479257"/>
                <a:ext cx="1229409" cy="62330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C2AD3920-3159-495D-922C-9527BBADDF11}"/>
                  </a:ext>
                </a:extLst>
              </p:cNvPr>
              <p:cNvCxnSpPr>
                <a:stCxn id="16" idx="0"/>
                <a:endCxn id="28" idx="4"/>
              </p:cNvCxnSpPr>
              <p:nvPr/>
            </p:nvCxnSpPr>
            <p:spPr>
              <a:xfrm flipV="1">
                <a:off x="1845649" y="2467841"/>
                <a:ext cx="1017617" cy="10739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id="{573489A1-C6BA-4EE7-8768-11D3B9951CA3}"/>
                  </a:ext>
                </a:extLst>
              </p:cNvPr>
              <p:cNvCxnSpPr>
                <a:endCxn id="28" idx="4"/>
              </p:cNvCxnSpPr>
              <p:nvPr/>
            </p:nvCxnSpPr>
            <p:spPr>
              <a:xfrm flipV="1">
                <a:off x="2641654" y="2467841"/>
                <a:ext cx="221612" cy="63457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7185D388-1012-4205-AED3-61626F869436}"/>
                  </a:ext>
                </a:extLst>
              </p:cNvPr>
              <p:cNvCxnSpPr>
                <a:stCxn id="19" idx="1"/>
                <a:endCxn id="28" idx="4"/>
              </p:cNvCxnSpPr>
              <p:nvPr/>
            </p:nvCxnSpPr>
            <p:spPr>
              <a:xfrm flipH="1" flipV="1">
                <a:off x="2863266" y="2467841"/>
                <a:ext cx="486054" cy="42923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36E88B7A-E913-4C6F-8F9D-8B8D0B31AD8A}"/>
                  </a:ext>
                </a:extLst>
              </p:cNvPr>
              <p:cNvCxnSpPr>
                <a:endCxn id="28" idx="4"/>
              </p:cNvCxnSpPr>
              <p:nvPr/>
            </p:nvCxnSpPr>
            <p:spPr>
              <a:xfrm flipH="1" flipV="1">
                <a:off x="2863266" y="2467841"/>
                <a:ext cx="134440" cy="133904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B1C450E7-4B43-4E4B-969D-52B7BA826673}"/>
                  </a:ext>
                </a:extLst>
              </p:cNvPr>
              <p:cNvCxnSpPr>
                <a:stCxn id="18" idx="1"/>
                <a:endCxn id="28" idx="4"/>
              </p:cNvCxnSpPr>
              <p:nvPr/>
            </p:nvCxnSpPr>
            <p:spPr>
              <a:xfrm flipH="1" flipV="1">
                <a:off x="2863266" y="2467841"/>
                <a:ext cx="621481" cy="98734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64A33CFE-EACE-4F02-8028-9C42263B5A43}"/>
                  </a:ext>
                </a:extLst>
              </p:cNvPr>
              <p:cNvCxnSpPr>
                <a:stCxn id="20" idx="2"/>
                <a:endCxn id="28" idx="4"/>
              </p:cNvCxnSpPr>
              <p:nvPr/>
            </p:nvCxnSpPr>
            <p:spPr>
              <a:xfrm flipH="1" flipV="1">
                <a:off x="2863266" y="2467841"/>
                <a:ext cx="1093529" cy="45164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稲妻 27">
                <a:extLst>
                  <a:ext uri="{FF2B5EF4-FFF2-40B4-BE49-F238E27FC236}">
                    <a16:creationId xmlns:a16="http://schemas.microsoft.com/office/drawing/2014/main" id="{4B62D789-DD97-401C-A007-C33638FAE1C7}"/>
                  </a:ext>
                </a:extLst>
              </p:cNvPr>
              <p:cNvSpPr/>
              <p:nvPr/>
            </p:nvSpPr>
            <p:spPr>
              <a:xfrm>
                <a:off x="2641654" y="2107801"/>
                <a:ext cx="221612" cy="360040"/>
              </a:xfrm>
              <a:prstGeom prst="lightningBol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AF7C1E8-5DDE-4014-A57F-E2B5F83E7D62}"/>
                </a:ext>
              </a:extLst>
            </p:cNvPr>
            <p:cNvSpPr txBox="1"/>
            <p:nvPr/>
          </p:nvSpPr>
          <p:spPr>
            <a:xfrm>
              <a:off x="1029846" y="3467755"/>
              <a:ext cx="195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(</a:t>
              </a:r>
              <a:r>
                <a:rPr lang="en-US" altLang="ja-JP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t</a:t>
              </a:r>
              <a:r>
                <a:rPr lang="en-US" altLang="ja-JP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i</a:t>
              </a:r>
              <a:r>
                <a:rPr lang="en-US" altLang="ja-JP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 , </a:t>
              </a:r>
              <a:r>
                <a:rPr lang="en-US" altLang="ja-JP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x</a:t>
              </a:r>
              <a:r>
                <a:rPr lang="en-US" altLang="ja-JP" sz="1800" baseline="-25000" dirty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i</a:t>
              </a:r>
              <a:r>
                <a:rPr lang="en-US" altLang="ja-JP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, </a:t>
              </a:r>
              <a:r>
                <a:rPr lang="en-US" altLang="ja-JP" sz="1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y</a:t>
              </a:r>
              <a:r>
                <a:rPr lang="en-US" altLang="ja-JP" sz="1800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i</a:t>
              </a:r>
              <a:r>
                <a:rPr lang="en-US" altLang="ja-JP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, </a:t>
              </a:r>
              <a:r>
                <a:rPr lang="en-US" altLang="ja-JP" sz="1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z</a:t>
              </a:r>
              <a:r>
                <a:rPr lang="en-US" altLang="ja-JP" sz="1800" baseline="-250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i</a:t>
              </a:r>
              <a:r>
                <a:rPr lang="en-US" altLang="ja-JP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)</a:t>
              </a:r>
              <a:endParaRPr lang="ja-JP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16DBA24-9D90-4EDD-A1C2-251FA329FBBC}"/>
                </a:ext>
              </a:extLst>
            </p:cNvPr>
            <p:cNvSpPr txBox="1"/>
            <p:nvPr/>
          </p:nvSpPr>
          <p:spPr>
            <a:xfrm>
              <a:off x="2954958" y="1120404"/>
              <a:ext cx="1279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(t, x, y, z)</a:t>
              </a:r>
              <a:endParaRPr lang="ja-JP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B6F7351-8827-4FF3-B8BE-A951AFF95BD9}"/>
              </a:ext>
            </a:extLst>
          </p:cNvPr>
          <p:cNvSpPr txBox="1"/>
          <p:nvPr/>
        </p:nvSpPr>
        <p:spPr>
          <a:xfrm>
            <a:off x="429966" y="5054357"/>
            <a:ext cx="6317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電波の到達時間から逆問題を解く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雷の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次元的な描画が可能</a:t>
            </a:r>
          </a:p>
        </p:txBody>
      </p:sp>
      <p:pic>
        <p:nvPicPr>
          <p:cNvPr id="3" name="Q46_01">
            <a:hlinkClick r:id="" action="ppaction://media"/>
            <a:extLst>
              <a:ext uri="{FF2B5EF4-FFF2-40B4-BE49-F238E27FC236}">
                <a16:creationId xmlns:a16="http://schemas.microsoft.com/office/drawing/2014/main" id="{86956829-290B-49E6-AA39-0DF97061F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0619" y="1136852"/>
            <a:ext cx="5698658" cy="42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AFBCC-B379-4243-829F-5466988C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雷センサ開発</a:t>
            </a:r>
          </a:p>
        </p:txBody>
      </p:sp>
      <p:pic>
        <p:nvPicPr>
          <p:cNvPr id="8" name="図 7" descr="石の壁の建物&#10;&#10;自動的に生成された説明">
            <a:extLst>
              <a:ext uri="{FF2B5EF4-FFF2-40B4-BE49-F238E27FC236}">
                <a16:creationId xmlns:a16="http://schemas.microsoft.com/office/drawing/2014/main" id="{9367C98E-E468-40D5-B603-C129DCA76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977" y="1873982"/>
            <a:ext cx="4841776" cy="3631332"/>
          </a:xfrm>
          <a:prstGeom prst="rect">
            <a:avLst/>
          </a:prstGeom>
        </p:spPr>
      </p:pic>
      <p:pic>
        <p:nvPicPr>
          <p:cNvPr id="10" name="図 9" descr="電子機器の部品&#10;&#10;低い精度で自動的に生成された説明">
            <a:extLst>
              <a:ext uri="{FF2B5EF4-FFF2-40B4-BE49-F238E27FC236}">
                <a16:creationId xmlns:a16="http://schemas.microsoft.com/office/drawing/2014/main" id="{8596B953-09AB-48F7-9A43-43EEF5693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25128" y="1864376"/>
            <a:ext cx="6007551" cy="45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AFBCC-B379-4243-829F-5466988C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雷センサ開発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7AAEB6-65C0-4DE1-8F52-D748EC387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56" y="1032571"/>
            <a:ext cx="6980112" cy="52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AFBCC-B379-4243-829F-5466988C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雷センサ開発</a:t>
            </a:r>
          </a:p>
        </p:txBody>
      </p:sp>
      <p:pic>
        <p:nvPicPr>
          <p:cNvPr id="5" name="図 4" descr="屋内, 人, テーブル, 少年 が含まれている画像&#10;&#10;自動的に生成された説明">
            <a:extLst>
              <a:ext uri="{FF2B5EF4-FFF2-40B4-BE49-F238E27FC236}">
                <a16:creationId xmlns:a16="http://schemas.microsoft.com/office/drawing/2014/main" id="{1CBCDC92-E411-4915-98E6-EEB2686CE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65" y="1268760"/>
            <a:ext cx="6853893" cy="514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6" y="-12686"/>
            <a:ext cx="11617576" cy="7150537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7923212" y="355601"/>
            <a:ext cx="227330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2800" dirty="0">
                <a:solidFill>
                  <a:schemeClr val="bg1"/>
                </a:solidFill>
              </a:rPr>
              <a:t>雷放電 </a:t>
            </a:r>
            <a:endParaRPr kumimoji="1" lang="en-US" altLang="ja-JP" sz="2800" dirty="0">
              <a:solidFill>
                <a:schemeClr val="bg1"/>
              </a:solidFill>
            </a:endParaRPr>
          </a:p>
          <a:p>
            <a:pPr algn="r"/>
            <a:r>
              <a:rPr kumimoji="1" lang="ja-JP" altLang="en-US" sz="2800" dirty="0">
                <a:solidFill>
                  <a:schemeClr val="bg1"/>
                </a:solidFill>
              </a:rPr>
              <a:t>積乱雲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00209" y="310439"/>
            <a:ext cx="172354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観測例</a:t>
            </a:r>
            <a:endParaRPr kumimoji="1" lang="ja-JP" altLang="en-US" sz="4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154987" y="844269"/>
            <a:ext cx="584200" cy="376964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8135937" y="623020"/>
            <a:ext cx="622300" cy="0"/>
          </a:xfrm>
          <a:prstGeom prst="line">
            <a:avLst/>
          </a:prstGeom>
          <a:ln w="2222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8327216" y="6200894"/>
            <a:ext cx="1455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ＭＳ Ｐゴシック" panose="020B0600070205080204" pitchFamily="50" charset="-128"/>
              </a:rPr>
              <a:t>吉田他</a:t>
            </a:r>
            <a:r>
              <a:rPr lang="en-US" altLang="ja-JP" dirty="0">
                <a:latin typeface="ＭＳ Ｐゴシック" panose="020B0600070205080204" pitchFamily="50" charset="-128"/>
              </a:rPr>
              <a:t>, 2016</a:t>
            </a:r>
            <a:endParaRPr lang="ja-JP" altLang="en-US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7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AFBCC-B379-4243-829F-5466988C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雷被害にあわないために</a:t>
            </a:r>
            <a:endParaRPr kumimoji="1" lang="ja-JP" altLang="en-US" dirty="0"/>
          </a:p>
        </p:txBody>
      </p:sp>
      <p:pic>
        <p:nvPicPr>
          <p:cNvPr id="4" name="図 3" descr="グラフ, 折れ線グラフ, ヒストグラム&#10;&#10;自動的に生成された説明">
            <a:extLst>
              <a:ext uri="{FF2B5EF4-FFF2-40B4-BE49-F238E27FC236}">
                <a16:creationId xmlns:a16="http://schemas.microsoft.com/office/drawing/2014/main" id="{F0FCB2DA-DDC4-43EA-9DDD-E573B9C6F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5" y="1124744"/>
            <a:ext cx="11685813" cy="496855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C11CF1-3679-426F-AA39-DED9E4AF473A}"/>
              </a:ext>
            </a:extLst>
          </p:cNvPr>
          <p:cNvSpPr txBox="1"/>
          <p:nvPr/>
        </p:nvSpPr>
        <p:spPr>
          <a:xfrm>
            <a:off x="6454452" y="2492896"/>
            <a:ext cx="2664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近年は年平均　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人程度　　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F91BCB-ED12-4E09-BD78-FB9A7D19A526}"/>
              </a:ext>
            </a:extLst>
          </p:cNvPr>
          <p:cNvSpPr txBox="1"/>
          <p:nvPr/>
        </p:nvSpPr>
        <p:spPr>
          <a:xfrm>
            <a:off x="3047920" y="6058162"/>
            <a:ext cx="6092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豪雨などの気象災害と比較すれば死者数は少ないが、は知識と情報があれば避けることができる</a:t>
            </a:r>
          </a:p>
        </p:txBody>
      </p:sp>
    </p:spTree>
    <p:extLst>
      <p:ext uri="{BB962C8B-B14F-4D97-AF65-F5344CB8AC3E}">
        <p14:creationId xmlns:p14="http://schemas.microsoft.com/office/powerpoint/2010/main" val="4024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7981" y="365923"/>
            <a:ext cx="11065168" cy="1325218"/>
          </a:xfrm>
        </p:spPr>
        <p:txBody>
          <a:bodyPr/>
          <a:lstStyle/>
          <a:p>
            <a:r>
              <a:rPr lang="ja-JP" altLang="en-US" dirty="0"/>
              <a:t>子供のころ聞いたと思われる雷の常識には間違いが多い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7981" y="1826043"/>
            <a:ext cx="10493817" cy="2098128"/>
          </a:xfrm>
        </p:spPr>
        <p:txBody>
          <a:bodyPr/>
          <a:lstStyle/>
          <a:p>
            <a:pPr marL="514196" indent="-514196">
              <a:buFont typeface="+mj-lt"/>
              <a:buAutoNum type="arabicPeriod"/>
            </a:pPr>
            <a:r>
              <a:rPr lang="ja-JP" altLang="en-US" dirty="0"/>
              <a:t>ゴムの長靴をはいて入れば電気を通さないので落雷しない</a:t>
            </a:r>
            <a:endParaRPr lang="en-US" altLang="ja-JP" dirty="0"/>
          </a:p>
          <a:p>
            <a:pPr marL="514196" indent="-514196">
              <a:buFont typeface="+mj-lt"/>
              <a:buAutoNum type="arabicPeriod"/>
            </a:pPr>
            <a:r>
              <a:rPr lang="ja-JP" altLang="en-US" dirty="0"/>
              <a:t>雷が鳴り始めたら危険なので金属のものは外したほうがよい</a:t>
            </a:r>
            <a:endParaRPr lang="en-US" altLang="ja-JP" dirty="0"/>
          </a:p>
          <a:p>
            <a:pPr marL="514196" indent="-514196">
              <a:buFont typeface="+mj-lt"/>
              <a:buAutoNum type="arabicPeriod"/>
            </a:pPr>
            <a:r>
              <a:rPr lang="ja-JP" altLang="en-US" dirty="0"/>
              <a:t>雷は必ず高いところに落ちる</a:t>
            </a:r>
            <a:endParaRPr lang="en-US" altLang="ja-JP" dirty="0"/>
          </a:p>
          <a:p>
            <a:pPr marL="514196" indent="-514196">
              <a:buFont typeface="+mj-lt"/>
              <a:buAutoNum type="arabicPeriod"/>
            </a:pPr>
            <a:r>
              <a:rPr lang="ja-JP" altLang="en-US" dirty="0"/>
              <a:t>ごろごろっと聞こえても、遠いときは安全だ</a:t>
            </a:r>
            <a:endParaRPr lang="en-US" altLang="ja-JP" dirty="0"/>
          </a:p>
        </p:txBody>
      </p:sp>
      <p:sp>
        <p:nvSpPr>
          <p:cNvPr id="9" name="テキスト プレースホルダー 10"/>
          <p:cNvSpPr txBox="1">
            <a:spLocks/>
          </p:cNvSpPr>
          <p:nvPr/>
        </p:nvSpPr>
        <p:spPr>
          <a:xfrm>
            <a:off x="2998068" y="4797152"/>
            <a:ext cx="5181838" cy="8236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buNone/>
            </a:pPr>
            <a:r>
              <a:rPr lang="ja-JP" altLang="en-US" sz="4799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全部間違い</a:t>
            </a:r>
          </a:p>
        </p:txBody>
      </p:sp>
    </p:spTree>
    <p:extLst>
      <p:ext uri="{BB962C8B-B14F-4D97-AF65-F5344CB8AC3E}">
        <p14:creationId xmlns:p14="http://schemas.microsoft.com/office/powerpoint/2010/main" val="2998113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木のそばは危険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2424278" y="5762093"/>
            <a:ext cx="6322556" cy="968519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kumimoji="1" lang="ja-JP" altLang="en-US" sz="1799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970"/>
          <a:stretch/>
        </p:blipFill>
        <p:spPr>
          <a:xfrm>
            <a:off x="3461366" y="1203268"/>
            <a:ext cx="4047820" cy="506979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76" y="5285892"/>
            <a:ext cx="522904" cy="744346"/>
          </a:xfrm>
          <a:prstGeom prst="rect">
            <a:avLst/>
          </a:prstGeom>
        </p:spPr>
      </p:pic>
      <p:sp>
        <p:nvSpPr>
          <p:cNvPr id="14" name="稲妻 13"/>
          <p:cNvSpPr/>
          <p:nvPr/>
        </p:nvSpPr>
        <p:spPr>
          <a:xfrm flipH="1">
            <a:off x="5604878" y="166425"/>
            <a:ext cx="2060824" cy="1236341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kumimoji="1" lang="ja-JP" altLang="en-US" sz="1799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9" name="稲妻 18"/>
          <p:cNvSpPr/>
          <p:nvPr/>
        </p:nvSpPr>
        <p:spPr>
          <a:xfrm flipH="1">
            <a:off x="4699013" y="4911900"/>
            <a:ext cx="427333" cy="424701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kumimoji="1" lang="ja-JP" altLang="en-US" sz="1799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3074" name="Picture 2" descr="写真：落雷で表皮が裂けたクスノキ。近くにいた女性２人のうち１人が亡くなり、もう１人も重体＝１８日午後５時５３分、大阪市東住吉区の長居公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833" y="1603790"/>
            <a:ext cx="2605597" cy="388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9241770" y="5492744"/>
            <a:ext cx="2146183" cy="646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/>
            <a:r>
              <a:rPr kumimoji="1" lang="en-US" altLang="ja-JP" sz="1799" dirty="0">
                <a:solidFill>
                  <a:srgbClr val="0D0D0D"/>
                </a:solidFill>
                <a:latin typeface="MS PGothic" panose="020B0600070205080204" pitchFamily="50" charset="-128"/>
                <a:ea typeface="MS PGothic" panose="020B0600070205080204" pitchFamily="50" charset="-128"/>
              </a:rPr>
              <a:t>2012</a:t>
            </a:r>
            <a:r>
              <a:rPr kumimoji="1" lang="ja-JP" altLang="en-US" sz="1799" dirty="0">
                <a:solidFill>
                  <a:srgbClr val="0D0D0D"/>
                </a:solidFill>
                <a:latin typeface="MS PGothic" panose="020B0600070205080204" pitchFamily="50" charset="-128"/>
                <a:ea typeface="MS PGothic" panose="020B0600070205080204" pitchFamily="50" charset="-128"/>
              </a:rPr>
              <a:t>年</a:t>
            </a:r>
            <a:r>
              <a:rPr kumimoji="1" lang="en-US" altLang="ja-JP" sz="1799" dirty="0">
                <a:solidFill>
                  <a:srgbClr val="0D0D0D"/>
                </a:solidFill>
                <a:latin typeface="MS PGothic" panose="020B0600070205080204" pitchFamily="50" charset="-128"/>
                <a:ea typeface="MS PGothic" panose="020B0600070205080204" pitchFamily="50" charset="-128"/>
              </a:rPr>
              <a:t>8</a:t>
            </a:r>
            <a:r>
              <a:rPr kumimoji="1" lang="ja-JP" altLang="en-US" sz="1799" dirty="0">
                <a:solidFill>
                  <a:srgbClr val="0D0D0D"/>
                </a:solidFill>
                <a:latin typeface="MS PGothic" panose="020B0600070205080204" pitchFamily="50" charset="-128"/>
                <a:ea typeface="MS PGothic" panose="020B0600070205080204" pitchFamily="50" charset="-128"/>
              </a:rPr>
              <a:t>月</a:t>
            </a:r>
            <a:r>
              <a:rPr kumimoji="1" lang="en-US" altLang="ja-JP" sz="1799" dirty="0">
                <a:solidFill>
                  <a:srgbClr val="0D0D0D"/>
                </a:solidFill>
                <a:latin typeface="MS PGothic" panose="020B0600070205080204" pitchFamily="50" charset="-128"/>
                <a:ea typeface="MS PGothic" panose="020B0600070205080204" pitchFamily="50" charset="-128"/>
              </a:rPr>
              <a:t>19</a:t>
            </a:r>
            <a:r>
              <a:rPr kumimoji="1" lang="ja-JP" altLang="en-US" sz="1799" dirty="0">
                <a:solidFill>
                  <a:srgbClr val="0D0D0D"/>
                </a:solidFill>
                <a:latin typeface="MS PGothic" panose="020B0600070205080204" pitchFamily="50" charset="-128"/>
                <a:ea typeface="MS PGothic" panose="020B0600070205080204" pitchFamily="50" charset="-128"/>
              </a:rPr>
              <a:t>日大阪</a:t>
            </a:r>
            <a:endParaRPr kumimoji="1" lang="en-US" altLang="ja-JP" sz="1799" dirty="0">
              <a:solidFill>
                <a:srgbClr val="0D0D0D"/>
              </a:solidFill>
              <a:latin typeface="MS PGothic" panose="020B0600070205080204" pitchFamily="50" charset="-128"/>
              <a:ea typeface="MS PGothic" panose="020B0600070205080204" pitchFamily="50" charset="-128"/>
            </a:endParaRPr>
          </a:p>
          <a:p>
            <a:pPr defTabSz="914126"/>
            <a:r>
              <a:rPr kumimoji="1" lang="en-US" altLang="ja-JP" sz="1799" dirty="0">
                <a:solidFill>
                  <a:srgbClr val="0D0D0D"/>
                </a:solidFill>
                <a:latin typeface="MS PGothic" panose="020B0600070205080204" pitchFamily="50" charset="-128"/>
                <a:ea typeface="MS PGothic" panose="020B0600070205080204" pitchFamily="50" charset="-128"/>
              </a:rPr>
              <a:t>@</a:t>
            </a:r>
            <a:r>
              <a:rPr kumimoji="1" lang="ja-JP" altLang="en-US" sz="1799" dirty="0">
                <a:solidFill>
                  <a:srgbClr val="0D0D0D"/>
                </a:solidFill>
                <a:latin typeface="MS PGothic" panose="020B0600070205080204" pitchFamily="50" charset="-128"/>
                <a:ea typeface="MS PGothic" panose="020B0600070205080204" pitchFamily="50" charset="-128"/>
              </a:rPr>
              <a:t>朝日新聞デジタル</a:t>
            </a:r>
            <a:endParaRPr kumimoji="1" lang="ja-JP" altLang="en-US" sz="1799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73434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落雷被害にあわないために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837981" y="1826042"/>
            <a:ext cx="10722357" cy="4612074"/>
          </a:xfrm>
        </p:spPr>
        <p:txBody>
          <a:bodyPr>
            <a:normAutofit lnSpcReduction="10000"/>
          </a:bodyPr>
          <a:lstStyle/>
          <a:p>
            <a:r>
              <a:rPr kumimoji="1" lang="ja-JP" altLang="en-US" dirty="0"/>
              <a:t>雷鳴が聞こえたらすぐ避難</a:t>
            </a:r>
            <a:endParaRPr kumimoji="1" lang="en-US" altLang="ja-JP" dirty="0"/>
          </a:p>
          <a:p>
            <a:r>
              <a:rPr lang="ja-JP" altLang="en-US" dirty="0"/>
              <a:t>安全な場所は金属で囲まれた場所</a:t>
            </a:r>
            <a:endParaRPr lang="en-US" altLang="ja-JP" dirty="0"/>
          </a:p>
          <a:p>
            <a:pPr lvl="1"/>
            <a:r>
              <a:rPr lang="ja-JP" altLang="en-US" dirty="0"/>
              <a:t>建物（通常、鉄筋、電線があるので）</a:t>
            </a:r>
            <a:endParaRPr lang="en-US" altLang="ja-JP" dirty="0"/>
          </a:p>
          <a:p>
            <a:pPr lvl="1"/>
            <a:r>
              <a:rPr lang="ja-JP" altLang="en-US" dirty="0"/>
              <a:t>車　　←　</a:t>
            </a:r>
            <a:r>
              <a:rPr lang="en-US" altLang="ja-JP" dirty="0"/>
              <a:t>(</a:t>
            </a:r>
            <a:r>
              <a:rPr lang="ja-JP" altLang="en-US" dirty="0"/>
              <a:t>ただし竜巻注意</a:t>
            </a:r>
            <a:r>
              <a:rPr lang="en-US" altLang="ja-JP" dirty="0"/>
              <a:t>)</a:t>
            </a:r>
          </a:p>
          <a:p>
            <a:r>
              <a:rPr lang="ja-JP" altLang="en-US" dirty="0"/>
              <a:t>野外の場合（グランドなど）</a:t>
            </a:r>
            <a:endParaRPr lang="en-US" altLang="ja-JP" dirty="0"/>
          </a:p>
          <a:p>
            <a:pPr lvl="1"/>
            <a:r>
              <a:rPr lang="ja-JP" altLang="en-US" dirty="0"/>
              <a:t>電線の下</a:t>
            </a:r>
            <a:endParaRPr lang="en-US" altLang="ja-JP" dirty="0"/>
          </a:p>
          <a:p>
            <a:pPr lvl="1"/>
            <a:r>
              <a:rPr lang="ja-JP" altLang="en-US" dirty="0"/>
              <a:t>低くかがむ</a:t>
            </a:r>
            <a:endParaRPr lang="en-US" altLang="ja-JP" dirty="0"/>
          </a:p>
          <a:p>
            <a:pPr lvl="1"/>
            <a:r>
              <a:rPr lang="ja-JP" altLang="en-US" dirty="0"/>
              <a:t>傘を差さない</a:t>
            </a:r>
            <a:endParaRPr lang="en-US" altLang="ja-JP" dirty="0"/>
          </a:p>
          <a:p>
            <a:r>
              <a:rPr lang="ja-JP" altLang="en-US" dirty="0"/>
              <a:t>先手先手に対策を</a:t>
            </a:r>
            <a:endParaRPr lang="en-US" altLang="ja-JP" dirty="0"/>
          </a:p>
          <a:p>
            <a:pPr lvl="1"/>
            <a:r>
              <a:rPr lang="ja-JP" altLang="en-US" dirty="0"/>
              <a:t>気象予報・雷情報サイトを見て事前に対処</a:t>
            </a:r>
            <a:endParaRPr lang="en-US" altLang="ja-JP" dirty="0"/>
          </a:p>
          <a:p>
            <a:pPr lvl="1"/>
            <a:r>
              <a:rPr lang="ja-JP" altLang="en-US" dirty="0"/>
              <a:t>場合によっては勇気ある計画変更を（特に登山）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7377951" y="4704446"/>
            <a:ext cx="4542242" cy="968519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1"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kumimoji="1" lang="ja-JP" altLang="en-US" sz="1799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513" y="1584638"/>
            <a:ext cx="3751873" cy="380900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04" y="4239418"/>
            <a:ext cx="522904" cy="74434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49EFE4-A15B-73D1-98C5-2ABEBB36E0FE}"/>
              </a:ext>
            </a:extLst>
          </p:cNvPr>
          <p:cNvSpPr txBox="1"/>
          <p:nvPr/>
        </p:nvSpPr>
        <p:spPr>
          <a:xfrm>
            <a:off x="6562465" y="6227439"/>
            <a:ext cx="2359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/>
              <a:t>鴨川、吉田、森本、</a:t>
            </a:r>
            <a:r>
              <a:rPr lang="en-US" altLang="ja-JP" sz="1400" b="1" dirty="0"/>
              <a:t>2021</a:t>
            </a:r>
            <a:endParaRPr lang="ja-JP" altLang="en-US" sz="14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82A249-F80C-89A1-5D2C-2747B3B029C0}"/>
              </a:ext>
            </a:extLst>
          </p:cNvPr>
          <p:cNvSpPr txBox="1"/>
          <p:nvPr/>
        </p:nvSpPr>
        <p:spPr>
          <a:xfrm>
            <a:off x="6714865" y="6379839"/>
            <a:ext cx="2359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/>
              <a:t>鴨川、吉田、森本、</a:t>
            </a:r>
            <a:r>
              <a:rPr lang="en-US" altLang="ja-JP" sz="1400" b="1" dirty="0"/>
              <a:t>2021</a:t>
            </a:r>
            <a:endParaRPr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94999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/>
          <p:cNvSpPr>
            <a:spLocks noGrp="1"/>
          </p:cNvSpPr>
          <p:nvPr>
            <p:ph type="title"/>
          </p:nvPr>
        </p:nvSpPr>
        <p:spPr>
          <a:xfrm>
            <a:off x="1053852" y="116632"/>
            <a:ext cx="10153128" cy="720080"/>
          </a:xfrm>
        </p:spPr>
        <p:txBody>
          <a:bodyPr>
            <a:normAutofit/>
          </a:bodyPr>
          <a:lstStyle/>
          <a:p>
            <a:r>
              <a:rPr kumimoji="1" lang="ja-JP" altLang="en-US" b="1" u="sng" dirty="0"/>
              <a:t>雷が科学的に扱われるのは今から</a:t>
            </a:r>
            <a:r>
              <a:rPr kumimoji="1" lang="en-US" altLang="ja-JP" b="1" u="sng" dirty="0"/>
              <a:t>270</a:t>
            </a:r>
            <a:r>
              <a:rPr kumimoji="1" lang="ja-JP" altLang="en-US" b="1" u="sng" dirty="0"/>
              <a:t>年前</a:t>
            </a:r>
          </a:p>
        </p:txBody>
      </p:sp>
      <p:pic>
        <p:nvPicPr>
          <p:cNvPr id="13" name="コンテンツ プレースホルダー 5">
            <a:extLst>
              <a:ext uri="{FF2B5EF4-FFF2-40B4-BE49-F238E27FC236}">
                <a16:creationId xmlns:a16="http://schemas.microsoft.com/office/drawing/2014/main" id="{DE3A619E-E0D2-4961-AB63-9DB4C7B63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1" y="3801256"/>
            <a:ext cx="3072862" cy="126788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933604E-0448-4D6B-880E-211D9DB3DBAE}"/>
              </a:ext>
            </a:extLst>
          </p:cNvPr>
          <p:cNvSpPr/>
          <p:nvPr/>
        </p:nvSpPr>
        <p:spPr>
          <a:xfrm>
            <a:off x="4150196" y="5663442"/>
            <a:ext cx="998155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@Wikipedia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コンテンツ プレースホルダー 11">
            <a:extLst>
              <a:ext uri="{FF2B5EF4-FFF2-40B4-BE49-F238E27FC236}">
                <a16:creationId xmlns:a16="http://schemas.microsoft.com/office/drawing/2014/main" id="{4754683F-20E0-4C70-BBF8-1F5CE212CA27}"/>
              </a:ext>
            </a:extLst>
          </p:cNvPr>
          <p:cNvSpPr txBox="1">
            <a:spLocks/>
          </p:cNvSpPr>
          <p:nvPr/>
        </p:nvSpPr>
        <p:spPr>
          <a:xfrm>
            <a:off x="604248" y="5157192"/>
            <a:ext cx="2880320" cy="388298"/>
          </a:xfrm>
          <a:prstGeom prst="rect">
            <a:avLst/>
          </a:prstGeom>
        </p:spPr>
        <p:txBody>
          <a:bodyPr vert="horz" lIns="91416" tIns="45708" rIns="91416" bIns="45708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/>
              <a:t>100</a:t>
            </a:r>
            <a:r>
              <a:rPr lang="ja-JP" altLang="en-US" sz="2400" dirty="0"/>
              <a:t>ドル紙幣の肖像画</a:t>
            </a:r>
            <a:endParaRPr lang="en-US" altLang="ja-JP" sz="2400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38171671-20A7-4ACB-BFC6-47355DE61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42952" y="3214795"/>
            <a:ext cx="3545583" cy="2206408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AF59F72-FC9C-41C6-BB3A-69215EDB6CBC}"/>
              </a:ext>
            </a:extLst>
          </p:cNvPr>
          <p:cNvSpPr/>
          <p:nvPr/>
        </p:nvSpPr>
        <p:spPr>
          <a:xfrm>
            <a:off x="10558908" y="6090790"/>
            <a:ext cx="979500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@</a:t>
            </a:r>
            <a:r>
              <a:rPr lang="ja-JP" altLang="en-US" sz="1200" dirty="0"/>
              <a:t>高橋 </a:t>
            </a:r>
            <a:r>
              <a:rPr lang="en-US" altLang="ja-JP" sz="1200" dirty="0"/>
              <a:t>2011</a:t>
            </a:r>
            <a:endParaRPr lang="ja-JP" altLang="en-US" sz="12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1B49DF-F9A4-4476-9D3C-BB93069EF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196" y="2619396"/>
            <a:ext cx="4526250" cy="340049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845F060-07D6-4B9F-96AD-FFD0F7A2995F}"/>
              </a:ext>
            </a:extLst>
          </p:cNvPr>
          <p:cNvSpPr txBox="1"/>
          <p:nvPr/>
        </p:nvSpPr>
        <p:spPr>
          <a:xfrm>
            <a:off x="693812" y="1082640"/>
            <a:ext cx="9361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ベンジャミン・フランクリンの実験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雷雲が近づいた時に実験　→　電気現象であることを発見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避雷針を発明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26551F1-0E19-4DD8-A09A-A677D94A4723}"/>
              </a:ext>
            </a:extLst>
          </p:cNvPr>
          <p:cNvSpPr txBox="1"/>
          <p:nvPr/>
        </p:nvSpPr>
        <p:spPr>
          <a:xfrm>
            <a:off x="7328814" y="5976526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53-1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4735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AFBCC-B379-4243-829F-5466988C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400" dirty="0"/>
              <a:t>気象庁への入庁</a:t>
            </a:r>
            <a:endParaRPr kumimoji="1" lang="ja-JP" altLang="en-US" sz="4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37553B-CB11-2E5B-C3CA-FEDEC0430C78}"/>
              </a:ext>
            </a:extLst>
          </p:cNvPr>
          <p:cNvSpPr txBox="1"/>
          <p:nvPr/>
        </p:nvSpPr>
        <p:spPr>
          <a:xfrm>
            <a:off x="693812" y="1340768"/>
            <a:ext cx="59046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気象大学校</a:t>
            </a:r>
            <a:endParaRPr kumimoji="1" lang="en-US" altLang="ja-JP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選考採用</a:t>
            </a:r>
            <a:endParaRPr kumimoji="1" lang="en-US" altLang="ja-JP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国家公務員試験</a:t>
            </a:r>
            <a:endParaRPr kumimoji="1" lang="en-US" altLang="ja-JP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総合職</a:t>
            </a:r>
            <a:endParaRPr kumimoji="1" lang="en-US" altLang="ja-JP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一般職</a:t>
            </a:r>
          </a:p>
        </p:txBody>
      </p:sp>
      <p:pic>
        <p:nvPicPr>
          <p:cNvPr id="1026" name="Picture 2" descr="採用フロー">
            <a:extLst>
              <a:ext uri="{FF2B5EF4-FFF2-40B4-BE49-F238E27FC236}">
                <a16:creationId xmlns:a16="http://schemas.microsoft.com/office/drawing/2014/main" id="{F980E59F-8B84-F974-82A4-9DE4B91FE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0"/>
          <a:stretch/>
        </p:blipFill>
        <p:spPr bwMode="auto">
          <a:xfrm>
            <a:off x="4726260" y="2588578"/>
            <a:ext cx="6943866" cy="84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8D43F14-4FD7-11BE-5652-2E09CBA4B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9" t="46849" r="35822" b="27945"/>
          <a:stretch/>
        </p:blipFill>
        <p:spPr>
          <a:xfrm>
            <a:off x="1557908" y="3763392"/>
            <a:ext cx="7704856" cy="284486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46D574-AB5F-BA95-A958-25021C71EC4A}"/>
              </a:ext>
            </a:extLst>
          </p:cNvPr>
          <p:cNvSpPr txBox="1"/>
          <p:nvPr/>
        </p:nvSpPr>
        <p:spPr>
          <a:xfrm>
            <a:off x="9550796" y="5220106"/>
            <a:ext cx="180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人事院ウェブページより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443090-9DD1-454E-19B6-CD361ED6DCDC}"/>
              </a:ext>
            </a:extLst>
          </p:cNvPr>
          <p:cNvSpPr txBox="1"/>
          <p:nvPr/>
        </p:nvSpPr>
        <p:spPr>
          <a:xfrm>
            <a:off x="2205980" y="4365104"/>
            <a:ext cx="927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総合職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205A65-1464-02CB-A75F-1E96BFDD0769}"/>
              </a:ext>
            </a:extLst>
          </p:cNvPr>
          <p:cNvSpPr txBox="1"/>
          <p:nvPr/>
        </p:nvSpPr>
        <p:spPr>
          <a:xfrm>
            <a:off x="6886500" y="1063769"/>
            <a:ext cx="45365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詳しくは人事院ホームページをご参照ください。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6285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55CF02-BD4A-53DD-66A4-D6603B96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11" y="390923"/>
            <a:ext cx="10153128" cy="720080"/>
          </a:xfrm>
        </p:spPr>
        <p:txBody>
          <a:bodyPr/>
          <a:lstStyle/>
          <a:p>
            <a:r>
              <a:rPr kumimoji="1" lang="ja-JP" altLang="en-US" dirty="0"/>
              <a:t>総合職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2CE759-4EDC-6213-BA40-8BAB14794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3F758F-F8A9-E12B-7AAF-C87A1B3EE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7"/>
          <a:stretch/>
        </p:blipFill>
        <p:spPr>
          <a:xfrm>
            <a:off x="165254" y="1104157"/>
            <a:ext cx="11761806" cy="237313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511DC48-0626-06D9-68CD-30E01D0F1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4" y="4167802"/>
            <a:ext cx="11595342" cy="2319068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7493BA6E-6D5C-A6F2-C26C-30F8E67FBB75}"/>
              </a:ext>
            </a:extLst>
          </p:cNvPr>
          <p:cNvSpPr txBox="1">
            <a:spLocks/>
          </p:cNvSpPr>
          <p:nvPr/>
        </p:nvSpPr>
        <p:spPr>
          <a:xfrm>
            <a:off x="261765" y="3406629"/>
            <a:ext cx="1863824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ja-JP" sz="3200" b="1" u="sng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/>
              <a:t>一般職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59C502-04F0-BDF9-9B52-744422D26F8C}"/>
              </a:ext>
            </a:extLst>
          </p:cNvPr>
          <p:cNvSpPr txBox="1"/>
          <p:nvPr/>
        </p:nvSpPr>
        <p:spPr>
          <a:xfrm>
            <a:off x="10306880" y="481902"/>
            <a:ext cx="180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気象庁ウェブページより</a:t>
            </a:r>
          </a:p>
        </p:txBody>
      </p:sp>
    </p:spTree>
    <p:extLst>
      <p:ext uri="{BB962C8B-B14F-4D97-AF65-F5344CB8AC3E}">
        <p14:creationId xmlns:p14="http://schemas.microsoft.com/office/powerpoint/2010/main" val="7776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7000CDC-DFA8-C92B-5CF4-CA9B990B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903634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過去問（数理科学・物理・地球科学　大卒程度）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66FBD69-3796-70C5-F4EB-F319C5D53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4" t="22694" r="28141" b="27945"/>
          <a:stretch/>
        </p:blipFill>
        <p:spPr>
          <a:xfrm>
            <a:off x="1917948" y="1340768"/>
            <a:ext cx="7920880" cy="524339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C1D1FD-9DFD-2D44-2748-B2DFD08E81DB}"/>
              </a:ext>
            </a:extLst>
          </p:cNvPr>
          <p:cNvSpPr txBox="1"/>
          <p:nvPr/>
        </p:nvSpPr>
        <p:spPr>
          <a:xfrm>
            <a:off x="9694812" y="6215874"/>
            <a:ext cx="180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人事院ウェブページより</a:t>
            </a:r>
          </a:p>
        </p:txBody>
      </p:sp>
    </p:spTree>
    <p:extLst>
      <p:ext uri="{BB962C8B-B14F-4D97-AF65-F5344CB8AC3E}">
        <p14:creationId xmlns:p14="http://schemas.microsoft.com/office/powerpoint/2010/main" val="695558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3852" y="1052737"/>
            <a:ext cx="10945216" cy="553652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雷</a:t>
            </a:r>
            <a:r>
              <a:rPr lang="ja-JP" altLang="en-US" dirty="0"/>
              <a:t>研究の経緯と現状</a:t>
            </a:r>
            <a:endParaRPr kumimoji="1" lang="en-US" altLang="ja-JP" dirty="0"/>
          </a:p>
          <a:p>
            <a:pPr lvl="1"/>
            <a:r>
              <a:rPr lang="ja-JP" altLang="en-US" dirty="0"/>
              <a:t>およそ</a:t>
            </a:r>
            <a:r>
              <a:rPr lang="en-US" altLang="ja-JP" dirty="0"/>
              <a:t>270</a:t>
            </a:r>
            <a:r>
              <a:rPr lang="ja-JP" altLang="en-US" dirty="0"/>
              <a:t>年前のベンジャミンフランクリンの実験で雷は科学的に扱われる</a:t>
            </a:r>
            <a:endParaRPr lang="en-US" altLang="ja-JP" dirty="0"/>
          </a:p>
          <a:p>
            <a:pPr lvl="1"/>
            <a:r>
              <a:rPr lang="ja-JP" altLang="en-US" dirty="0"/>
              <a:t>まだ大きな課題が残されている（電気の発生、電荷分布、雷の発生）</a:t>
            </a:r>
            <a:endParaRPr lang="en-US" altLang="ja-JP" dirty="0"/>
          </a:p>
          <a:p>
            <a:r>
              <a:rPr kumimoji="1" lang="ja-JP" altLang="en-US" dirty="0"/>
              <a:t>落雷の諸過程</a:t>
            </a:r>
            <a:endParaRPr kumimoji="1" lang="en-US" altLang="ja-JP" dirty="0"/>
          </a:p>
          <a:p>
            <a:pPr lvl="1"/>
            <a:r>
              <a:rPr lang="ja-JP" altLang="en-US" dirty="0"/>
              <a:t>見えない雷が道を作る（ステップトリーダ）</a:t>
            </a:r>
            <a:endParaRPr lang="en-US" altLang="ja-JP" dirty="0"/>
          </a:p>
          <a:p>
            <a:pPr lvl="1"/>
            <a:r>
              <a:rPr lang="ja-JP" altLang="en-US" dirty="0"/>
              <a:t>その後に大電流が流れ光る（リターンストローク）</a:t>
            </a:r>
            <a:endParaRPr lang="en-US" altLang="ja-JP" dirty="0"/>
          </a:p>
          <a:p>
            <a:pPr lvl="1"/>
            <a:r>
              <a:rPr lang="ja-JP" altLang="en-US" dirty="0"/>
              <a:t>落雷地点付近では多数のお迎えリーダ（通称）が発生</a:t>
            </a:r>
            <a:endParaRPr lang="en-US" altLang="ja-JP" dirty="0"/>
          </a:p>
          <a:p>
            <a:r>
              <a:rPr lang="ja-JP" altLang="en-US" dirty="0"/>
              <a:t>雷に関するトピック</a:t>
            </a:r>
            <a:endParaRPr lang="en-US" altLang="ja-JP" dirty="0"/>
          </a:p>
          <a:p>
            <a:pPr lvl="1"/>
            <a:r>
              <a:rPr lang="ja-JP" altLang="en-US" dirty="0"/>
              <a:t>最も雷が発生するのはベネズエラのマラカイボ湖</a:t>
            </a:r>
            <a:endParaRPr lang="en-US" altLang="ja-JP" dirty="0"/>
          </a:p>
          <a:p>
            <a:pPr lvl="1"/>
            <a:r>
              <a:rPr lang="ja-JP" altLang="en-US"/>
              <a:t>ロケット誘雷技術を紹介</a:t>
            </a:r>
            <a:endParaRPr lang="en-US" altLang="ja-JP" dirty="0"/>
          </a:p>
          <a:p>
            <a:pPr lvl="1"/>
            <a:r>
              <a:rPr lang="ja-JP" altLang="en-US" dirty="0"/>
              <a:t>日本海沿岸では冬季に雷発生</a:t>
            </a:r>
            <a:endParaRPr lang="en-US" altLang="ja-JP" dirty="0"/>
          </a:p>
          <a:p>
            <a:pPr lvl="1"/>
            <a:r>
              <a:rPr lang="ja-JP" altLang="en-US" dirty="0"/>
              <a:t>雷センサ開発の基本はアナログ電気回路</a:t>
            </a:r>
            <a:endParaRPr lang="en-US" altLang="ja-JP" dirty="0"/>
          </a:p>
          <a:p>
            <a:r>
              <a:rPr lang="ja-JP" altLang="en-US" dirty="0"/>
              <a:t>雷から身を守るには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5074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B6B7B3-A4EA-98F6-F25F-CCA2DD6D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7CB5D3-35AD-8D68-F9C6-98D8216C8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A9F49B0-D2FC-0FEF-E814-5274D4ACD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7" t="13729" r="17508" b="13729"/>
          <a:stretch/>
        </p:blipFill>
        <p:spPr>
          <a:xfrm>
            <a:off x="1053851" y="24053"/>
            <a:ext cx="10081121" cy="678932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D0F41A-B751-D97D-D02C-7AF151095A6B}"/>
              </a:ext>
            </a:extLst>
          </p:cNvPr>
          <p:cNvSpPr txBox="1"/>
          <p:nvPr/>
        </p:nvSpPr>
        <p:spPr>
          <a:xfrm>
            <a:off x="9118748" y="6450763"/>
            <a:ext cx="1800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人事院ウェブページより</a:t>
            </a:r>
          </a:p>
        </p:txBody>
      </p:sp>
    </p:spTree>
    <p:extLst>
      <p:ext uri="{BB962C8B-B14F-4D97-AF65-F5344CB8AC3E}">
        <p14:creationId xmlns:p14="http://schemas.microsoft.com/office/powerpoint/2010/main" val="37698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9AFBCC-B379-4243-829F-5466988C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400" dirty="0"/>
              <a:t>気象庁への入庁</a:t>
            </a:r>
            <a:endParaRPr kumimoji="1" lang="ja-JP" altLang="en-US" sz="4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337553B-CB11-2E5B-C3CA-FEDEC0430C78}"/>
              </a:ext>
            </a:extLst>
          </p:cNvPr>
          <p:cNvSpPr txBox="1"/>
          <p:nvPr/>
        </p:nvSpPr>
        <p:spPr>
          <a:xfrm>
            <a:off x="693812" y="1340768"/>
            <a:ext cx="59046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気象大学校</a:t>
            </a:r>
            <a:endParaRPr kumimoji="1" lang="en-US" altLang="ja-JP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選考採用</a:t>
            </a:r>
            <a:endParaRPr kumimoji="1" lang="en-US" altLang="ja-JP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solidFill>
                  <a:srgbClr val="FF0000"/>
                </a:solidFill>
              </a:rPr>
              <a:t>国家公務員試験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総合職</a:t>
            </a:r>
            <a:endParaRPr kumimoji="1" lang="en-US" altLang="ja-JP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一般職</a:t>
            </a:r>
          </a:p>
        </p:txBody>
      </p:sp>
      <p:pic>
        <p:nvPicPr>
          <p:cNvPr id="1026" name="Picture 2" descr="採用フロー">
            <a:extLst>
              <a:ext uri="{FF2B5EF4-FFF2-40B4-BE49-F238E27FC236}">
                <a16:creationId xmlns:a16="http://schemas.microsoft.com/office/drawing/2014/main" id="{F980E59F-8B84-F974-82A4-9DE4B91FE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70"/>
          <a:stretch/>
        </p:blipFill>
        <p:spPr bwMode="auto">
          <a:xfrm>
            <a:off x="1053852" y="4293096"/>
            <a:ext cx="1005489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205A65-1464-02CB-A75F-1E96BFDD0769}"/>
              </a:ext>
            </a:extLst>
          </p:cNvPr>
          <p:cNvSpPr txBox="1"/>
          <p:nvPr/>
        </p:nvSpPr>
        <p:spPr>
          <a:xfrm>
            <a:off x="6161837" y="1633155"/>
            <a:ext cx="45365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詳しくは人事院ホームページをご参照ください。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5284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E56E97E-5154-4EF0-B676-7EB9FE76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u="sng" dirty="0"/>
              <a:t>雷が科学的に扱われるのは今から</a:t>
            </a:r>
            <a:r>
              <a:rPr kumimoji="1" lang="en-US" altLang="ja-JP" b="1" u="sng" dirty="0"/>
              <a:t>270</a:t>
            </a:r>
            <a:r>
              <a:rPr kumimoji="1" lang="ja-JP" altLang="en-US" b="1" u="sng" dirty="0"/>
              <a:t>年前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CE21EEE1-F051-4041-AAA0-3F91C833A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852" y="1052737"/>
            <a:ext cx="10369152" cy="3312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u="sng" dirty="0"/>
              <a:t>ベンジャミンが提起した雷の謎</a:t>
            </a:r>
            <a:endParaRPr lang="en-US" altLang="ja-JP" sz="3200" u="sng" dirty="0"/>
          </a:p>
          <a:p>
            <a:pPr marL="0" indent="0">
              <a:buNone/>
            </a:pPr>
            <a:endParaRPr lang="en-US" altLang="ja-JP" sz="32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3200" dirty="0"/>
              <a:t>雷雲内ではどのように電気が発生しているのか？</a:t>
            </a:r>
            <a:endParaRPr lang="en-US" altLang="ja-JP" sz="32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3200" dirty="0"/>
              <a:t>雷雲内にはどのように電気が分布しているのか？</a:t>
            </a:r>
            <a:endParaRPr lang="en-US" altLang="ja-JP" sz="32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3200" dirty="0"/>
              <a:t>何がきっかけで雷が始まっているのか？</a:t>
            </a:r>
            <a:endParaRPr lang="en-US" altLang="ja-JP" sz="3200" dirty="0"/>
          </a:p>
        </p:txBody>
      </p:sp>
      <p:sp>
        <p:nvSpPr>
          <p:cNvPr id="6" name="コンテンツ プレースホルダー 4">
            <a:extLst>
              <a:ext uri="{FF2B5EF4-FFF2-40B4-BE49-F238E27FC236}">
                <a16:creationId xmlns:a16="http://schemas.microsoft.com/office/drawing/2014/main" id="{422D4947-DDF1-4153-BDA0-DE3BA4FE5650}"/>
              </a:ext>
            </a:extLst>
          </p:cNvPr>
          <p:cNvSpPr txBox="1">
            <a:spLocks/>
          </p:cNvSpPr>
          <p:nvPr/>
        </p:nvSpPr>
        <p:spPr>
          <a:xfrm>
            <a:off x="1485900" y="5445224"/>
            <a:ext cx="8208912" cy="1107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3200" dirty="0"/>
              <a:t>少しづつ解明されているが、現在でも完全ではない</a:t>
            </a:r>
          </a:p>
        </p:txBody>
      </p:sp>
    </p:spTree>
    <p:extLst>
      <p:ext uri="{BB962C8B-B14F-4D97-AF65-F5344CB8AC3E}">
        <p14:creationId xmlns:p14="http://schemas.microsoft.com/office/powerpoint/2010/main" val="17539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/>
          <p:cNvSpPr>
            <a:spLocks noGrp="1"/>
          </p:cNvSpPr>
          <p:nvPr>
            <p:ph type="title"/>
          </p:nvPr>
        </p:nvSpPr>
        <p:spPr>
          <a:xfrm>
            <a:off x="1053852" y="116632"/>
            <a:ext cx="10153128" cy="720080"/>
          </a:xfrm>
        </p:spPr>
        <p:txBody>
          <a:bodyPr>
            <a:normAutofit/>
          </a:bodyPr>
          <a:lstStyle/>
          <a:p>
            <a:r>
              <a:rPr lang="ja-JP" altLang="en-US" b="1" u="sng" dirty="0"/>
              <a:t>雷雲内に電気がどのように分布？</a:t>
            </a:r>
            <a:endParaRPr kumimoji="1" lang="ja-JP" altLang="en-US" b="1" u="sng" dirty="0"/>
          </a:p>
        </p:txBody>
      </p:sp>
      <p:sp>
        <p:nvSpPr>
          <p:cNvPr id="10" name="コンテンツ プレースホルダー 11">
            <a:extLst>
              <a:ext uri="{FF2B5EF4-FFF2-40B4-BE49-F238E27FC236}">
                <a16:creationId xmlns:a16="http://schemas.microsoft.com/office/drawing/2014/main" id="{7389DAB6-4AFD-448F-A899-715D035954E7}"/>
              </a:ext>
            </a:extLst>
          </p:cNvPr>
          <p:cNvSpPr txBox="1">
            <a:spLocks/>
          </p:cNvSpPr>
          <p:nvPr/>
        </p:nvSpPr>
        <p:spPr>
          <a:xfrm>
            <a:off x="1095178" y="1069051"/>
            <a:ext cx="9535738" cy="919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endParaRPr lang="en-US" altLang="ja-JP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71C0A73-5F90-4C97-B2DE-1FF603704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970"/>
          <a:stretch/>
        </p:blipFill>
        <p:spPr>
          <a:xfrm>
            <a:off x="958718" y="1052736"/>
            <a:ext cx="3672408" cy="403244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8D6B856-90E4-4EED-AFFA-8D846E294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51" r="1110"/>
          <a:stretch/>
        </p:blipFill>
        <p:spPr>
          <a:xfrm>
            <a:off x="7524721" y="932120"/>
            <a:ext cx="3600400" cy="4032448"/>
          </a:xfrm>
          <a:prstGeom prst="rect">
            <a:avLst/>
          </a:prstGeom>
        </p:spPr>
      </p:pic>
      <p:sp>
        <p:nvSpPr>
          <p:cNvPr id="26" name="コンテンツ プレースホルダー 11">
            <a:extLst>
              <a:ext uri="{FF2B5EF4-FFF2-40B4-BE49-F238E27FC236}">
                <a16:creationId xmlns:a16="http://schemas.microsoft.com/office/drawing/2014/main" id="{BDD42E69-2D58-4668-889F-101DDAB2B629}"/>
              </a:ext>
            </a:extLst>
          </p:cNvPr>
          <p:cNvSpPr txBox="1">
            <a:spLocks/>
          </p:cNvSpPr>
          <p:nvPr/>
        </p:nvSpPr>
        <p:spPr>
          <a:xfrm>
            <a:off x="958718" y="5222115"/>
            <a:ext cx="3960440" cy="1152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r>
              <a:rPr lang="ja-JP" altLang="en-US" sz="2400" dirty="0"/>
              <a:t>シンプソンの説</a:t>
            </a:r>
            <a:endParaRPr lang="en-US" altLang="ja-JP" sz="2400" dirty="0"/>
          </a:p>
          <a:p>
            <a:r>
              <a:rPr lang="ja-JP" altLang="en-US" sz="2400" dirty="0"/>
              <a:t>レナード効果で説明</a:t>
            </a:r>
            <a:endParaRPr lang="en-US" altLang="ja-JP" sz="24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454BCDF-B5E9-4F09-9C0B-E5A6F580D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092" y="1888301"/>
            <a:ext cx="1759517" cy="3012217"/>
          </a:xfrm>
          <a:prstGeom prst="rect">
            <a:avLst/>
          </a:prstGeom>
        </p:spPr>
      </p:pic>
      <p:sp>
        <p:nvSpPr>
          <p:cNvPr id="27" name="コンテンツ プレースホルダー 11">
            <a:extLst>
              <a:ext uri="{FF2B5EF4-FFF2-40B4-BE49-F238E27FC236}">
                <a16:creationId xmlns:a16="http://schemas.microsoft.com/office/drawing/2014/main" id="{CA6ADE64-DD66-40DA-90A1-E2B69446ABEA}"/>
              </a:ext>
            </a:extLst>
          </p:cNvPr>
          <p:cNvSpPr txBox="1">
            <a:spLocks/>
          </p:cNvSpPr>
          <p:nvPr/>
        </p:nvSpPr>
        <p:spPr>
          <a:xfrm>
            <a:off x="7678588" y="5106534"/>
            <a:ext cx="3960440" cy="1152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r>
              <a:rPr lang="ja-JP" altLang="en-US" sz="2400" dirty="0"/>
              <a:t>ウィルソンの説</a:t>
            </a:r>
            <a:endParaRPr lang="en-US" altLang="ja-JP" sz="2400" dirty="0"/>
          </a:p>
          <a:p>
            <a:r>
              <a:rPr lang="ja-JP" altLang="en-US" sz="2400" dirty="0"/>
              <a:t>地上電場観測で証明</a:t>
            </a:r>
            <a:endParaRPr lang="en-US" altLang="ja-JP" sz="2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628A6D2-4164-434E-80AD-2E853A96F46E}"/>
              </a:ext>
            </a:extLst>
          </p:cNvPr>
          <p:cNvSpPr txBox="1"/>
          <p:nvPr/>
        </p:nvSpPr>
        <p:spPr>
          <a:xfrm>
            <a:off x="5209427" y="5012812"/>
            <a:ext cx="1871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/>
              <a:t>レナード効果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1127C94-956E-4AE3-91CE-5EE19F894E41}"/>
              </a:ext>
            </a:extLst>
          </p:cNvPr>
          <p:cNvSpPr txBox="1"/>
          <p:nvPr/>
        </p:nvSpPr>
        <p:spPr>
          <a:xfrm>
            <a:off x="3412901" y="5015150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53-3</a:t>
            </a:r>
            <a:endParaRPr lang="ja-JP" altLang="en-US" sz="1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693028F-FE68-451C-BC27-250CEAED965D}"/>
              </a:ext>
            </a:extLst>
          </p:cNvPr>
          <p:cNvSpPr txBox="1"/>
          <p:nvPr/>
        </p:nvSpPr>
        <p:spPr>
          <a:xfrm>
            <a:off x="5783457" y="4687569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53-2</a:t>
            </a:r>
            <a:endParaRPr lang="ja-JP" altLang="en-US" sz="12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3238B3A-5FF2-42FF-8DED-6FE2E04D33A0}"/>
              </a:ext>
            </a:extLst>
          </p:cNvPr>
          <p:cNvSpPr txBox="1"/>
          <p:nvPr/>
        </p:nvSpPr>
        <p:spPr>
          <a:xfrm>
            <a:off x="9987977" y="4876650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53-4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467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/>
          <p:cNvSpPr>
            <a:spLocks noGrp="1"/>
          </p:cNvSpPr>
          <p:nvPr>
            <p:ph type="title"/>
          </p:nvPr>
        </p:nvSpPr>
        <p:spPr>
          <a:xfrm>
            <a:off x="1053852" y="116632"/>
            <a:ext cx="10153128" cy="720080"/>
          </a:xfrm>
        </p:spPr>
        <p:txBody>
          <a:bodyPr>
            <a:normAutofit/>
          </a:bodyPr>
          <a:lstStyle/>
          <a:p>
            <a:r>
              <a:rPr lang="ja-JP" altLang="en-US" b="1" u="sng" dirty="0"/>
              <a:t>雷雲内に電気がどのように分布？</a:t>
            </a:r>
            <a:endParaRPr kumimoji="1" lang="ja-JP" altLang="en-US" b="1" u="sng" dirty="0"/>
          </a:p>
        </p:txBody>
      </p:sp>
      <p:sp>
        <p:nvSpPr>
          <p:cNvPr id="10" name="コンテンツ プレースホルダー 11">
            <a:extLst>
              <a:ext uri="{FF2B5EF4-FFF2-40B4-BE49-F238E27FC236}">
                <a16:creationId xmlns:a16="http://schemas.microsoft.com/office/drawing/2014/main" id="{7389DAB6-4AFD-448F-A899-715D035954E7}"/>
              </a:ext>
            </a:extLst>
          </p:cNvPr>
          <p:cNvSpPr txBox="1">
            <a:spLocks/>
          </p:cNvSpPr>
          <p:nvPr/>
        </p:nvSpPr>
        <p:spPr>
          <a:xfrm>
            <a:off x="1095178" y="1069051"/>
            <a:ext cx="9535738" cy="919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kumimoji="1" lang="ja-JP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kumimoji="1" lang="ja-JP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6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kumimoji="1" lang="ja-JP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9pPr>
          </a:lstStyle>
          <a:p>
            <a:endParaRPr lang="en-US" altLang="ja-JP" sz="2400" dirty="0"/>
          </a:p>
        </p:txBody>
      </p:sp>
      <p:pic>
        <p:nvPicPr>
          <p:cNvPr id="1026" name="Picture 2" descr="気球を用いた高層大気の観測の写真">
            <a:extLst>
              <a:ext uri="{FF2B5EF4-FFF2-40B4-BE49-F238E27FC236}">
                <a16:creationId xmlns:a16="http://schemas.microsoft.com/office/drawing/2014/main" id="{50B79D62-C22C-400D-BB47-E3F1BD3D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516" y="4060127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266FEF7-5A37-40C5-9750-4DBBF793671B}"/>
              </a:ext>
            </a:extLst>
          </p:cNvPr>
          <p:cNvSpPr/>
          <p:nvPr/>
        </p:nvSpPr>
        <p:spPr>
          <a:xfrm>
            <a:off x="10630916" y="6323671"/>
            <a:ext cx="973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@</a:t>
            </a:r>
            <a:r>
              <a:rPr lang="ja-JP" altLang="en-US" sz="1200" dirty="0"/>
              <a:t>気象庁</a:t>
            </a:r>
            <a:r>
              <a:rPr lang="en-US" altLang="ja-JP" sz="1200" dirty="0"/>
              <a:t>HP</a:t>
            </a:r>
            <a:endParaRPr lang="ja-JP" altLang="en-US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1C5AF9-5D16-4D0E-B236-DCB222393EEC}"/>
              </a:ext>
            </a:extLst>
          </p:cNvPr>
          <p:cNvSpPr txBox="1"/>
          <p:nvPr/>
        </p:nvSpPr>
        <p:spPr>
          <a:xfrm>
            <a:off x="5609973" y="1196752"/>
            <a:ext cx="63170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シンプソンがゾンデ観測を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年間上昇気流域の下層に正電荷層が存在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電荷が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層に分かれていることを証明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電荷の多くは氷点下に存在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レナード効果の否定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水の固相が電荷分離に寄与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D45B38C-72F0-4CB7-9AB4-D39079EC1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96" y="1124744"/>
            <a:ext cx="4916160" cy="54006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C5C851-B3FC-4929-A473-AF228DC0A359}"/>
              </a:ext>
            </a:extLst>
          </p:cNvPr>
          <p:cNvSpPr txBox="1"/>
          <p:nvPr/>
        </p:nvSpPr>
        <p:spPr>
          <a:xfrm>
            <a:off x="4252086" y="6442537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53-5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1204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/>
          <p:cNvSpPr>
            <a:spLocks noGrp="1"/>
          </p:cNvSpPr>
          <p:nvPr>
            <p:ph type="title"/>
          </p:nvPr>
        </p:nvSpPr>
        <p:spPr>
          <a:xfrm>
            <a:off x="1053852" y="116632"/>
            <a:ext cx="10153128" cy="720080"/>
          </a:xfrm>
        </p:spPr>
        <p:txBody>
          <a:bodyPr>
            <a:normAutofit/>
          </a:bodyPr>
          <a:lstStyle/>
          <a:p>
            <a:r>
              <a:rPr lang="ja-JP" altLang="en-US" b="1" u="sng" dirty="0"/>
              <a:t>どうやって電気が発生しているのか？</a:t>
            </a:r>
            <a:endParaRPr kumimoji="1" lang="ja-JP" altLang="en-US" b="1" u="sng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A5A96B7-D60F-4994-ABA9-607691354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6" y="1124744"/>
            <a:ext cx="4916160" cy="5400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BF77740-C3E8-4C2D-9743-ACC6C36E3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38" t="5276" r="6283" b="26520"/>
          <a:stretch/>
        </p:blipFill>
        <p:spPr>
          <a:xfrm>
            <a:off x="6598468" y="1124744"/>
            <a:ext cx="4916160" cy="336950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DD71CA8-3E0C-43E0-8755-5878A520E480}"/>
              </a:ext>
            </a:extLst>
          </p:cNvPr>
          <p:cNvSpPr txBox="1"/>
          <p:nvPr/>
        </p:nvSpPr>
        <p:spPr>
          <a:xfrm>
            <a:off x="5374332" y="5085184"/>
            <a:ext cx="6696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霰が負　　 →　雷雲下層へ  →　負電荷領域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氷晶が正　→　雷雲上層へ　→　正電荷領域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08DEDF2-277B-4966-9773-5C056B422C42}"/>
              </a:ext>
            </a:extLst>
          </p:cNvPr>
          <p:cNvSpPr txBox="1"/>
          <p:nvPr/>
        </p:nvSpPr>
        <p:spPr>
          <a:xfrm>
            <a:off x="4294212" y="6438825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53-5</a:t>
            </a:r>
            <a:endParaRPr lang="ja-JP" altLang="en-US" sz="1200" b="1" dirty="0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D3DE37F5-2494-4CAD-9BDF-4DEC498531A1}"/>
              </a:ext>
            </a:extLst>
          </p:cNvPr>
          <p:cNvCxnSpPr/>
          <p:nvPr/>
        </p:nvCxnSpPr>
        <p:spPr>
          <a:xfrm flipH="1">
            <a:off x="3142084" y="2996952"/>
            <a:ext cx="3384376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DEFF28-57A5-4DCB-8842-26CB68BB3456}"/>
              </a:ext>
            </a:extLst>
          </p:cNvPr>
          <p:cNvSpPr txBox="1"/>
          <p:nvPr/>
        </p:nvSpPr>
        <p:spPr>
          <a:xfrm>
            <a:off x="10333488" y="4472483"/>
            <a:ext cx="1285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雷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56: 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図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3-1</a:t>
            </a:r>
            <a:endParaRPr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771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66FA3CE-A218-4400-AA51-F51C6E85D0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水彩のプレゼンテーション (ワイドスクリーン)</Template>
  <TotalTime>0</TotalTime>
  <Words>2052</Words>
  <Application>Microsoft Office PowerPoint</Application>
  <PresentationFormat>ユーザー設定</PresentationFormat>
  <Paragraphs>377</Paragraphs>
  <Slides>55</Slides>
  <Notes>5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55</vt:i4>
      </vt:variant>
    </vt:vector>
  </HeadingPairs>
  <TitlesOfParts>
    <vt:vector size="66" baseType="lpstr">
      <vt:lpstr>Arial Unicode MS</vt:lpstr>
      <vt:lpstr>Meiryo UI</vt:lpstr>
      <vt:lpstr>MS PGothic</vt:lpstr>
      <vt:lpstr>MS PGothic</vt:lpstr>
      <vt:lpstr>Arial</vt:lpstr>
      <vt:lpstr>Calibri</vt:lpstr>
      <vt:lpstr>Calibri Light</vt:lpstr>
      <vt:lpstr>Palatino Linotype</vt:lpstr>
      <vt:lpstr>Times New Roman</vt:lpstr>
      <vt:lpstr>Watercolor_16x9</vt:lpstr>
      <vt:lpstr>Office テーマ</vt:lpstr>
      <vt:lpstr>PowerPoint プレゼンテーション</vt:lpstr>
      <vt:lpstr>自己紹介</vt:lpstr>
      <vt:lpstr>Contents</vt:lpstr>
      <vt:lpstr>雷は古くから信仰の対象</vt:lpstr>
      <vt:lpstr>雷が科学的に扱われるのは今から270年前</vt:lpstr>
      <vt:lpstr>雷が科学的に扱われるのは今から270年前</vt:lpstr>
      <vt:lpstr>雷雲内に電気がどのように分布？</vt:lpstr>
      <vt:lpstr>雷雲内に電気がどのように分布？</vt:lpstr>
      <vt:lpstr>どうやって電気が発生しているのか？</vt:lpstr>
      <vt:lpstr>おすすめの本</vt:lpstr>
      <vt:lpstr>何がきっかけで雷が始まるのか？</vt:lpstr>
      <vt:lpstr>PowerPoint プレゼンテーション</vt:lpstr>
      <vt:lpstr>落雷の諸過程</vt:lpstr>
      <vt:lpstr>落雷のハイスピードカメラ画像</vt:lpstr>
      <vt:lpstr>リーダとリターンストローク</vt:lpstr>
      <vt:lpstr>リーダが地面につながる直前</vt:lpstr>
      <vt:lpstr>最初につながったお迎えリーダが落雷点</vt:lpstr>
      <vt:lpstr>最初につながったお迎えリーダが落雷点</vt:lpstr>
      <vt:lpstr>最初につながったお迎えリーダが落雷点</vt:lpstr>
      <vt:lpstr>リターンストローク　</vt:lpstr>
      <vt:lpstr>雷発電は可能か？</vt:lpstr>
      <vt:lpstr>雷に関するトピック</vt:lpstr>
      <vt:lpstr>世界の雷分布</vt:lpstr>
      <vt:lpstr>世界１雷の多いマラカイボ湖（ベネズエラ）</vt:lpstr>
      <vt:lpstr>巨大な雷Mega flash</vt:lpstr>
      <vt:lpstr>航空機への落雷</vt:lpstr>
      <vt:lpstr>ロケット誘雷</vt:lpstr>
      <vt:lpstr>ロケット誘雷</vt:lpstr>
      <vt:lpstr>ロケット誘雷</vt:lpstr>
      <vt:lpstr>ロケット誘雷</vt:lpstr>
      <vt:lpstr>日本海沿岸の冬季雷</vt:lpstr>
      <vt:lpstr>月別の雷日数</vt:lpstr>
      <vt:lpstr>PowerPoint プレゼンテーション</vt:lpstr>
      <vt:lpstr>冬季雷の発生場所</vt:lpstr>
      <vt:lpstr>高高度放電発光現象 (Transient luminous events)</vt:lpstr>
      <vt:lpstr>高高度発光現象（スプライト）</vt:lpstr>
      <vt:lpstr>高高度発光現象（ブルージェット）</vt:lpstr>
      <vt:lpstr>巨大ジェット(gigantic jet)</vt:lpstr>
      <vt:lpstr>火山雷</vt:lpstr>
      <vt:lpstr>火山雷</vt:lpstr>
      <vt:lpstr>私の研究（雷センサ開発）</vt:lpstr>
      <vt:lpstr>雷センサ開発</vt:lpstr>
      <vt:lpstr>雷センサ開発</vt:lpstr>
      <vt:lpstr>雷センサ開発</vt:lpstr>
      <vt:lpstr>PowerPoint プレゼンテーション</vt:lpstr>
      <vt:lpstr>雷被害にあわないために</vt:lpstr>
      <vt:lpstr>子供のころ聞いたと思われる雷の常識には間違いが多い</vt:lpstr>
      <vt:lpstr>木のそばは危険</vt:lpstr>
      <vt:lpstr>落雷被害にあわないために</vt:lpstr>
      <vt:lpstr>気象庁への入庁</vt:lpstr>
      <vt:lpstr>総合職</vt:lpstr>
      <vt:lpstr>過去問（数理科学・物理・地球科学　大卒程度）</vt:lpstr>
      <vt:lpstr>まとめ</vt:lpstr>
      <vt:lpstr>PowerPoint プレゼンテーション</vt:lpstr>
      <vt:lpstr>気象庁への入庁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2015-05-13T23:37:11Z</dcterms:created>
  <dcterms:modified xsi:type="dcterms:W3CDTF">2022-11-11T07:54:17Z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TC028866379991</vt:lpwstr>
  </property>
</Properties>
</file>