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305" r:id="rId3"/>
    <p:sldId id="259" r:id="rId4"/>
    <p:sldId id="284" r:id="rId5"/>
    <p:sldId id="285" r:id="rId6"/>
    <p:sldId id="286" r:id="rId7"/>
    <p:sldId id="288" r:id="rId8"/>
    <p:sldId id="287" r:id="rId9"/>
    <p:sldId id="292" r:id="rId10"/>
    <p:sldId id="291" r:id="rId11"/>
    <p:sldId id="289" r:id="rId12"/>
    <p:sldId id="308" r:id="rId13"/>
    <p:sldId id="290" r:id="rId14"/>
    <p:sldId id="299" r:id="rId15"/>
    <p:sldId id="298" r:id="rId16"/>
    <p:sldId id="306" r:id="rId17"/>
    <p:sldId id="307" r:id="rId18"/>
    <p:sldId id="293" r:id="rId19"/>
    <p:sldId id="294" r:id="rId20"/>
    <p:sldId id="296" r:id="rId21"/>
    <p:sldId id="295" r:id="rId22"/>
    <p:sldId id="300" r:id="rId23"/>
    <p:sldId id="301" r:id="rId24"/>
    <p:sldId id="302" r:id="rId25"/>
    <p:sldId id="303" r:id="rId26"/>
    <p:sldId id="304" r:id="rId27"/>
  </p:sldIdLst>
  <p:sldSz cx="12192000" cy="6858000"/>
  <p:notesSz cx="6858000" cy="9144000"/>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pitchFamily="-48" charset="-128"/>
        <a:cs typeface="+mn-cs"/>
      </a:defRPr>
    </a:lvl1pPr>
    <a:lvl2pPr marL="457200" algn="l" rtl="0" fontAlgn="base">
      <a:spcBef>
        <a:spcPct val="0"/>
      </a:spcBef>
      <a:spcAft>
        <a:spcPct val="0"/>
      </a:spcAft>
      <a:defRPr kumimoji="1" sz="2400" kern="1200">
        <a:solidFill>
          <a:schemeClr val="tx1"/>
        </a:solidFill>
        <a:latin typeface="Arial" charset="0"/>
        <a:ea typeface="ＭＳ Ｐゴシック" pitchFamily="-48" charset="-128"/>
        <a:cs typeface="+mn-cs"/>
      </a:defRPr>
    </a:lvl2pPr>
    <a:lvl3pPr marL="914400" algn="l" rtl="0" fontAlgn="base">
      <a:spcBef>
        <a:spcPct val="0"/>
      </a:spcBef>
      <a:spcAft>
        <a:spcPct val="0"/>
      </a:spcAft>
      <a:defRPr kumimoji="1" sz="2400" kern="1200">
        <a:solidFill>
          <a:schemeClr val="tx1"/>
        </a:solidFill>
        <a:latin typeface="Arial" charset="0"/>
        <a:ea typeface="ＭＳ Ｐゴシック" pitchFamily="-48" charset="-128"/>
        <a:cs typeface="+mn-cs"/>
      </a:defRPr>
    </a:lvl3pPr>
    <a:lvl4pPr marL="1371600" algn="l" rtl="0" fontAlgn="base">
      <a:spcBef>
        <a:spcPct val="0"/>
      </a:spcBef>
      <a:spcAft>
        <a:spcPct val="0"/>
      </a:spcAft>
      <a:defRPr kumimoji="1" sz="2400" kern="1200">
        <a:solidFill>
          <a:schemeClr val="tx1"/>
        </a:solidFill>
        <a:latin typeface="Arial" charset="0"/>
        <a:ea typeface="ＭＳ Ｐゴシック" pitchFamily="-48" charset="-128"/>
        <a:cs typeface="+mn-cs"/>
      </a:defRPr>
    </a:lvl4pPr>
    <a:lvl5pPr marL="1828800" algn="l" rtl="0" fontAlgn="base">
      <a:spcBef>
        <a:spcPct val="0"/>
      </a:spcBef>
      <a:spcAft>
        <a:spcPct val="0"/>
      </a:spcAft>
      <a:defRPr kumimoji="1" sz="2400" kern="1200">
        <a:solidFill>
          <a:schemeClr val="tx1"/>
        </a:solidFill>
        <a:latin typeface="Arial" charset="0"/>
        <a:ea typeface="ＭＳ Ｐゴシック" pitchFamily="-48" charset="-128"/>
        <a:cs typeface="+mn-cs"/>
      </a:defRPr>
    </a:lvl5pPr>
    <a:lvl6pPr marL="2286000" algn="l" defTabSz="914400" rtl="0" eaLnBrk="1" latinLnBrk="0" hangingPunct="1">
      <a:defRPr kumimoji="1" sz="2400" kern="1200">
        <a:solidFill>
          <a:schemeClr val="tx1"/>
        </a:solidFill>
        <a:latin typeface="Arial" charset="0"/>
        <a:ea typeface="ＭＳ Ｐゴシック" pitchFamily="-48" charset="-128"/>
        <a:cs typeface="+mn-cs"/>
      </a:defRPr>
    </a:lvl6pPr>
    <a:lvl7pPr marL="2743200" algn="l" defTabSz="914400" rtl="0" eaLnBrk="1" latinLnBrk="0" hangingPunct="1">
      <a:defRPr kumimoji="1" sz="2400" kern="1200">
        <a:solidFill>
          <a:schemeClr val="tx1"/>
        </a:solidFill>
        <a:latin typeface="Arial" charset="0"/>
        <a:ea typeface="ＭＳ Ｐゴシック" pitchFamily="-48" charset="-128"/>
        <a:cs typeface="+mn-cs"/>
      </a:defRPr>
    </a:lvl7pPr>
    <a:lvl8pPr marL="3200400" algn="l" defTabSz="914400" rtl="0" eaLnBrk="1" latinLnBrk="0" hangingPunct="1">
      <a:defRPr kumimoji="1" sz="2400" kern="1200">
        <a:solidFill>
          <a:schemeClr val="tx1"/>
        </a:solidFill>
        <a:latin typeface="Arial" charset="0"/>
        <a:ea typeface="ＭＳ Ｐゴシック" pitchFamily="-48" charset="-128"/>
        <a:cs typeface="+mn-cs"/>
      </a:defRPr>
    </a:lvl8pPr>
    <a:lvl9pPr marL="3657600" algn="l" defTabSz="914400" rtl="0" eaLnBrk="1" latinLnBrk="0" hangingPunct="1">
      <a:defRPr kumimoji="1" sz="2400" kern="1200">
        <a:solidFill>
          <a:schemeClr val="tx1"/>
        </a:solidFill>
        <a:latin typeface="Arial" charset="0"/>
        <a:ea typeface="ＭＳ Ｐゴシック" pitchFamily="-48"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FFFFFF"/>
    <a:srgbClr val="016CB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39" autoAdjust="0"/>
    <p:restoredTop sz="90924" autoAdjust="0"/>
  </p:normalViewPr>
  <p:slideViewPr>
    <p:cSldViewPr>
      <p:cViewPr varScale="1">
        <p:scale>
          <a:sx n="58" d="100"/>
          <a:sy n="58" d="100"/>
        </p:scale>
        <p:origin x="64" y="468"/>
      </p:cViewPr>
      <p:guideLst>
        <p:guide orient="horz" pos="2160"/>
        <p:guide pos="3840"/>
      </p:guideLst>
    </p:cSldViewPr>
  </p:slideViewPr>
  <p:notesTextViewPr>
    <p:cViewPr>
      <p:scale>
        <a:sx n="1" d="1"/>
        <a:sy n="1" d="1"/>
      </p:scale>
      <p:origin x="0" y="0"/>
    </p:cViewPr>
  </p:notesTextViewPr>
  <p:sorterViewPr>
    <p:cViewPr>
      <p:scale>
        <a:sx n="100" d="100"/>
        <a:sy n="100" d="100"/>
      </p:scale>
      <p:origin x="0" y="-27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4"/>
          <p:cNvSpPr>
            <a:spLocks noChangeArrowheads="1"/>
          </p:cNvSpPr>
          <p:nvPr/>
        </p:nvSpPr>
        <p:spPr bwMode="auto">
          <a:xfrm>
            <a:off x="927100" y="3505200"/>
            <a:ext cx="10365317" cy="76200"/>
          </a:xfrm>
          <a:prstGeom prst="rect">
            <a:avLst/>
          </a:prstGeom>
          <a:gradFill rotWithShape="0">
            <a:gsLst>
              <a:gs pos="0">
                <a:srgbClr val="000000"/>
              </a:gs>
              <a:gs pos="100000">
                <a:srgbClr val="016CBA"/>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sz="2400"/>
          </a:p>
        </p:txBody>
      </p:sp>
      <p:sp>
        <p:nvSpPr>
          <p:cNvPr id="3077" name="Rectangle 5"/>
          <p:cNvSpPr>
            <a:spLocks noGrp="1" noChangeArrowheads="1"/>
          </p:cNvSpPr>
          <p:nvPr>
            <p:ph type="ctrTitle"/>
          </p:nvPr>
        </p:nvSpPr>
        <p:spPr>
          <a:xfrm>
            <a:off x="914400" y="1371600"/>
            <a:ext cx="10363200" cy="2057400"/>
          </a:xfrm>
        </p:spPr>
        <p:txBody>
          <a:bodyPr/>
          <a:lstStyle>
            <a:lvl1pPr algn="r">
              <a:defRPr>
                <a:solidFill>
                  <a:schemeClr val="tx1"/>
                </a:solidFill>
              </a:defRPr>
            </a:lvl1pPr>
          </a:lstStyle>
          <a:p>
            <a:pPr lvl="0"/>
            <a:r>
              <a:rPr lang="ja-JP" altLang="en-US" noProof="0" smtClean="0"/>
              <a:t>マスター タイトルの書式設定</a:t>
            </a:r>
          </a:p>
        </p:txBody>
      </p:sp>
      <p:sp>
        <p:nvSpPr>
          <p:cNvPr id="3078" name="Rectangle 6"/>
          <p:cNvSpPr>
            <a:spLocks noGrp="1" noChangeArrowheads="1"/>
          </p:cNvSpPr>
          <p:nvPr>
            <p:ph type="subTitle" idx="1"/>
          </p:nvPr>
        </p:nvSpPr>
        <p:spPr>
          <a:xfrm>
            <a:off x="2641600" y="3657600"/>
            <a:ext cx="8534400" cy="1981200"/>
          </a:xfrm>
        </p:spPr>
        <p:txBody>
          <a:bodyPr/>
          <a:lstStyle>
            <a:lvl1pPr marL="0" indent="0" algn="r">
              <a:buFontTx/>
              <a:buNone/>
              <a:defRPr/>
            </a:lvl1pPr>
          </a:lstStyle>
          <a:p>
            <a:pPr lvl="0"/>
            <a:r>
              <a:rPr lang="ja-JP" altLang="en-US" noProof="0" smtClean="0"/>
              <a:t>マスター サブタイトルの書式設定</a:t>
            </a:r>
          </a:p>
        </p:txBody>
      </p:sp>
      <p:pic>
        <p:nvPicPr>
          <p:cNvPr id="6" name="Picture 3" descr="C:\Users\yot\Documents\My-files\yot\いろいろ\ppt_templates\itpass-logo-like\itpass-logo-2014-03-15.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00" y="-17552"/>
            <a:ext cx="1343405" cy="617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69752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9FD9227-A024-4A54-B0DD-71B51C6DC23B}" type="slidenum">
              <a:rPr lang="en-US" altLang="ja-JP"/>
              <a:pPr>
                <a:defRPr/>
              </a:pPr>
              <a:t>‹#›</a:t>
            </a:fld>
            <a:endParaRPr lang="en-US" altLang="ja-JP"/>
          </a:p>
        </p:txBody>
      </p:sp>
    </p:spTree>
    <p:extLst>
      <p:ext uri="{BB962C8B-B14F-4D97-AF65-F5344CB8AC3E}">
        <p14:creationId xmlns:p14="http://schemas.microsoft.com/office/powerpoint/2010/main" val="178721414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7706C3C-323A-42B0-BAD4-FC0489CB695B}" type="slidenum">
              <a:rPr lang="en-US" altLang="ja-JP"/>
              <a:pPr>
                <a:defRPr/>
              </a:pPr>
              <a:t>‹#›</a:t>
            </a:fld>
            <a:endParaRPr lang="en-US" altLang="ja-JP"/>
          </a:p>
        </p:txBody>
      </p:sp>
    </p:spTree>
    <p:extLst>
      <p:ext uri="{BB962C8B-B14F-4D97-AF65-F5344CB8AC3E}">
        <p14:creationId xmlns:p14="http://schemas.microsoft.com/office/powerpoint/2010/main" val="16362990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686800" y="98426"/>
            <a:ext cx="2590800" cy="599757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914400" y="98426"/>
            <a:ext cx="7569200" cy="59975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EA71D92-5516-41BC-9970-4656CD1BF28A}" type="slidenum">
              <a:rPr lang="en-US" altLang="ja-JP"/>
              <a:pPr>
                <a:defRPr/>
              </a:pPr>
              <a:t>‹#›</a:t>
            </a:fld>
            <a:endParaRPr lang="en-US" altLang="ja-JP"/>
          </a:p>
        </p:txBody>
      </p:sp>
    </p:spTree>
    <p:extLst>
      <p:ext uri="{BB962C8B-B14F-4D97-AF65-F5344CB8AC3E}">
        <p14:creationId xmlns:p14="http://schemas.microsoft.com/office/powerpoint/2010/main" val="41838986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CAD38F7-FD22-48F6-8F4C-5C0F44DC1AE6}" type="slidenum">
              <a:rPr lang="en-US" altLang="ja-JP"/>
              <a:pPr>
                <a:defRPr/>
              </a:pPr>
              <a:t>‹#›</a:t>
            </a:fld>
            <a:endParaRPr lang="en-US" altLang="ja-JP"/>
          </a:p>
        </p:txBody>
      </p:sp>
    </p:spTree>
    <p:extLst>
      <p:ext uri="{BB962C8B-B14F-4D97-AF65-F5344CB8AC3E}">
        <p14:creationId xmlns:p14="http://schemas.microsoft.com/office/powerpoint/2010/main" val="29235140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914400" y="1097850"/>
            <a:ext cx="5080000" cy="506745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6197600" y="1097850"/>
            <a:ext cx="5080000" cy="506745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191B4AD-5113-4EDB-B6CA-539755A8EA04}" type="slidenum">
              <a:rPr lang="en-US" altLang="ja-JP"/>
              <a:pPr>
                <a:defRPr/>
              </a:pPr>
              <a:t>‹#›</a:t>
            </a:fld>
            <a:endParaRPr lang="en-US" altLang="ja-JP"/>
          </a:p>
        </p:txBody>
      </p:sp>
    </p:spTree>
    <p:extLst>
      <p:ext uri="{BB962C8B-B14F-4D97-AF65-F5344CB8AC3E}">
        <p14:creationId xmlns:p14="http://schemas.microsoft.com/office/powerpoint/2010/main" val="26212189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8" name="コンテンツ プレースホルダー 2"/>
          <p:cNvSpPr>
            <a:spLocks noGrp="1"/>
          </p:cNvSpPr>
          <p:nvPr>
            <p:ph idx="1"/>
          </p:nvPr>
        </p:nvSpPr>
        <p:spPr>
          <a:xfrm>
            <a:off x="914400" y="1124549"/>
            <a:ext cx="10363200" cy="24350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9" name="コンテンツ プレースホルダー 2"/>
          <p:cNvSpPr>
            <a:spLocks noGrp="1"/>
          </p:cNvSpPr>
          <p:nvPr>
            <p:ph idx="17"/>
          </p:nvPr>
        </p:nvSpPr>
        <p:spPr>
          <a:xfrm>
            <a:off x="929353" y="3716837"/>
            <a:ext cx="10363200" cy="24350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5" name="Rectangle 4"/>
          <p:cNvSpPr>
            <a:spLocks noGrp="1" noChangeArrowheads="1"/>
          </p:cNvSpPr>
          <p:nvPr>
            <p:ph type="dt" sz="half" idx="18"/>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9"/>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20"/>
          </p:nvPr>
        </p:nvSpPr>
        <p:spPr>
          <a:ln/>
        </p:spPr>
        <p:txBody>
          <a:bodyPr/>
          <a:lstStyle>
            <a:lvl1pPr>
              <a:defRPr/>
            </a:lvl1pPr>
          </a:lstStyle>
          <a:p>
            <a:pPr>
              <a:defRPr/>
            </a:pPr>
            <a:fld id="{3D5E0E79-504E-4329-85C8-8401F40EA11A}" type="slidenum">
              <a:rPr lang="en-US" altLang="ja-JP"/>
              <a:pPr>
                <a:defRPr/>
              </a:pPr>
              <a:t>‹#›</a:t>
            </a:fld>
            <a:endParaRPr lang="en-US" altLang="ja-JP"/>
          </a:p>
        </p:txBody>
      </p:sp>
    </p:spTree>
    <p:extLst>
      <p:ext uri="{BB962C8B-B14F-4D97-AF65-F5344CB8AC3E}">
        <p14:creationId xmlns:p14="http://schemas.microsoft.com/office/powerpoint/2010/main" val="14236506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55D5180-DD74-4F79-A43D-E4BE9305578A}" type="slidenum">
              <a:rPr lang="en-US" altLang="ja-JP"/>
              <a:pPr>
                <a:defRPr/>
              </a:pPr>
              <a:t>‹#›</a:t>
            </a:fld>
            <a:endParaRPr lang="en-US" altLang="ja-JP"/>
          </a:p>
        </p:txBody>
      </p:sp>
    </p:spTree>
    <p:extLst>
      <p:ext uri="{BB962C8B-B14F-4D97-AF65-F5344CB8AC3E}">
        <p14:creationId xmlns:p14="http://schemas.microsoft.com/office/powerpoint/2010/main" val="2091838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0261A99-B17D-4DAD-A160-7A41469E965A}" type="slidenum">
              <a:rPr lang="en-US" altLang="ja-JP"/>
              <a:pPr>
                <a:defRPr/>
              </a:pPr>
              <a:t>‹#›</a:t>
            </a:fld>
            <a:endParaRPr lang="en-US" altLang="ja-JP"/>
          </a:p>
        </p:txBody>
      </p:sp>
    </p:spTree>
    <p:extLst>
      <p:ext uri="{BB962C8B-B14F-4D97-AF65-F5344CB8AC3E}">
        <p14:creationId xmlns:p14="http://schemas.microsoft.com/office/powerpoint/2010/main" val="18180675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03FFE7E-31C2-4647-900E-F2D0B7B36DA7}" type="slidenum">
              <a:rPr lang="en-US" altLang="ja-JP"/>
              <a:pPr>
                <a:defRPr/>
              </a:pPr>
              <a:t>‹#›</a:t>
            </a:fld>
            <a:endParaRPr lang="en-US" altLang="ja-JP"/>
          </a:p>
        </p:txBody>
      </p:sp>
    </p:spTree>
    <p:extLst>
      <p:ext uri="{BB962C8B-B14F-4D97-AF65-F5344CB8AC3E}">
        <p14:creationId xmlns:p14="http://schemas.microsoft.com/office/powerpoint/2010/main" val="42636304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0161E3C-FC9E-4568-80BE-6C9291D9C82A}" type="slidenum">
              <a:rPr lang="en-US" altLang="ja-JP"/>
              <a:pPr>
                <a:defRPr/>
              </a:pPr>
              <a:t>‹#›</a:t>
            </a:fld>
            <a:endParaRPr lang="en-US" altLang="ja-JP"/>
          </a:p>
        </p:txBody>
      </p:sp>
    </p:spTree>
    <p:extLst>
      <p:ext uri="{BB962C8B-B14F-4D97-AF65-F5344CB8AC3E}">
        <p14:creationId xmlns:p14="http://schemas.microsoft.com/office/powerpoint/2010/main" val="77106246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4A18FE5-6F8C-446B-A31C-8CB24B14CE27}" type="slidenum">
              <a:rPr lang="en-US" altLang="ja-JP"/>
              <a:pPr>
                <a:defRPr/>
              </a:pPr>
              <a:t>‹#›</a:t>
            </a:fld>
            <a:endParaRPr lang="en-US" altLang="ja-JP"/>
          </a:p>
        </p:txBody>
      </p:sp>
    </p:spTree>
    <p:extLst>
      <p:ext uri="{BB962C8B-B14F-4D97-AF65-F5344CB8AC3E}">
        <p14:creationId xmlns:p14="http://schemas.microsoft.com/office/powerpoint/2010/main" val="79514117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2117" y="0"/>
            <a:ext cx="12206816" cy="914400"/>
          </a:xfrm>
          <a:prstGeom prst="rect">
            <a:avLst/>
          </a:prstGeom>
          <a:gradFill rotWithShape="0">
            <a:gsLst>
              <a:gs pos="0">
                <a:srgbClr val="000000"/>
              </a:gs>
              <a:gs pos="100000">
                <a:srgbClr val="016CBA"/>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sz="2400"/>
          </a:p>
        </p:txBody>
      </p:sp>
      <p:sp>
        <p:nvSpPr>
          <p:cNvPr id="1027" name="Rectangle 10"/>
          <p:cNvSpPr>
            <a:spLocks noChangeArrowheads="1"/>
          </p:cNvSpPr>
          <p:nvPr/>
        </p:nvSpPr>
        <p:spPr bwMode="auto">
          <a:xfrm>
            <a:off x="2118" y="6354764"/>
            <a:ext cx="12194116" cy="503237"/>
          </a:xfrm>
          <a:prstGeom prst="rect">
            <a:avLst/>
          </a:prstGeom>
          <a:gradFill rotWithShape="0">
            <a:gsLst>
              <a:gs pos="0">
                <a:srgbClr val="000000"/>
              </a:gs>
              <a:gs pos="100000">
                <a:srgbClr val="016CBA"/>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sz="2400" dirty="0"/>
          </a:p>
        </p:txBody>
      </p:sp>
      <p:sp>
        <p:nvSpPr>
          <p:cNvPr id="1028" name="Rectangle 2"/>
          <p:cNvSpPr>
            <a:spLocks noGrp="1" noChangeArrowheads="1"/>
          </p:cNvSpPr>
          <p:nvPr>
            <p:ph type="title"/>
          </p:nvPr>
        </p:nvSpPr>
        <p:spPr bwMode="auto">
          <a:xfrm>
            <a:off x="914400" y="98425"/>
            <a:ext cx="10365317" cy="695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9" name="Rectangle 3"/>
          <p:cNvSpPr>
            <a:spLocks noGrp="1" noChangeArrowheads="1"/>
          </p:cNvSpPr>
          <p:nvPr>
            <p:ph type="body" idx="1"/>
          </p:nvPr>
        </p:nvSpPr>
        <p:spPr bwMode="auto">
          <a:xfrm>
            <a:off x="914400" y="1106488"/>
            <a:ext cx="10363200" cy="505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 name="Rectangle 4"/>
          <p:cNvSpPr>
            <a:spLocks noGrp="1" noChangeArrowheads="1"/>
          </p:cNvSpPr>
          <p:nvPr>
            <p:ph type="dt" sz="half" idx="2"/>
          </p:nvPr>
        </p:nvSpPr>
        <p:spPr bwMode="auto">
          <a:xfrm>
            <a:off x="1443567" y="6434138"/>
            <a:ext cx="2540000" cy="34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solidFill>
                  <a:schemeClr val="tx2"/>
                </a:solidFill>
              </a:defRPr>
            </a:lvl1pPr>
          </a:lstStyle>
          <a:p>
            <a:pPr>
              <a:defRPr/>
            </a:pPr>
            <a:endParaRPr lang="en-US" altLang="ja-JP"/>
          </a:p>
        </p:txBody>
      </p:sp>
      <p:sp>
        <p:nvSpPr>
          <p:cNvPr id="3" name="Rectangle 5"/>
          <p:cNvSpPr>
            <a:spLocks noGrp="1" noChangeArrowheads="1"/>
          </p:cNvSpPr>
          <p:nvPr>
            <p:ph type="ftr" sz="quarter" idx="3"/>
          </p:nvPr>
        </p:nvSpPr>
        <p:spPr bwMode="auto">
          <a:xfrm>
            <a:off x="4165600" y="6434138"/>
            <a:ext cx="3860800" cy="34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solidFill>
                  <a:schemeClr val="tx2"/>
                </a:solidFill>
              </a:defRPr>
            </a:lvl1pPr>
          </a:lstStyle>
          <a:p>
            <a:pPr>
              <a:defRPr/>
            </a:pPr>
            <a:endParaRPr lang="en-US" altLang="ja-JP"/>
          </a:p>
        </p:txBody>
      </p:sp>
      <p:sp>
        <p:nvSpPr>
          <p:cNvPr id="4" name="Rectangle 6"/>
          <p:cNvSpPr>
            <a:spLocks noGrp="1" noChangeArrowheads="1"/>
          </p:cNvSpPr>
          <p:nvPr>
            <p:ph type="sldNum" sz="quarter" idx="4"/>
          </p:nvPr>
        </p:nvSpPr>
        <p:spPr bwMode="auto">
          <a:xfrm>
            <a:off x="8208433" y="6434138"/>
            <a:ext cx="2540000" cy="34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solidFill>
                  <a:schemeClr val="tx2"/>
                </a:solidFill>
              </a:defRPr>
            </a:lvl1pPr>
          </a:lstStyle>
          <a:p>
            <a:pPr>
              <a:defRPr/>
            </a:pPr>
            <a:fld id="{CC197FE1-0935-46BC-BEA3-AEB9DB5B934A}" type="slidenum">
              <a:rPr lang="en-US" altLang="ja-JP"/>
              <a:pPr>
                <a:defRPr/>
              </a:pPr>
              <a:t>‹#›</a:t>
            </a:fld>
            <a:endParaRPr lang="en-US" altLang="ja-JP"/>
          </a:p>
        </p:txBody>
      </p:sp>
      <p:pic>
        <p:nvPicPr>
          <p:cNvPr id="10" name="Picture 4" descr="C:\Users\yot\Documents\My-files\yot\いろいろ\ppt_templates\itpass-logo-like\itpass-logo-white-2014-04-18.pn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1183854" y="6364595"/>
            <a:ext cx="995363" cy="4572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789"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Lst>
  <p:timing>
    <p:tnLst>
      <p:par>
        <p:cTn id="1" dur="indefinite" restart="never" nodeType="tmRoot"/>
      </p:par>
    </p:tnLst>
  </p:timing>
  <p:txStyles>
    <p:titleStyle>
      <a:lvl1pPr algn="l" rtl="0" eaLnBrk="1" fontAlgn="base" hangingPunct="1">
        <a:spcBef>
          <a:spcPct val="0"/>
        </a:spcBef>
        <a:spcAft>
          <a:spcPct val="0"/>
        </a:spcAft>
        <a:defRPr kumimoji="1" sz="3600">
          <a:solidFill>
            <a:schemeClr val="tx2"/>
          </a:solidFill>
          <a:latin typeface="+mj-lt"/>
          <a:ea typeface="+mj-ea"/>
          <a:cs typeface="+mj-cs"/>
        </a:defRPr>
      </a:lvl1pPr>
      <a:lvl2pPr algn="l" rtl="0" eaLnBrk="1" fontAlgn="base" hangingPunct="1">
        <a:spcBef>
          <a:spcPct val="0"/>
        </a:spcBef>
        <a:spcAft>
          <a:spcPct val="0"/>
        </a:spcAft>
        <a:defRPr kumimoji="1" sz="3600">
          <a:solidFill>
            <a:schemeClr val="tx2"/>
          </a:solidFill>
          <a:latin typeface="Arial" charset="0"/>
          <a:ea typeface="ＭＳ Ｐゴシック" pitchFamily="-48" charset="-128"/>
        </a:defRPr>
      </a:lvl2pPr>
      <a:lvl3pPr algn="l" rtl="0" eaLnBrk="1" fontAlgn="base" hangingPunct="1">
        <a:spcBef>
          <a:spcPct val="0"/>
        </a:spcBef>
        <a:spcAft>
          <a:spcPct val="0"/>
        </a:spcAft>
        <a:defRPr kumimoji="1" sz="3600">
          <a:solidFill>
            <a:schemeClr val="tx2"/>
          </a:solidFill>
          <a:latin typeface="Arial" charset="0"/>
          <a:ea typeface="ＭＳ Ｐゴシック" pitchFamily="-48" charset="-128"/>
        </a:defRPr>
      </a:lvl3pPr>
      <a:lvl4pPr algn="l" rtl="0" eaLnBrk="1" fontAlgn="base" hangingPunct="1">
        <a:spcBef>
          <a:spcPct val="0"/>
        </a:spcBef>
        <a:spcAft>
          <a:spcPct val="0"/>
        </a:spcAft>
        <a:defRPr kumimoji="1" sz="3600">
          <a:solidFill>
            <a:schemeClr val="tx2"/>
          </a:solidFill>
          <a:latin typeface="Arial" charset="0"/>
          <a:ea typeface="ＭＳ Ｐゴシック" pitchFamily="-48" charset="-128"/>
        </a:defRPr>
      </a:lvl4pPr>
      <a:lvl5pPr algn="l" rtl="0" eaLnBrk="1" fontAlgn="base" hangingPunct="1">
        <a:spcBef>
          <a:spcPct val="0"/>
        </a:spcBef>
        <a:spcAft>
          <a:spcPct val="0"/>
        </a:spcAft>
        <a:defRPr kumimoji="1" sz="3600">
          <a:solidFill>
            <a:schemeClr val="tx2"/>
          </a:solidFill>
          <a:latin typeface="Arial" charset="0"/>
          <a:ea typeface="ＭＳ Ｐゴシック" pitchFamily="-48" charset="-128"/>
        </a:defRPr>
      </a:lvl5pPr>
      <a:lvl6pPr marL="457200" algn="l" rtl="0" eaLnBrk="1" fontAlgn="base" hangingPunct="1">
        <a:spcBef>
          <a:spcPct val="0"/>
        </a:spcBef>
        <a:spcAft>
          <a:spcPct val="0"/>
        </a:spcAft>
        <a:defRPr kumimoji="1" sz="3600">
          <a:solidFill>
            <a:schemeClr val="tx2"/>
          </a:solidFill>
          <a:latin typeface="Arial" charset="0"/>
          <a:ea typeface="ＭＳ Ｐゴシック" pitchFamily="-48" charset="-128"/>
        </a:defRPr>
      </a:lvl6pPr>
      <a:lvl7pPr marL="914400" algn="l" rtl="0" eaLnBrk="1" fontAlgn="base" hangingPunct="1">
        <a:spcBef>
          <a:spcPct val="0"/>
        </a:spcBef>
        <a:spcAft>
          <a:spcPct val="0"/>
        </a:spcAft>
        <a:defRPr kumimoji="1" sz="3600">
          <a:solidFill>
            <a:schemeClr val="tx2"/>
          </a:solidFill>
          <a:latin typeface="Arial" charset="0"/>
          <a:ea typeface="ＭＳ Ｐゴシック" pitchFamily="-48" charset="-128"/>
        </a:defRPr>
      </a:lvl7pPr>
      <a:lvl8pPr marL="1371600" algn="l" rtl="0" eaLnBrk="1" fontAlgn="base" hangingPunct="1">
        <a:spcBef>
          <a:spcPct val="0"/>
        </a:spcBef>
        <a:spcAft>
          <a:spcPct val="0"/>
        </a:spcAft>
        <a:defRPr kumimoji="1" sz="3600">
          <a:solidFill>
            <a:schemeClr val="tx2"/>
          </a:solidFill>
          <a:latin typeface="Arial" charset="0"/>
          <a:ea typeface="ＭＳ Ｐゴシック" pitchFamily="-48" charset="-128"/>
        </a:defRPr>
      </a:lvl8pPr>
      <a:lvl9pPr marL="1828800" algn="l" rtl="0" eaLnBrk="1" fontAlgn="base" hangingPunct="1">
        <a:spcBef>
          <a:spcPct val="0"/>
        </a:spcBef>
        <a:spcAft>
          <a:spcPct val="0"/>
        </a:spcAft>
        <a:defRPr kumimoji="1" sz="3600">
          <a:solidFill>
            <a:schemeClr val="tx2"/>
          </a:solidFill>
          <a:latin typeface="Arial" charset="0"/>
          <a:ea typeface="ＭＳ Ｐゴシック" pitchFamily="-48" charset="-128"/>
        </a:defRPr>
      </a:lvl9pPr>
    </p:titleStyle>
    <p:bodyStyle>
      <a:lvl1pPr marL="342900" indent="-342900" algn="l" rtl="0" eaLnBrk="1" fontAlgn="base" hangingPunct="1">
        <a:spcBef>
          <a:spcPct val="20000"/>
        </a:spcBef>
        <a:spcAft>
          <a:spcPct val="0"/>
        </a:spcAft>
        <a:buChar char="•"/>
        <a:defRPr kumimoji="1" sz="3200">
          <a:solidFill>
            <a:srgbClr val="000000"/>
          </a:solidFill>
          <a:latin typeface="+mn-lt"/>
          <a:ea typeface="+mn-ea"/>
          <a:cs typeface="+mn-cs"/>
        </a:defRPr>
      </a:lvl1pPr>
      <a:lvl2pPr marL="742950" indent="-285750" algn="l" rtl="0" eaLnBrk="1" fontAlgn="base" hangingPunct="1">
        <a:spcBef>
          <a:spcPct val="20000"/>
        </a:spcBef>
        <a:spcAft>
          <a:spcPct val="0"/>
        </a:spcAft>
        <a:buChar char="–"/>
        <a:defRPr kumimoji="1" sz="2800">
          <a:solidFill>
            <a:srgbClr val="000000"/>
          </a:solidFill>
          <a:latin typeface="+mn-lt"/>
          <a:ea typeface="+mn-ea"/>
        </a:defRPr>
      </a:lvl2pPr>
      <a:lvl3pPr marL="1143000" indent="-228600" algn="l" rtl="0" eaLnBrk="1" fontAlgn="base" hangingPunct="1">
        <a:spcBef>
          <a:spcPct val="20000"/>
        </a:spcBef>
        <a:spcAft>
          <a:spcPct val="0"/>
        </a:spcAft>
        <a:buChar char="•"/>
        <a:defRPr kumimoji="1" sz="2400">
          <a:solidFill>
            <a:srgbClr val="000000"/>
          </a:solidFill>
          <a:latin typeface="+mn-lt"/>
          <a:ea typeface="+mn-ea"/>
        </a:defRPr>
      </a:lvl3pPr>
      <a:lvl4pPr marL="1600200" indent="-228600" algn="l" rtl="0" eaLnBrk="1" fontAlgn="base" hangingPunct="1">
        <a:spcBef>
          <a:spcPct val="20000"/>
        </a:spcBef>
        <a:spcAft>
          <a:spcPct val="0"/>
        </a:spcAft>
        <a:buChar char="–"/>
        <a:defRPr kumimoji="1" sz="2000">
          <a:solidFill>
            <a:srgbClr val="000000"/>
          </a:solidFill>
          <a:latin typeface="+mn-lt"/>
          <a:ea typeface="+mn-ea"/>
        </a:defRPr>
      </a:lvl4pPr>
      <a:lvl5pPr marL="2057400" indent="-228600" algn="l" rtl="0" eaLnBrk="1" fontAlgn="base" hangingPunct="1">
        <a:spcBef>
          <a:spcPct val="20000"/>
        </a:spcBef>
        <a:spcAft>
          <a:spcPct val="0"/>
        </a:spcAft>
        <a:buChar char="»"/>
        <a:defRPr kumimoji="1" sz="2000">
          <a:solidFill>
            <a:srgbClr val="000000"/>
          </a:solidFill>
          <a:latin typeface="+mn-lt"/>
          <a:ea typeface="+mn-ea"/>
        </a:defRPr>
      </a:lvl5pPr>
      <a:lvl6pPr marL="2514600" indent="-228600" algn="l" rtl="0" eaLnBrk="1" fontAlgn="base" hangingPunct="1">
        <a:spcBef>
          <a:spcPct val="20000"/>
        </a:spcBef>
        <a:spcAft>
          <a:spcPct val="0"/>
        </a:spcAft>
        <a:buChar char="»"/>
        <a:defRPr kumimoji="1" sz="2000">
          <a:solidFill>
            <a:srgbClr val="000000"/>
          </a:solidFill>
          <a:latin typeface="+mn-lt"/>
          <a:ea typeface="+mn-ea"/>
        </a:defRPr>
      </a:lvl6pPr>
      <a:lvl7pPr marL="2971800" indent="-228600" algn="l" rtl="0" eaLnBrk="1" fontAlgn="base" hangingPunct="1">
        <a:spcBef>
          <a:spcPct val="20000"/>
        </a:spcBef>
        <a:spcAft>
          <a:spcPct val="0"/>
        </a:spcAft>
        <a:buChar char="»"/>
        <a:defRPr kumimoji="1" sz="2000">
          <a:solidFill>
            <a:srgbClr val="000000"/>
          </a:solidFill>
          <a:latin typeface="+mn-lt"/>
          <a:ea typeface="+mn-ea"/>
        </a:defRPr>
      </a:lvl7pPr>
      <a:lvl8pPr marL="3429000" indent="-228600" algn="l" rtl="0" eaLnBrk="1" fontAlgn="base" hangingPunct="1">
        <a:spcBef>
          <a:spcPct val="20000"/>
        </a:spcBef>
        <a:spcAft>
          <a:spcPct val="0"/>
        </a:spcAft>
        <a:buChar char="»"/>
        <a:defRPr kumimoji="1" sz="2000">
          <a:solidFill>
            <a:srgbClr val="000000"/>
          </a:solidFill>
          <a:latin typeface="+mn-lt"/>
          <a:ea typeface="+mn-ea"/>
        </a:defRPr>
      </a:lvl8pPr>
      <a:lvl9pPr marL="3886200" indent="-228600" algn="l" rtl="0" eaLnBrk="1" fontAlgn="base" hangingPunct="1">
        <a:spcBef>
          <a:spcPct val="20000"/>
        </a:spcBef>
        <a:spcAft>
          <a:spcPct val="0"/>
        </a:spcAft>
        <a:buChar char="»"/>
        <a:defRPr kumimoji="1" sz="2000">
          <a:solidFill>
            <a:srgbClr val="000000"/>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itpass.scitec.kobe-u.ac.jp/~yot/tmp/itpass_seminar/2012XX/pub/"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pPr algn="l"/>
            <a:r>
              <a:rPr lang="ja-JP" altLang="en-US" dirty="0" smtClean="0"/>
              <a:t>コマンドラインから </a:t>
            </a:r>
            <a:r>
              <a:rPr lang="en-US" altLang="ja-JP" dirty="0" err="1" smtClean="0"/>
              <a:t>netcdf</a:t>
            </a:r>
            <a:r>
              <a:rPr lang="en-US" altLang="ja-JP" dirty="0" smtClean="0"/>
              <a:t> </a:t>
            </a:r>
            <a:r>
              <a:rPr lang="ja-JP" altLang="en-US" dirty="0" smtClean="0"/>
              <a:t>データを描画する</a:t>
            </a:r>
            <a:r>
              <a:rPr lang="en-US" altLang="ja-JP" dirty="0" smtClean="0"/>
              <a:t/>
            </a:r>
            <a:br>
              <a:rPr lang="en-US" altLang="ja-JP" dirty="0" smtClean="0"/>
            </a:br>
            <a:r>
              <a:rPr lang="en-US" altLang="ja-JP" dirty="0" smtClean="0"/>
              <a:t>					</a:t>
            </a:r>
            <a:r>
              <a:rPr lang="ja-JP" altLang="en-US" dirty="0" err="1" smtClean="0"/>
              <a:t>ー</a:t>
            </a:r>
            <a:r>
              <a:rPr lang="ja-JP" altLang="en-US" dirty="0" smtClean="0"/>
              <a:t> </a:t>
            </a:r>
            <a:r>
              <a:rPr kumimoji="1" lang="en-US" altLang="ja-JP" dirty="0" err="1" smtClean="0"/>
              <a:t>gpview</a:t>
            </a:r>
            <a:r>
              <a:rPr kumimoji="1" lang="en-US" altLang="ja-JP" dirty="0" smtClean="0"/>
              <a:t>, </a:t>
            </a:r>
            <a:r>
              <a:rPr kumimoji="1" lang="en-US" altLang="ja-JP" dirty="0" err="1" smtClean="0"/>
              <a:t>gpvect</a:t>
            </a:r>
            <a:r>
              <a:rPr kumimoji="1" lang="en-US" altLang="ja-JP" dirty="0" smtClean="0"/>
              <a:t> </a:t>
            </a:r>
            <a:r>
              <a:rPr kumimoji="1" lang="ja-JP" altLang="en-US" dirty="0" smtClean="0"/>
              <a:t>実習</a:t>
            </a:r>
            <a:endParaRPr kumimoji="1" lang="ja-JP" altLang="en-US" dirty="0"/>
          </a:p>
        </p:txBody>
      </p:sp>
      <p:sp>
        <p:nvSpPr>
          <p:cNvPr id="3" name="サブタイトル 2"/>
          <p:cNvSpPr>
            <a:spLocks noGrp="1"/>
          </p:cNvSpPr>
          <p:nvPr>
            <p:ph type="subTitle" idx="1"/>
          </p:nvPr>
        </p:nvSpPr>
        <p:spPr/>
        <p:txBody>
          <a:bodyPr/>
          <a:lstStyle/>
          <a:p>
            <a:r>
              <a:rPr lang="ja-JP" altLang="en-US" dirty="0"/>
              <a:t>高橋芳幸</a:t>
            </a:r>
            <a:endParaRPr lang="en-US" altLang="ja-JP" dirty="0"/>
          </a:p>
          <a:p>
            <a:r>
              <a:rPr lang="ja-JP" altLang="en-US" dirty="0"/>
              <a:t>神戸大学大学院理学研究科惑星学専攻</a:t>
            </a:r>
            <a:endParaRPr lang="en-US" altLang="ja-JP" dirty="0"/>
          </a:p>
          <a:p>
            <a:r>
              <a:rPr lang="en-US" altLang="ja-JP" dirty="0" smtClean="0"/>
              <a:t>2020 </a:t>
            </a:r>
            <a:r>
              <a:rPr lang="ja-JP" altLang="en-US" dirty="0" smtClean="0"/>
              <a:t>年</a:t>
            </a:r>
            <a:r>
              <a:rPr lang="en-US" altLang="ja-JP" dirty="0"/>
              <a:t> </a:t>
            </a:r>
            <a:r>
              <a:rPr lang="en-US" altLang="ja-JP" dirty="0" smtClean="0"/>
              <a:t>12</a:t>
            </a:r>
            <a:r>
              <a:rPr lang="ja-JP" altLang="en-US" dirty="0" smtClean="0"/>
              <a:t> </a:t>
            </a:r>
            <a:r>
              <a:rPr lang="ja-JP" altLang="en-US" dirty="0"/>
              <a:t>月</a:t>
            </a:r>
            <a:r>
              <a:rPr lang="en-US" altLang="ja-JP"/>
              <a:t> </a:t>
            </a:r>
            <a:r>
              <a:rPr lang="en-US" altLang="ja-JP" smtClean="0"/>
              <a:t>XX </a:t>
            </a:r>
            <a:r>
              <a:rPr lang="ja-JP" altLang="en-US" dirty="0" smtClean="0"/>
              <a:t>日</a:t>
            </a:r>
            <a:endParaRPr kumimoji="1" lang="ja-JP" altLang="en-US" dirty="0"/>
          </a:p>
        </p:txBody>
      </p:sp>
    </p:spTree>
    <p:extLst>
      <p:ext uri="{BB962C8B-B14F-4D97-AF65-F5344CB8AC3E}">
        <p14:creationId xmlns:p14="http://schemas.microsoft.com/office/powerpoint/2010/main" val="2018502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やってみよう  のための準備 </a:t>
            </a:r>
            <a:r>
              <a:rPr lang="en-US" altLang="ja-JP" dirty="0" smtClean="0"/>
              <a:t>: </a:t>
            </a:r>
            <a:r>
              <a:rPr lang="ja-JP" altLang="en-US" dirty="0" smtClean="0"/>
              <a:t>ファイルの内容</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en-US" altLang="ja-JP" dirty="0" err="1" smtClean="0"/>
              <a:t>ncdump</a:t>
            </a:r>
            <a:r>
              <a:rPr lang="en-US" altLang="ja-JP" dirty="0" smtClean="0"/>
              <a:t> </a:t>
            </a:r>
            <a:r>
              <a:rPr lang="ja-JP" altLang="en-US" dirty="0" smtClean="0"/>
              <a:t>を使って内容を確認</a:t>
            </a:r>
            <a:endParaRPr lang="en-US" altLang="ja-JP" dirty="0" smtClean="0"/>
          </a:p>
          <a:p>
            <a:endParaRPr lang="en-US" altLang="ja-JP" dirty="0" smtClean="0"/>
          </a:p>
          <a:p>
            <a:endParaRPr lang="en-US" altLang="ja-JP" dirty="0"/>
          </a:p>
          <a:p>
            <a:r>
              <a:rPr lang="ja-JP" altLang="en-US" dirty="0" smtClean="0"/>
              <a:t>サンプルファイル</a:t>
            </a:r>
            <a:r>
              <a:rPr lang="ja-JP" altLang="en-US" dirty="0"/>
              <a:t>の</a:t>
            </a:r>
            <a:r>
              <a:rPr lang="ja-JP" altLang="en-US" dirty="0" smtClean="0"/>
              <a:t>確認</a:t>
            </a:r>
            <a:endParaRPr lang="en-US" altLang="ja-JP" dirty="0" smtClean="0"/>
          </a:p>
          <a:p>
            <a:pPr lvl="1"/>
            <a:r>
              <a:rPr kumimoji="1" lang="en-US" altLang="ja-JP" dirty="0" smtClean="0"/>
              <a:t>Temp.nc	</a:t>
            </a:r>
            <a:r>
              <a:rPr kumimoji="1" lang="ja-JP" altLang="en-US" dirty="0" smtClean="0"/>
              <a:t>温度</a:t>
            </a:r>
            <a:r>
              <a:rPr kumimoji="1" lang="en-US" altLang="ja-JP" dirty="0" smtClean="0"/>
              <a:t>		</a:t>
            </a:r>
            <a:r>
              <a:rPr lang="ja-JP" altLang="en-US" dirty="0" smtClean="0"/>
              <a:t>（変数 </a:t>
            </a:r>
            <a:r>
              <a:rPr lang="en-US" altLang="ja-JP" dirty="0" smtClean="0"/>
              <a:t>Temp</a:t>
            </a:r>
            <a:r>
              <a:rPr lang="ja-JP" altLang="en-US" dirty="0" smtClean="0"/>
              <a:t>）</a:t>
            </a:r>
            <a:endParaRPr kumimoji="1" lang="en-US" altLang="ja-JP" dirty="0" smtClean="0"/>
          </a:p>
          <a:p>
            <a:pPr lvl="1"/>
            <a:r>
              <a:rPr lang="en-US" altLang="ja-JP" dirty="0" smtClean="0"/>
              <a:t>U.nc		</a:t>
            </a:r>
            <a:r>
              <a:rPr lang="ja-JP" altLang="en-US" dirty="0" smtClean="0"/>
              <a:t>東西風</a:t>
            </a:r>
            <a:r>
              <a:rPr lang="en-US" altLang="ja-JP" dirty="0" smtClean="0"/>
              <a:t>	</a:t>
            </a:r>
            <a:r>
              <a:rPr lang="ja-JP" altLang="en-US" dirty="0" smtClean="0"/>
              <a:t>（変数 </a:t>
            </a:r>
            <a:r>
              <a:rPr lang="en-US" altLang="ja-JP" dirty="0"/>
              <a:t>U</a:t>
            </a:r>
            <a:r>
              <a:rPr lang="ja-JP" altLang="en-US" dirty="0" smtClean="0"/>
              <a:t>）</a:t>
            </a:r>
            <a:endParaRPr lang="en-US" altLang="ja-JP" dirty="0" smtClean="0"/>
          </a:p>
          <a:p>
            <a:pPr lvl="1"/>
            <a:r>
              <a:rPr kumimoji="1" lang="en-US" altLang="ja-JP" dirty="0" smtClean="0"/>
              <a:t>V.nc		</a:t>
            </a:r>
            <a:r>
              <a:rPr kumimoji="1" lang="ja-JP" altLang="en-US" dirty="0" smtClean="0"/>
              <a:t>南北風</a:t>
            </a:r>
            <a:r>
              <a:rPr kumimoji="1" lang="en-US" altLang="ja-JP" dirty="0" smtClean="0"/>
              <a:t>	</a:t>
            </a:r>
            <a:r>
              <a:rPr kumimoji="1" lang="ja-JP" altLang="en-US" dirty="0" smtClean="0"/>
              <a:t>（変数 </a:t>
            </a:r>
            <a:r>
              <a:rPr kumimoji="1" lang="en-US" altLang="ja-JP" dirty="0" smtClean="0"/>
              <a:t>V</a:t>
            </a:r>
            <a:r>
              <a:rPr kumimoji="1" lang="ja-JP" altLang="en-US" dirty="0" smtClean="0"/>
              <a:t>）</a:t>
            </a:r>
            <a:endParaRPr kumimoji="1" lang="en-US" altLang="ja-JP" dirty="0" smtClean="0"/>
          </a:p>
          <a:p>
            <a:r>
              <a:rPr lang="ja-JP" altLang="en-US" dirty="0"/>
              <a:t>主要</a:t>
            </a:r>
            <a:r>
              <a:rPr lang="ja-JP" altLang="en-US" dirty="0" smtClean="0"/>
              <a:t>な軸（次元）</a:t>
            </a:r>
            <a:endParaRPr lang="en-US" altLang="ja-JP" dirty="0" smtClean="0"/>
          </a:p>
          <a:p>
            <a:pPr lvl="1"/>
            <a:r>
              <a:rPr kumimoji="1" lang="en-US" altLang="ja-JP" dirty="0" err="1" smtClean="0"/>
              <a:t>lon</a:t>
            </a:r>
            <a:r>
              <a:rPr kumimoji="1" lang="en-US" altLang="ja-JP" dirty="0" smtClean="0"/>
              <a:t>	</a:t>
            </a:r>
            <a:r>
              <a:rPr kumimoji="1" lang="ja-JP" altLang="en-US" dirty="0" smtClean="0"/>
              <a:t>経度</a:t>
            </a:r>
            <a:endParaRPr kumimoji="1" lang="en-US" altLang="ja-JP" dirty="0" smtClean="0"/>
          </a:p>
          <a:p>
            <a:pPr lvl="1"/>
            <a:r>
              <a:rPr lang="en-US" altLang="ja-JP" dirty="0" err="1" smtClean="0"/>
              <a:t>lat</a:t>
            </a:r>
            <a:r>
              <a:rPr lang="en-US" altLang="ja-JP" dirty="0" smtClean="0"/>
              <a:t>	</a:t>
            </a:r>
            <a:r>
              <a:rPr lang="ja-JP" altLang="en-US" dirty="0" smtClean="0"/>
              <a:t>緯度</a:t>
            </a:r>
            <a:endParaRPr lang="en-US" altLang="ja-JP" dirty="0" smtClean="0"/>
          </a:p>
          <a:p>
            <a:pPr lvl="1"/>
            <a:r>
              <a:rPr lang="en-US" altLang="ja-JP" dirty="0" smtClean="0"/>
              <a:t>sig	σ=p/</a:t>
            </a:r>
            <a:r>
              <a:rPr lang="en-US" altLang="ja-JP" dirty="0" err="1" smtClean="0"/>
              <a:t>ps</a:t>
            </a:r>
            <a:r>
              <a:rPr lang="en-US" altLang="ja-JP" dirty="0"/>
              <a:t> </a:t>
            </a:r>
            <a:r>
              <a:rPr lang="en-US" altLang="ja-JP" dirty="0" smtClean="0"/>
              <a:t> </a:t>
            </a:r>
            <a:r>
              <a:rPr lang="ja-JP" altLang="en-US" dirty="0" smtClean="0"/>
              <a:t>（鉛直座標）</a:t>
            </a:r>
            <a:endParaRPr lang="en-US" altLang="ja-JP" dirty="0" smtClean="0"/>
          </a:p>
          <a:p>
            <a:pPr lvl="1"/>
            <a:r>
              <a:rPr kumimoji="1" lang="en-US" altLang="ja-JP" dirty="0" smtClean="0"/>
              <a:t>time	</a:t>
            </a:r>
            <a:r>
              <a:rPr kumimoji="1" lang="ja-JP" altLang="en-US" dirty="0" smtClean="0"/>
              <a:t>時間</a:t>
            </a:r>
            <a:endParaRPr kumimoji="1" lang="ja-JP" altLang="en-US" dirty="0"/>
          </a:p>
        </p:txBody>
      </p:sp>
      <p:sp>
        <p:nvSpPr>
          <p:cNvPr id="4" name="テキスト ボックス 3"/>
          <p:cNvSpPr txBox="1"/>
          <p:nvPr/>
        </p:nvSpPr>
        <p:spPr>
          <a:xfrm>
            <a:off x="1559496" y="1628800"/>
            <a:ext cx="3578608" cy="461665"/>
          </a:xfrm>
          <a:prstGeom prst="rect">
            <a:avLst/>
          </a:prstGeom>
          <a:noFill/>
        </p:spPr>
        <p:txBody>
          <a:bodyPr wrap="none" rtlCol="0">
            <a:spAutoFit/>
          </a:bodyPr>
          <a:lstStyle/>
          <a:p>
            <a:r>
              <a:rPr kumimoji="1" lang="en-US" altLang="ja-JP" dirty="0" smtClean="0"/>
              <a:t>$ </a:t>
            </a:r>
            <a:r>
              <a:rPr kumimoji="1" lang="en-US" altLang="ja-JP" dirty="0" err="1" smtClean="0"/>
              <a:t>ncdump</a:t>
            </a:r>
            <a:r>
              <a:rPr kumimoji="1" lang="en-US" altLang="ja-JP" dirty="0" smtClean="0"/>
              <a:t> Temp.nc | less</a:t>
            </a:r>
            <a:endParaRPr kumimoji="1" lang="ja-JP" altLang="en-US" dirty="0"/>
          </a:p>
        </p:txBody>
      </p:sp>
    </p:spTree>
    <p:extLst>
      <p:ext uri="{BB962C8B-B14F-4D97-AF65-F5344CB8AC3E}">
        <p14:creationId xmlns:p14="http://schemas.microsoft.com/office/powerpoint/2010/main" val="2266713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gpview</a:t>
            </a:r>
            <a:r>
              <a:rPr kumimoji="1" lang="en-US" altLang="ja-JP" dirty="0" smtClean="0"/>
              <a:t> </a:t>
            </a:r>
            <a:r>
              <a:rPr kumimoji="1" lang="ja-JP" altLang="en-US" dirty="0" smtClean="0"/>
              <a:t>やってみよう </a:t>
            </a:r>
            <a:r>
              <a:rPr kumimoji="1" lang="en-US" altLang="ja-JP" dirty="0" smtClean="0"/>
              <a:t>1</a:t>
            </a:r>
            <a:endParaRPr kumimoji="1" lang="ja-JP" altLang="en-US" dirty="0"/>
          </a:p>
        </p:txBody>
      </p:sp>
      <p:sp>
        <p:nvSpPr>
          <p:cNvPr id="3" name="コンテンツ プレースホルダー 2"/>
          <p:cNvSpPr>
            <a:spLocks noGrp="1"/>
          </p:cNvSpPr>
          <p:nvPr>
            <p:ph sz="half" idx="1"/>
          </p:nvPr>
        </p:nvSpPr>
        <p:spPr/>
        <p:txBody>
          <a:bodyPr/>
          <a:lstStyle/>
          <a:p>
            <a:r>
              <a:rPr lang="ja-JP" altLang="en-US" dirty="0"/>
              <a:t>温度の水平分布</a:t>
            </a:r>
            <a:endParaRPr lang="en-US" altLang="ja-JP" dirty="0"/>
          </a:p>
          <a:p>
            <a:pPr lvl="1"/>
            <a:r>
              <a:rPr lang="en-US" altLang="ja-JP" dirty="0" smtClean="0"/>
              <a:t>[</a:t>
            </a:r>
            <a:r>
              <a:rPr lang="en-US" altLang="ja-JP" dirty="0" err="1" smtClean="0"/>
              <a:t>lon</a:t>
            </a:r>
            <a:r>
              <a:rPr lang="en-US" altLang="ja-JP" dirty="0"/>
              <a:t>	</a:t>
            </a:r>
            <a:r>
              <a:rPr lang="ja-JP" altLang="en-US" dirty="0" smtClean="0"/>
              <a:t>全部</a:t>
            </a:r>
            <a:r>
              <a:rPr lang="en-US" altLang="ja-JP" dirty="0" smtClean="0"/>
              <a:t>]</a:t>
            </a:r>
            <a:endParaRPr lang="en-US" altLang="ja-JP" dirty="0"/>
          </a:p>
          <a:p>
            <a:pPr lvl="1"/>
            <a:r>
              <a:rPr lang="en-US" altLang="ja-JP" dirty="0"/>
              <a:t>[</a:t>
            </a:r>
            <a:r>
              <a:rPr lang="en-US" altLang="ja-JP" dirty="0" err="1"/>
              <a:t>lat</a:t>
            </a:r>
            <a:r>
              <a:rPr lang="en-US" altLang="ja-JP" dirty="0"/>
              <a:t>	</a:t>
            </a:r>
            <a:r>
              <a:rPr lang="ja-JP" altLang="en-US" dirty="0" smtClean="0"/>
              <a:t>全部</a:t>
            </a:r>
            <a:r>
              <a:rPr lang="en-US" altLang="ja-JP" dirty="0" smtClean="0"/>
              <a:t>]</a:t>
            </a:r>
            <a:endParaRPr lang="en-US" altLang="ja-JP" dirty="0"/>
          </a:p>
          <a:p>
            <a:pPr lvl="1"/>
            <a:r>
              <a:rPr lang="en-US" altLang="ja-JP" dirty="0"/>
              <a:t>[sig	</a:t>
            </a:r>
            <a:r>
              <a:rPr lang="ja-JP" altLang="en-US" dirty="0"/>
              <a:t>最初の</a:t>
            </a:r>
            <a:r>
              <a:rPr lang="ja-JP" altLang="en-US" dirty="0" smtClean="0"/>
              <a:t>値</a:t>
            </a:r>
            <a:r>
              <a:rPr lang="en-US" altLang="ja-JP" dirty="0" smtClean="0"/>
              <a:t>]</a:t>
            </a:r>
            <a:endParaRPr lang="en-US" altLang="ja-JP" dirty="0"/>
          </a:p>
          <a:p>
            <a:pPr lvl="1"/>
            <a:r>
              <a:rPr lang="en-US" altLang="ja-JP" dirty="0" smtClean="0"/>
              <a:t>[time</a:t>
            </a:r>
            <a:r>
              <a:rPr lang="en-US" altLang="ja-JP" dirty="0"/>
              <a:t>	</a:t>
            </a:r>
            <a:r>
              <a:rPr lang="ja-JP" altLang="en-US" dirty="0" smtClean="0"/>
              <a:t>最初の値</a:t>
            </a:r>
            <a:r>
              <a:rPr lang="en-US" altLang="ja-JP" dirty="0"/>
              <a:t>]</a:t>
            </a:r>
          </a:p>
          <a:p>
            <a:endParaRPr kumimoji="1" lang="ja-JP" altLang="en-US" dirty="0"/>
          </a:p>
        </p:txBody>
      </p:sp>
      <p:sp>
        <p:nvSpPr>
          <p:cNvPr id="14" name="コンテンツ プレースホルダー 13"/>
          <p:cNvSpPr>
            <a:spLocks noGrp="1"/>
          </p:cNvSpPr>
          <p:nvPr>
            <p:ph sz="half" idx="2"/>
          </p:nvPr>
        </p:nvSpPr>
        <p:spPr/>
        <p:txBody>
          <a:bodyPr/>
          <a:lstStyle/>
          <a:p>
            <a:endParaRPr kumimoji="1" lang="ja-JP" altLang="en-US"/>
          </a:p>
        </p:txBody>
      </p:sp>
      <p:sp>
        <p:nvSpPr>
          <p:cNvPr id="4" name="テキスト ボックス 3"/>
          <p:cNvSpPr txBox="1"/>
          <p:nvPr/>
        </p:nvSpPr>
        <p:spPr>
          <a:xfrm>
            <a:off x="1487488" y="5037312"/>
            <a:ext cx="3879524" cy="461665"/>
          </a:xfrm>
          <a:prstGeom prst="rect">
            <a:avLst/>
          </a:prstGeom>
          <a:noFill/>
        </p:spPr>
        <p:txBody>
          <a:bodyPr wrap="none" rtlCol="0">
            <a:spAutoFit/>
          </a:bodyPr>
          <a:lstStyle/>
          <a:p>
            <a:r>
              <a:rPr lang="en-US" altLang="ja-JP" dirty="0"/>
              <a:t>$ </a:t>
            </a:r>
            <a:r>
              <a:rPr lang="en-US" altLang="ja-JP" dirty="0" err="1" smtClean="0"/>
              <a:t>gpview</a:t>
            </a:r>
            <a:r>
              <a:rPr lang="en-US" altLang="ja-JP" dirty="0" smtClean="0"/>
              <a:t>   </a:t>
            </a:r>
            <a:r>
              <a:rPr lang="en-US" altLang="ja-JP" dirty="0" err="1" smtClean="0"/>
              <a:t>Temp.nc@Temp</a:t>
            </a:r>
            <a:endParaRPr kumimoji="1" lang="ja-JP" altLang="en-US" dirty="0"/>
          </a:p>
        </p:txBody>
      </p:sp>
      <p:sp>
        <p:nvSpPr>
          <p:cNvPr id="8" name="左大かっこ 7"/>
          <p:cNvSpPr/>
          <p:nvPr/>
        </p:nvSpPr>
        <p:spPr>
          <a:xfrm rot="16200000">
            <a:off x="4030057" y="4369138"/>
            <a:ext cx="171446" cy="2232248"/>
          </a:xfrm>
          <a:prstGeom prst="leftBracket">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テキスト ボックス 8"/>
          <p:cNvSpPr txBox="1"/>
          <p:nvPr/>
        </p:nvSpPr>
        <p:spPr>
          <a:xfrm>
            <a:off x="2999656" y="5703639"/>
            <a:ext cx="3028393" cy="461665"/>
          </a:xfrm>
          <a:prstGeom prst="rect">
            <a:avLst/>
          </a:prstGeom>
          <a:noFill/>
        </p:spPr>
        <p:txBody>
          <a:bodyPr wrap="none" rtlCol="0">
            <a:spAutoFit/>
          </a:bodyPr>
          <a:lstStyle/>
          <a:p>
            <a:r>
              <a:rPr lang="ja-JP" altLang="en-US" dirty="0" smtClean="0">
                <a:solidFill>
                  <a:srgbClr val="FF0000"/>
                </a:solidFill>
              </a:rPr>
              <a:t>こ</a:t>
            </a:r>
            <a:r>
              <a:rPr lang="ja-JP" altLang="en-US" dirty="0">
                <a:solidFill>
                  <a:srgbClr val="FF0000"/>
                </a:solidFill>
              </a:rPr>
              <a:t>こ</a:t>
            </a:r>
            <a:r>
              <a:rPr lang="ja-JP" altLang="en-US" dirty="0" smtClean="0">
                <a:solidFill>
                  <a:srgbClr val="FF0000"/>
                </a:solidFill>
              </a:rPr>
              <a:t>に</a:t>
            </a:r>
            <a:r>
              <a:rPr lang="ja-JP" altLang="en-US" dirty="0">
                <a:solidFill>
                  <a:srgbClr val="FF0000"/>
                </a:solidFill>
              </a:rPr>
              <a:t>空白</a:t>
            </a:r>
            <a:r>
              <a:rPr lang="ja-JP" altLang="en-US" dirty="0" smtClean="0">
                <a:solidFill>
                  <a:srgbClr val="FF0000"/>
                </a:solidFill>
              </a:rPr>
              <a:t>を</a:t>
            </a:r>
            <a:r>
              <a:rPr lang="ja-JP" altLang="en-US" dirty="0">
                <a:solidFill>
                  <a:srgbClr val="FF0000"/>
                </a:solidFill>
              </a:rPr>
              <a:t>入</a:t>
            </a:r>
            <a:r>
              <a:rPr lang="ja-JP" altLang="en-US" dirty="0" smtClean="0">
                <a:solidFill>
                  <a:srgbClr val="FF0000"/>
                </a:solidFill>
              </a:rPr>
              <a:t>れない</a:t>
            </a:r>
            <a:endParaRPr kumimoji="1" lang="ja-JP" altLang="en-US" dirty="0">
              <a:solidFill>
                <a:srgbClr val="FF0000"/>
              </a:solidFill>
            </a:endParaRPr>
          </a:p>
        </p:txBody>
      </p:sp>
      <p:pic>
        <p:nvPicPr>
          <p:cNvPr id="13" name="図 12"/>
          <p:cNvPicPr>
            <a:picLocks noChangeAspect="1"/>
          </p:cNvPicPr>
          <p:nvPr/>
        </p:nvPicPr>
        <p:blipFill>
          <a:blip r:embed="rId2"/>
          <a:stretch>
            <a:fillRect/>
          </a:stretch>
        </p:blipFill>
        <p:spPr>
          <a:xfrm>
            <a:off x="6153975" y="1102869"/>
            <a:ext cx="5123625" cy="3610980"/>
          </a:xfrm>
          <a:prstGeom prst="rect">
            <a:avLst/>
          </a:prstGeom>
        </p:spPr>
      </p:pic>
    </p:spTree>
    <p:extLst>
      <p:ext uri="{BB962C8B-B14F-4D97-AF65-F5344CB8AC3E}">
        <p14:creationId xmlns:p14="http://schemas.microsoft.com/office/powerpoint/2010/main" val="31997643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gpview</a:t>
            </a:r>
            <a:r>
              <a:rPr kumimoji="1" lang="en-US" altLang="ja-JP" dirty="0" smtClean="0"/>
              <a:t> </a:t>
            </a:r>
            <a:r>
              <a:rPr kumimoji="1" lang="ja-JP" altLang="en-US" dirty="0" smtClean="0"/>
              <a:t>やってみよう </a:t>
            </a:r>
            <a:r>
              <a:rPr kumimoji="1" lang="en-US" altLang="ja-JP" dirty="0" smtClean="0"/>
              <a:t>2</a:t>
            </a:r>
            <a:endParaRPr kumimoji="1" lang="ja-JP" altLang="en-US" dirty="0"/>
          </a:p>
        </p:txBody>
      </p:sp>
      <p:sp>
        <p:nvSpPr>
          <p:cNvPr id="3" name="コンテンツ プレースホルダー 2"/>
          <p:cNvSpPr>
            <a:spLocks noGrp="1"/>
          </p:cNvSpPr>
          <p:nvPr>
            <p:ph sz="half" idx="1"/>
          </p:nvPr>
        </p:nvSpPr>
        <p:spPr/>
        <p:txBody>
          <a:bodyPr/>
          <a:lstStyle/>
          <a:p>
            <a:r>
              <a:rPr lang="ja-JP" altLang="en-US" dirty="0"/>
              <a:t>温度の水平分布</a:t>
            </a:r>
            <a:endParaRPr lang="en-US" altLang="ja-JP" dirty="0"/>
          </a:p>
          <a:p>
            <a:pPr lvl="1"/>
            <a:r>
              <a:rPr lang="en-US" altLang="ja-JP" dirty="0" smtClean="0"/>
              <a:t>[</a:t>
            </a:r>
            <a:r>
              <a:rPr lang="en-US" altLang="ja-JP" dirty="0" err="1" smtClean="0"/>
              <a:t>lon</a:t>
            </a:r>
            <a:r>
              <a:rPr lang="en-US" altLang="ja-JP" dirty="0"/>
              <a:t>	</a:t>
            </a:r>
            <a:r>
              <a:rPr lang="ja-JP" altLang="en-US" dirty="0" smtClean="0"/>
              <a:t>全部</a:t>
            </a:r>
            <a:r>
              <a:rPr lang="en-US" altLang="ja-JP" dirty="0" smtClean="0"/>
              <a:t>]</a:t>
            </a:r>
            <a:endParaRPr lang="en-US" altLang="ja-JP" dirty="0"/>
          </a:p>
          <a:p>
            <a:pPr lvl="1"/>
            <a:r>
              <a:rPr lang="en-US" altLang="ja-JP" dirty="0"/>
              <a:t>[</a:t>
            </a:r>
            <a:r>
              <a:rPr lang="en-US" altLang="ja-JP" dirty="0" err="1"/>
              <a:t>lat</a:t>
            </a:r>
            <a:r>
              <a:rPr lang="en-US" altLang="ja-JP" dirty="0"/>
              <a:t>	</a:t>
            </a:r>
            <a:r>
              <a:rPr lang="ja-JP" altLang="en-US" dirty="0" smtClean="0"/>
              <a:t>全部</a:t>
            </a:r>
            <a:r>
              <a:rPr lang="en-US" altLang="ja-JP" dirty="0" smtClean="0"/>
              <a:t>]</a:t>
            </a:r>
            <a:endParaRPr lang="en-US" altLang="ja-JP" dirty="0"/>
          </a:p>
          <a:p>
            <a:pPr lvl="1"/>
            <a:r>
              <a:rPr lang="en-US" altLang="ja-JP" dirty="0"/>
              <a:t>[sig	</a:t>
            </a:r>
            <a:r>
              <a:rPr lang="ja-JP" altLang="en-US" dirty="0"/>
              <a:t>最初の</a:t>
            </a:r>
            <a:r>
              <a:rPr lang="ja-JP" altLang="en-US" dirty="0" smtClean="0"/>
              <a:t>値</a:t>
            </a:r>
            <a:r>
              <a:rPr lang="en-US" altLang="ja-JP" dirty="0" smtClean="0"/>
              <a:t>]</a:t>
            </a:r>
            <a:endParaRPr lang="en-US" altLang="ja-JP" dirty="0"/>
          </a:p>
          <a:p>
            <a:pPr lvl="1"/>
            <a:r>
              <a:rPr lang="en-US" altLang="ja-JP" dirty="0" smtClean="0"/>
              <a:t>[time</a:t>
            </a:r>
            <a:r>
              <a:rPr lang="en-US" altLang="ja-JP" dirty="0"/>
              <a:t>	</a:t>
            </a:r>
            <a:r>
              <a:rPr lang="ja-JP" altLang="en-US" dirty="0" smtClean="0"/>
              <a:t>最初の値</a:t>
            </a:r>
            <a:r>
              <a:rPr lang="en-US" altLang="ja-JP" dirty="0"/>
              <a:t>]</a:t>
            </a:r>
          </a:p>
          <a:p>
            <a:endParaRPr kumimoji="1" lang="en-US" altLang="ja-JP" dirty="0" smtClean="0"/>
          </a:p>
          <a:p>
            <a:pPr lvl="1"/>
            <a:r>
              <a:rPr kumimoji="1" lang="ja-JP" altLang="en-US" dirty="0" smtClean="0">
                <a:solidFill>
                  <a:srgbClr val="FFC000"/>
                </a:solidFill>
              </a:rPr>
              <a:t>色付け範囲指定</a:t>
            </a:r>
            <a:endParaRPr kumimoji="1" lang="ja-JP" altLang="en-US" dirty="0">
              <a:solidFill>
                <a:srgbClr val="FFC000"/>
              </a:solidFill>
            </a:endParaRPr>
          </a:p>
        </p:txBody>
      </p:sp>
      <p:sp>
        <p:nvSpPr>
          <p:cNvPr id="14" name="コンテンツ プレースホルダー 13"/>
          <p:cNvSpPr>
            <a:spLocks noGrp="1"/>
          </p:cNvSpPr>
          <p:nvPr>
            <p:ph sz="half" idx="2"/>
          </p:nvPr>
        </p:nvSpPr>
        <p:spPr/>
        <p:txBody>
          <a:bodyPr/>
          <a:lstStyle/>
          <a:p>
            <a:endParaRPr kumimoji="1" lang="ja-JP" altLang="en-US"/>
          </a:p>
        </p:txBody>
      </p:sp>
      <p:sp>
        <p:nvSpPr>
          <p:cNvPr id="4" name="テキスト ボックス 3"/>
          <p:cNvSpPr txBox="1"/>
          <p:nvPr/>
        </p:nvSpPr>
        <p:spPr>
          <a:xfrm>
            <a:off x="1487488" y="5037312"/>
            <a:ext cx="6327310" cy="461665"/>
          </a:xfrm>
          <a:prstGeom prst="rect">
            <a:avLst/>
          </a:prstGeom>
          <a:noFill/>
        </p:spPr>
        <p:txBody>
          <a:bodyPr wrap="none" rtlCol="0">
            <a:spAutoFit/>
          </a:bodyPr>
          <a:lstStyle/>
          <a:p>
            <a:r>
              <a:rPr lang="en-US" altLang="ja-JP" dirty="0"/>
              <a:t>$ </a:t>
            </a:r>
            <a:r>
              <a:rPr lang="en-US" altLang="ja-JP" dirty="0" err="1" smtClean="0"/>
              <a:t>gpview</a:t>
            </a:r>
            <a:r>
              <a:rPr lang="en-US" altLang="ja-JP" dirty="0" smtClean="0"/>
              <a:t>   </a:t>
            </a:r>
            <a:r>
              <a:rPr lang="en-US" altLang="ja-JP" dirty="0" err="1" smtClean="0"/>
              <a:t>Temp.nc@Temp</a:t>
            </a:r>
            <a:r>
              <a:rPr lang="en-US" altLang="ja-JP" dirty="0" smtClean="0"/>
              <a:t>   </a:t>
            </a:r>
            <a:r>
              <a:rPr lang="en-US" altLang="ja-JP" dirty="0" smtClean="0">
                <a:solidFill>
                  <a:srgbClr val="FFC000"/>
                </a:solidFill>
              </a:rPr>
              <a:t>--range 270:310</a:t>
            </a:r>
            <a:endParaRPr kumimoji="1" lang="ja-JP" altLang="en-US" dirty="0">
              <a:solidFill>
                <a:srgbClr val="FFC000"/>
              </a:solidFill>
            </a:endParaRPr>
          </a:p>
        </p:txBody>
      </p:sp>
      <p:sp>
        <p:nvSpPr>
          <p:cNvPr id="8" name="左大かっこ 7"/>
          <p:cNvSpPr/>
          <p:nvPr/>
        </p:nvSpPr>
        <p:spPr>
          <a:xfrm rot="16200000">
            <a:off x="4030057" y="4369138"/>
            <a:ext cx="171446" cy="2232248"/>
          </a:xfrm>
          <a:prstGeom prst="leftBracket">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テキスト ボックス 8"/>
          <p:cNvSpPr txBox="1"/>
          <p:nvPr/>
        </p:nvSpPr>
        <p:spPr>
          <a:xfrm>
            <a:off x="2999656" y="5703639"/>
            <a:ext cx="3028393" cy="461665"/>
          </a:xfrm>
          <a:prstGeom prst="rect">
            <a:avLst/>
          </a:prstGeom>
          <a:noFill/>
        </p:spPr>
        <p:txBody>
          <a:bodyPr wrap="none" rtlCol="0">
            <a:spAutoFit/>
          </a:bodyPr>
          <a:lstStyle/>
          <a:p>
            <a:r>
              <a:rPr lang="ja-JP" altLang="en-US" dirty="0" smtClean="0">
                <a:solidFill>
                  <a:srgbClr val="FF0000"/>
                </a:solidFill>
              </a:rPr>
              <a:t>こ</a:t>
            </a:r>
            <a:r>
              <a:rPr lang="ja-JP" altLang="en-US" dirty="0">
                <a:solidFill>
                  <a:srgbClr val="FF0000"/>
                </a:solidFill>
              </a:rPr>
              <a:t>こ</a:t>
            </a:r>
            <a:r>
              <a:rPr lang="ja-JP" altLang="en-US" dirty="0" smtClean="0">
                <a:solidFill>
                  <a:srgbClr val="FF0000"/>
                </a:solidFill>
              </a:rPr>
              <a:t>に</a:t>
            </a:r>
            <a:r>
              <a:rPr lang="ja-JP" altLang="en-US" dirty="0">
                <a:solidFill>
                  <a:srgbClr val="FF0000"/>
                </a:solidFill>
              </a:rPr>
              <a:t>空白</a:t>
            </a:r>
            <a:r>
              <a:rPr lang="ja-JP" altLang="en-US" dirty="0" smtClean="0">
                <a:solidFill>
                  <a:srgbClr val="FF0000"/>
                </a:solidFill>
              </a:rPr>
              <a:t>を</a:t>
            </a:r>
            <a:r>
              <a:rPr lang="ja-JP" altLang="en-US" dirty="0">
                <a:solidFill>
                  <a:srgbClr val="FF0000"/>
                </a:solidFill>
              </a:rPr>
              <a:t>入</a:t>
            </a:r>
            <a:r>
              <a:rPr lang="ja-JP" altLang="en-US" dirty="0" smtClean="0">
                <a:solidFill>
                  <a:srgbClr val="FF0000"/>
                </a:solidFill>
              </a:rPr>
              <a:t>れない</a:t>
            </a:r>
            <a:endParaRPr kumimoji="1" lang="ja-JP" altLang="en-US" dirty="0">
              <a:solidFill>
                <a:srgbClr val="FF0000"/>
              </a:solidFill>
            </a:endParaRPr>
          </a:p>
        </p:txBody>
      </p:sp>
      <p:pic>
        <p:nvPicPr>
          <p:cNvPr id="5" name="図 4"/>
          <p:cNvPicPr>
            <a:picLocks noChangeAspect="1"/>
          </p:cNvPicPr>
          <p:nvPr/>
        </p:nvPicPr>
        <p:blipFill>
          <a:blip r:embed="rId2"/>
          <a:stretch>
            <a:fillRect/>
          </a:stretch>
        </p:blipFill>
        <p:spPr>
          <a:xfrm>
            <a:off x="6225156" y="1132816"/>
            <a:ext cx="5123625" cy="3610980"/>
          </a:xfrm>
          <a:prstGeom prst="rect">
            <a:avLst/>
          </a:prstGeom>
        </p:spPr>
      </p:pic>
    </p:spTree>
    <p:extLst>
      <p:ext uri="{BB962C8B-B14F-4D97-AF65-F5344CB8AC3E}">
        <p14:creationId xmlns:p14="http://schemas.microsoft.com/office/powerpoint/2010/main" val="12696311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gpview</a:t>
            </a:r>
            <a:r>
              <a:rPr kumimoji="1" lang="en-US" altLang="ja-JP" dirty="0" smtClean="0"/>
              <a:t> </a:t>
            </a:r>
            <a:r>
              <a:rPr kumimoji="1" lang="ja-JP" altLang="en-US" dirty="0" smtClean="0"/>
              <a:t>やってみよう </a:t>
            </a:r>
            <a:r>
              <a:rPr lang="en-US" altLang="ja-JP" dirty="0"/>
              <a:t>3</a:t>
            </a:r>
            <a:endParaRPr kumimoji="1" lang="ja-JP" altLang="en-US" dirty="0"/>
          </a:p>
        </p:txBody>
      </p:sp>
      <p:sp>
        <p:nvSpPr>
          <p:cNvPr id="3" name="コンテンツ プレースホルダー 2"/>
          <p:cNvSpPr>
            <a:spLocks noGrp="1"/>
          </p:cNvSpPr>
          <p:nvPr>
            <p:ph sz="half" idx="1"/>
          </p:nvPr>
        </p:nvSpPr>
        <p:spPr/>
        <p:txBody>
          <a:bodyPr/>
          <a:lstStyle/>
          <a:p>
            <a:r>
              <a:rPr lang="ja-JP" altLang="en-US" dirty="0"/>
              <a:t>温度の水平分布</a:t>
            </a:r>
            <a:endParaRPr lang="en-US" altLang="ja-JP" dirty="0"/>
          </a:p>
          <a:p>
            <a:pPr lvl="1"/>
            <a:r>
              <a:rPr lang="en-US" altLang="ja-JP" dirty="0"/>
              <a:t>[</a:t>
            </a:r>
            <a:r>
              <a:rPr lang="en-US" altLang="ja-JP" dirty="0" err="1"/>
              <a:t>lon</a:t>
            </a:r>
            <a:r>
              <a:rPr lang="en-US" altLang="ja-JP" dirty="0"/>
              <a:t>	</a:t>
            </a:r>
            <a:r>
              <a:rPr lang="ja-JP" altLang="en-US" dirty="0" smtClean="0"/>
              <a:t>全部</a:t>
            </a:r>
            <a:r>
              <a:rPr lang="en-US" altLang="ja-JP" dirty="0" smtClean="0"/>
              <a:t>]</a:t>
            </a:r>
            <a:endParaRPr lang="en-US" altLang="ja-JP" dirty="0"/>
          </a:p>
          <a:p>
            <a:pPr lvl="1"/>
            <a:r>
              <a:rPr lang="en-US" altLang="ja-JP" dirty="0"/>
              <a:t>[</a:t>
            </a:r>
            <a:r>
              <a:rPr lang="en-US" altLang="ja-JP" dirty="0" err="1"/>
              <a:t>lat</a:t>
            </a:r>
            <a:r>
              <a:rPr lang="en-US" altLang="ja-JP" dirty="0"/>
              <a:t>	</a:t>
            </a:r>
            <a:r>
              <a:rPr lang="ja-JP" altLang="en-US" dirty="0" smtClean="0"/>
              <a:t>全部</a:t>
            </a:r>
            <a:r>
              <a:rPr lang="en-US" altLang="ja-JP" dirty="0" smtClean="0"/>
              <a:t>]</a:t>
            </a:r>
            <a:endParaRPr lang="en-US" altLang="ja-JP" dirty="0"/>
          </a:p>
          <a:p>
            <a:pPr lvl="1"/>
            <a:r>
              <a:rPr lang="en-US" altLang="ja-JP" dirty="0"/>
              <a:t>[sig	</a:t>
            </a:r>
            <a:r>
              <a:rPr lang="ja-JP" altLang="en-US" dirty="0"/>
              <a:t>最初の</a:t>
            </a:r>
            <a:r>
              <a:rPr lang="ja-JP" altLang="en-US" dirty="0" smtClean="0"/>
              <a:t>値</a:t>
            </a:r>
            <a:r>
              <a:rPr lang="en-US" altLang="ja-JP" dirty="0" smtClean="0"/>
              <a:t>]</a:t>
            </a:r>
            <a:endParaRPr lang="en-US" altLang="ja-JP" dirty="0"/>
          </a:p>
          <a:p>
            <a:pPr lvl="1"/>
            <a:r>
              <a:rPr lang="en-US" altLang="ja-JP" dirty="0" smtClean="0"/>
              <a:t> </a:t>
            </a:r>
            <a:r>
              <a:rPr lang="en-US" altLang="ja-JP" dirty="0" smtClean="0">
                <a:solidFill>
                  <a:srgbClr val="FF0000"/>
                </a:solidFill>
              </a:rPr>
              <a:t>time</a:t>
            </a:r>
            <a:r>
              <a:rPr lang="en-US" altLang="ja-JP" dirty="0">
                <a:solidFill>
                  <a:srgbClr val="FF0000"/>
                </a:solidFill>
              </a:rPr>
              <a:t>	</a:t>
            </a:r>
            <a:r>
              <a:rPr lang="en-US" altLang="ja-JP" dirty="0" smtClean="0">
                <a:solidFill>
                  <a:srgbClr val="FF0000"/>
                </a:solidFill>
              </a:rPr>
              <a:t>1210 </a:t>
            </a:r>
            <a:r>
              <a:rPr lang="ja-JP" altLang="en-US" dirty="0" smtClean="0">
                <a:solidFill>
                  <a:srgbClr val="FF0000"/>
                </a:solidFill>
              </a:rPr>
              <a:t>日目</a:t>
            </a:r>
            <a:endParaRPr lang="en-US" altLang="ja-JP" dirty="0">
              <a:solidFill>
                <a:srgbClr val="FF0000"/>
              </a:solidFill>
            </a:endParaRPr>
          </a:p>
          <a:p>
            <a:endParaRPr lang="ja-JP" altLang="en-US" dirty="0"/>
          </a:p>
        </p:txBody>
      </p:sp>
      <p:sp>
        <p:nvSpPr>
          <p:cNvPr id="8" name="コンテンツ プレースホルダー 7"/>
          <p:cNvSpPr>
            <a:spLocks noGrp="1"/>
          </p:cNvSpPr>
          <p:nvPr>
            <p:ph sz="half" idx="2"/>
          </p:nvPr>
        </p:nvSpPr>
        <p:spPr/>
        <p:txBody>
          <a:bodyPr/>
          <a:lstStyle/>
          <a:p>
            <a:endParaRPr kumimoji="1" lang="ja-JP" altLang="en-US"/>
          </a:p>
        </p:txBody>
      </p:sp>
      <p:sp>
        <p:nvSpPr>
          <p:cNvPr id="4" name="テキスト ボックス 3"/>
          <p:cNvSpPr txBox="1"/>
          <p:nvPr/>
        </p:nvSpPr>
        <p:spPr>
          <a:xfrm>
            <a:off x="1487488" y="5037312"/>
            <a:ext cx="5583516" cy="461665"/>
          </a:xfrm>
          <a:prstGeom prst="rect">
            <a:avLst/>
          </a:prstGeom>
          <a:noFill/>
        </p:spPr>
        <p:txBody>
          <a:bodyPr wrap="none" rtlCol="0">
            <a:spAutoFit/>
          </a:bodyPr>
          <a:lstStyle/>
          <a:p>
            <a:r>
              <a:rPr lang="en-US" altLang="ja-JP" dirty="0"/>
              <a:t>$ </a:t>
            </a:r>
            <a:r>
              <a:rPr lang="en-US" altLang="ja-JP" dirty="0" err="1" smtClean="0"/>
              <a:t>gpview</a:t>
            </a:r>
            <a:r>
              <a:rPr lang="en-US" altLang="ja-JP" dirty="0" smtClean="0"/>
              <a:t>   </a:t>
            </a:r>
            <a:r>
              <a:rPr lang="en-US" altLang="ja-JP" dirty="0" err="1" smtClean="0"/>
              <a:t>Temp.nc@Temp</a:t>
            </a:r>
            <a:r>
              <a:rPr lang="en-US" altLang="ja-JP" dirty="0" err="1" smtClean="0">
                <a:solidFill>
                  <a:srgbClr val="FF0000"/>
                </a:solidFill>
              </a:rPr>
              <a:t>,time</a:t>
            </a:r>
            <a:r>
              <a:rPr lang="en-US" altLang="ja-JP" dirty="0" smtClean="0">
                <a:solidFill>
                  <a:srgbClr val="FF0000"/>
                </a:solidFill>
              </a:rPr>
              <a:t>=1210</a:t>
            </a:r>
            <a:endParaRPr kumimoji="1" lang="ja-JP" altLang="en-US" dirty="0">
              <a:solidFill>
                <a:srgbClr val="FF0000"/>
              </a:solidFill>
            </a:endParaRPr>
          </a:p>
        </p:txBody>
      </p:sp>
      <p:sp>
        <p:nvSpPr>
          <p:cNvPr id="5" name="左大かっこ 4"/>
          <p:cNvSpPr/>
          <p:nvPr/>
        </p:nvSpPr>
        <p:spPr>
          <a:xfrm rot="16200000">
            <a:off x="4799856" y="3698777"/>
            <a:ext cx="144016" cy="3744416"/>
          </a:xfrm>
          <a:prstGeom prst="leftBracket">
            <a:avLst/>
          </a:prstGeom>
          <a:ln w="381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C000"/>
              </a:solidFill>
            </a:endParaRPr>
          </a:p>
        </p:txBody>
      </p:sp>
      <p:sp>
        <p:nvSpPr>
          <p:cNvPr id="6" name="テキスト ボックス 5"/>
          <p:cNvSpPr txBox="1"/>
          <p:nvPr/>
        </p:nvSpPr>
        <p:spPr>
          <a:xfrm>
            <a:off x="2999656" y="5775647"/>
            <a:ext cx="3028393" cy="461665"/>
          </a:xfrm>
          <a:prstGeom prst="rect">
            <a:avLst/>
          </a:prstGeom>
          <a:noFill/>
        </p:spPr>
        <p:txBody>
          <a:bodyPr wrap="none" rtlCol="0">
            <a:spAutoFit/>
          </a:bodyPr>
          <a:lstStyle/>
          <a:p>
            <a:r>
              <a:rPr lang="ja-JP" altLang="en-US" dirty="0" smtClean="0">
                <a:solidFill>
                  <a:srgbClr val="FFC000"/>
                </a:solidFill>
              </a:rPr>
              <a:t>こ</a:t>
            </a:r>
            <a:r>
              <a:rPr lang="ja-JP" altLang="en-US" dirty="0">
                <a:solidFill>
                  <a:srgbClr val="FFC000"/>
                </a:solidFill>
              </a:rPr>
              <a:t>こ</a:t>
            </a:r>
            <a:r>
              <a:rPr lang="ja-JP" altLang="en-US" dirty="0" smtClean="0">
                <a:solidFill>
                  <a:srgbClr val="FFC000"/>
                </a:solidFill>
              </a:rPr>
              <a:t>に</a:t>
            </a:r>
            <a:r>
              <a:rPr lang="ja-JP" altLang="en-US" dirty="0">
                <a:solidFill>
                  <a:srgbClr val="FFC000"/>
                </a:solidFill>
              </a:rPr>
              <a:t>空白</a:t>
            </a:r>
            <a:r>
              <a:rPr lang="ja-JP" altLang="en-US" dirty="0" smtClean="0">
                <a:solidFill>
                  <a:srgbClr val="FFC000"/>
                </a:solidFill>
              </a:rPr>
              <a:t>を</a:t>
            </a:r>
            <a:r>
              <a:rPr lang="ja-JP" altLang="en-US" dirty="0">
                <a:solidFill>
                  <a:srgbClr val="FFC000"/>
                </a:solidFill>
              </a:rPr>
              <a:t>入</a:t>
            </a:r>
            <a:r>
              <a:rPr lang="ja-JP" altLang="en-US" dirty="0" smtClean="0">
                <a:solidFill>
                  <a:srgbClr val="FFC000"/>
                </a:solidFill>
              </a:rPr>
              <a:t>れない</a:t>
            </a:r>
            <a:endParaRPr kumimoji="1" lang="ja-JP" altLang="en-US" dirty="0">
              <a:solidFill>
                <a:srgbClr val="FFC000"/>
              </a:solidFill>
            </a:endParaRPr>
          </a:p>
        </p:txBody>
      </p:sp>
      <p:pic>
        <p:nvPicPr>
          <p:cNvPr id="7" name="図 6"/>
          <p:cNvPicPr>
            <a:picLocks noChangeAspect="1"/>
          </p:cNvPicPr>
          <p:nvPr/>
        </p:nvPicPr>
        <p:blipFill>
          <a:blip r:embed="rId2"/>
          <a:stretch>
            <a:fillRect/>
          </a:stretch>
        </p:blipFill>
        <p:spPr>
          <a:xfrm>
            <a:off x="6158167" y="1114164"/>
            <a:ext cx="5123625" cy="3610980"/>
          </a:xfrm>
          <a:prstGeom prst="rect">
            <a:avLst/>
          </a:prstGeom>
        </p:spPr>
      </p:pic>
    </p:spTree>
    <p:extLst>
      <p:ext uri="{BB962C8B-B14F-4D97-AF65-F5344CB8AC3E}">
        <p14:creationId xmlns:p14="http://schemas.microsoft.com/office/powerpoint/2010/main" val="28451059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gpview</a:t>
            </a:r>
            <a:r>
              <a:rPr kumimoji="1" lang="en-US" altLang="ja-JP" dirty="0" smtClean="0"/>
              <a:t> </a:t>
            </a:r>
            <a:r>
              <a:rPr kumimoji="1" lang="ja-JP" altLang="en-US" dirty="0" smtClean="0"/>
              <a:t>やってみよう </a:t>
            </a:r>
            <a:r>
              <a:rPr lang="en-US" altLang="ja-JP" dirty="0"/>
              <a:t>4</a:t>
            </a:r>
            <a:endParaRPr kumimoji="1" lang="ja-JP" altLang="en-US" dirty="0"/>
          </a:p>
        </p:txBody>
      </p:sp>
      <p:sp>
        <p:nvSpPr>
          <p:cNvPr id="3" name="コンテンツ プレースホルダー 2"/>
          <p:cNvSpPr>
            <a:spLocks noGrp="1"/>
          </p:cNvSpPr>
          <p:nvPr>
            <p:ph sz="half" idx="1"/>
          </p:nvPr>
        </p:nvSpPr>
        <p:spPr/>
        <p:txBody>
          <a:bodyPr/>
          <a:lstStyle/>
          <a:p>
            <a:r>
              <a:rPr lang="ja-JP" altLang="en-US" dirty="0"/>
              <a:t>温度の水平分布</a:t>
            </a:r>
            <a:endParaRPr lang="en-US" altLang="ja-JP" dirty="0"/>
          </a:p>
          <a:p>
            <a:pPr lvl="1"/>
            <a:r>
              <a:rPr lang="en-US" altLang="ja-JP" dirty="0" smtClean="0"/>
              <a:t> </a:t>
            </a:r>
            <a:r>
              <a:rPr lang="en-US" altLang="ja-JP" dirty="0" err="1" smtClean="0">
                <a:solidFill>
                  <a:srgbClr val="FF0000"/>
                </a:solidFill>
              </a:rPr>
              <a:t>lon</a:t>
            </a:r>
            <a:r>
              <a:rPr lang="en-US" altLang="ja-JP" dirty="0">
                <a:solidFill>
                  <a:srgbClr val="FF0000"/>
                </a:solidFill>
              </a:rPr>
              <a:t>	</a:t>
            </a:r>
            <a:r>
              <a:rPr lang="en-US" altLang="ja-JP" dirty="0" smtClean="0">
                <a:solidFill>
                  <a:srgbClr val="FF0000"/>
                </a:solidFill>
              </a:rPr>
              <a:t>0</a:t>
            </a:r>
            <a:r>
              <a:rPr lang="en-US" altLang="ja-JP" dirty="0">
                <a:solidFill>
                  <a:srgbClr val="FF0000"/>
                </a:solidFill>
                <a:sym typeface="Symbol" panose="05050102010706020507" pitchFamily="18" charset="2"/>
              </a:rPr>
              <a:t></a:t>
            </a:r>
            <a:r>
              <a:rPr lang="en-US" altLang="ja-JP" dirty="0" smtClean="0">
                <a:solidFill>
                  <a:srgbClr val="FF0000"/>
                </a:solidFill>
              </a:rPr>
              <a:t>180</a:t>
            </a:r>
            <a:r>
              <a:rPr lang="en-US" altLang="ja-JP" dirty="0" smtClean="0">
                <a:solidFill>
                  <a:srgbClr val="FF0000"/>
                </a:solidFill>
                <a:latin typeface="Arial" panose="020B0604020202020204" pitchFamily="34" charset="0"/>
                <a:cs typeface="Arial" panose="020B0604020202020204" pitchFamily="34" charset="0"/>
                <a:sym typeface="Symbol" panose="05050102010706020507" pitchFamily="18" charset="2"/>
              </a:rPr>
              <a:t>˚</a:t>
            </a:r>
            <a:endParaRPr lang="en-US" altLang="ja-JP" dirty="0">
              <a:solidFill>
                <a:srgbClr val="FF0000"/>
              </a:solidFill>
            </a:endParaRPr>
          </a:p>
          <a:p>
            <a:pPr lvl="1"/>
            <a:r>
              <a:rPr lang="en-US" altLang="ja-JP" dirty="0"/>
              <a:t>[</a:t>
            </a:r>
            <a:r>
              <a:rPr lang="en-US" altLang="ja-JP" dirty="0" err="1"/>
              <a:t>lat</a:t>
            </a:r>
            <a:r>
              <a:rPr lang="en-US" altLang="ja-JP" dirty="0"/>
              <a:t>	</a:t>
            </a:r>
            <a:r>
              <a:rPr lang="ja-JP" altLang="en-US" dirty="0"/>
              <a:t>全部</a:t>
            </a:r>
            <a:r>
              <a:rPr lang="en-US" altLang="ja-JP" dirty="0" smtClean="0"/>
              <a:t>]</a:t>
            </a:r>
            <a:endParaRPr lang="en-US" altLang="ja-JP" dirty="0"/>
          </a:p>
          <a:p>
            <a:pPr lvl="1"/>
            <a:r>
              <a:rPr lang="en-US" altLang="ja-JP" dirty="0"/>
              <a:t>[sig	</a:t>
            </a:r>
            <a:r>
              <a:rPr lang="ja-JP" altLang="en-US" dirty="0"/>
              <a:t>最初の</a:t>
            </a:r>
            <a:r>
              <a:rPr lang="ja-JP" altLang="en-US" dirty="0" smtClean="0"/>
              <a:t>値</a:t>
            </a:r>
            <a:r>
              <a:rPr lang="en-US" altLang="ja-JP" dirty="0" smtClean="0"/>
              <a:t>]</a:t>
            </a:r>
            <a:endParaRPr lang="en-US" altLang="ja-JP" dirty="0"/>
          </a:p>
          <a:p>
            <a:pPr lvl="1"/>
            <a:r>
              <a:rPr lang="en-US" altLang="ja-JP" dirty="0"/>
              <a:t> </a:t>
            </a:r>
            <a:r>
              <a:rPr lang="en-US" altLang="ja-JP" dirty="0">
                <a:solidFill>
                  <a:srgbClr val="FF0000"/>
                </a:solidFill>
              </a:rPr>
              <a:t>time	1210 </a:t>
            </a:r>
            <a:r>
              <a:rPr lang="ja-JP" altLang="en-US" dirty="0">
                <a:solidFill>
                  <a:srgbClr val="FF0000"/>
                </a:solidFill>
              </a:rPr>
              <a:t>日目</a:t>
            </a:r>
            <a:endParaRPr lang="en-US" altLang="ja-JP" dirty="0">
              <a:solidFill>
                <a:srgbClr val="FF0000"/>
              </a:solidFill>
            </a:endParaRPr>
          </a:p>
          <a:p>
            <a:endParaRPr lang="ja-JP" altLang="en-US" dirty="0"/>
          </a:p>
        </p:txBody>
      </p:sp>
      <p:sp>
        <p:nvSpPr>
          <p:cNvPr id="10" name="コンテンツ プレースホルダー 9"/>
          <p:cNvSpPr>
            <a:spLocks noGrp="1"/>
          </p:cNvSpPr>
          <p:nvPr>
            <p:ph sz="half" idx="2"/>
          </p:nvPr>
        </p:nvSpPr>
        <p:spPr/>
        <p:txBody>
          <a:bodyPr/>
          <a:lstStyle/>
          <a:p>
            <a:endParaRPr kumimoji="1" lang="ja-JP" altLang="en-US"/>
          </a:p>
        </p:txBody>
      </p:sp>
      <p:sp>
        <p:nvSpPr>
          <p:cNvPr id="4" name="テキスト ボックス 3"/>
          <p:cNvSpPr txBox="1"/>
          <p:nvPr/>
        </p:nvSpPr>
        <p:spPr>
          <a:xfrm>
            <a:off x="1487488" y="5013176"/>
            <a:ext cx="6859507" cy="461665"/>
          </a:xfrm>
          <a:prstGeom prst="rect">
            <a:avLst/>
          </a:prstGeom>
          <a:noFill/>
        </p:spPr>
        <p:txBody>
          <a:bodyPr wrap="none" rtlCol="0">
            <a:spAutoFit/>
          </a:bodyPr>
          <a:lstStyle/>
          <a:p>
            <a:r>
              <a:rPr lang="en-US" altLang="ja-JP" dirty="0"/>
              <a:t>$ </a:t>
            </a:r>
            <a:r>
              <a:rPr lang="en-US" altLang="ja-JP" dirty="0" err="1" smtClean="0"/>
              <a:t>gpview</a:t>
            </a:r>
            <a:r>
              <a:rPr lang="en-US" altLang="ja-JP" dirty="0" smtClean="0"/>
              <a:t>   </a:t>
            </a:r>
            <a:r>
              <a:rPr lang="en-US" altLang="ja-JP" dirty="0" err="1" smtClean="0"/>
              <a:t>Temp.nc@Temp</a:t>
            </a:r>
            <a:r>
              <a:rPr lang="en-US" altLang="ja-JP" dirty="0" err="1" smtClean="0">
                <a:solidFill>
                  <a:srgbClr val="FF0000"/>
                </a:solidFill>
              </a:rPr>
              <a:t>,time</a:t>
            </a:r>
            <a:r>
              <a:rPr lang="en-US" altLang="ja-JP" dirty="0" smtClean="0">
                <a:solidFill>
                  <a:srgbClr val="FF0000"/>
                </a:solidFill>
              </a:rPr>
              <a:t>=2010,lon=0:180</a:t>
            </a:r>
            <a:endParaRPr kumimoji="1" lang="ja-JP" altLang="en-US" dirty="0">
              <a:solidFill>
                <a:srgbClr val="FF0000"/>
              </a:solidFill>
            </a:endParaRPr>
          </a:p>
        </p:txBody>
      </p:sp>
      <p:sp>
        <p:nvSpPr>
          <p:cNvPr id="5" name="左大かっこ 4"/>
          <p:cNvSpPr/>
          <p:nvPr/>
        </p:nvSpPr>
        <p:spPr>
          <a:xfrm rot="16200000">
            <a:off x="5537938" y="2936559"/>
            <a:ext cx="144016" cy="5220580"/>
          </a:xfrm>
          <a:prstGeom prst="leftBracket">
            <a:avLst/>
          </a:prstGeom>
          <a:ln w="381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テキスト ボックス 5"/>
          <p:cNvSpPr txBox="1"/>
          <p:nvPr/>
        </p:nvSpPr>
        <p:spPr>
          <a:xfrm>
            <a:off x="2999656" y="5751511"/>
            <a:ext cx="3028393" cy="461665"/>
          </a:xfrm>
          <a:prstGeom prst="rect">
            <a:avLst/>
          </a:prstGeom>
          <a:noFill/>
        </p:spPr>
        <p:txBody>
          <a:bodyPr wrap="none" rtlCol="0">
            <a:spAutoFit/>
          </a:bodyPr>
          <a:lstStyle/>
          <a:p>
            <a:r>
              <a:rPr lang="ja-JP" altLang="en-US" dirty="0" smtClean="0">
                <a:solidFill>
                  <a:srgbClr val="FFC000"/>
                </a:solidFill>
              </a:rPr>
              <a:t>こ</a:t>
            </a:r>
            <a:r>
              <a:rPr lang="ja-JP" altLang="en-US" dirty="0">
                <a:solidFill>
                  <a:srgbClr val="FFC000"/>
                </a:solidFill>
              </a:rPr>
              <a:t>こ</a:t>
            </a:r>
            <a:r>
              <a:rPr lang="ja-JP" altLang="en-US" dirty="0" smtClean="0">
                <a:solidFill>
                  <a:srgbClr val="FFC000"/>
                </a:solidFill>
              </a:rPr>
              <a:t>に</a:t>
            </a:r>
            <a:r>
              <a:rPr lang="ja-JP" altLang="en-US" dirty="0">
                <a:solidFill>
                  <a:srgbClr val="FFC000"/>
                </a:solidFill>
              </a:rPr>
              <a:t>空白</a:t>
            </a:r>
            <a:r>
              <a:rPr lang="ja-JP" altLang="en-US" dirty="0" smtClean="0">
                <a:solidFill>
                  <a:srgbClr val="FFC000"/>
                </a:solidFill>
              </a:rPr>
              <a:t>を</a:t>
            </a:r>
            <a:r>
              <a:rPr lang="ja-JP" altLang="en-US" dirty="0">
                <a:solidFill>
                  <a:srgbClr val="FFC000"/>
                </a:solidFill>
              </a:rPr>
              <a:t>入</a:t>
            </a:r>
            <a:r>
              <a:rPr lang="ja-JP" altLang="en-US" dirty="0" smtClean="0">
                <a:solidFill>
                  <a:srgbClr val="FFC000"/>
                </a:solidFill>
              </a:rPr>
              <a:t>れない</a:t>
            </a:r>
            <a:endParaRPr kumimoji="1" lang="ja-JP" altLang="en-US" dirty="0">
              <a:solidFill>
                <a:srgbClr val="FFC000"/>
              </a:solidFill>
            </a:endParaRPr>
          </a:p>
        </p:txBody>
      </p:sp>
      <p:pic>
        <p:nvPicPr>
          <p:cNvPr id="9" name="図 8"/>
          <p:cNvPicPr>
            <a:picLocks noChangeAspect="1"/>
          </p:cNvPicPr>
          <p:nvPr/>
        </p:nvPicPr>
        <p:blipFill>
          <a:blip r:embed="rId2"/>
          <a:stretch>
            <a:fillRect/>
          </a:stretch>
        </p:blipFill>
        <p:spPr>
          <a:xfrm>
            <a:off x="6175787" y="927473"/>
            <a:ext cx="5123625" cy="3610980"/>
          </a:xfrm>
          <a:prstGeom prst="rect">
            <a:avLst/>
          </a:prstGeom>
        </p:spPr>
      </p:pic>
    </p:spTree>
    <p:extLst>
      <p:ext uri="{BB962C8B-B14F-4D97-AF65-F5344CB8AC3E}">
        <p14:creationId xmlns:p14="http://schemas.microsoft.com/office/powerpoint/2010/main" val="15305930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gpview</a:t>
            </a:r>
            <a:r>
              <a:rPr kumimoji="1" lang="en-US" altLang="ja-JP" dirty="0" smtClean="0"/>
              <a:t> </a:t>
            </a:r>
            <a:r>
              <a:rPr kumimoji="1" lang="ja-JP" altLang="en-US" dirty="0" smtClean="0"/>
              <a:t>やってみよう </a:t>
            </a:r>
            <a:r>
              <a:rPr lang="en-US" altLang="ja-JP" dirty="0"/>
              <a:t>5</a:t>
            </a:r>
            <a:endParaRPr kumimoji="1" lang="ja-JP" altLang="en-US" dirty="0"/>
          </a:p>
        </p:txBody>
      </p:sp>
      <p:sp>
        <p:nvSpPr>
          <p:cNvPr id="3" name="コンテンツ プレースホルダー 2"/>
          <p:cNvSpPr>
            <a:spLocks noGrp="1"/>
          </p:cNvSpPr>
          <p:nvPr>
            <p:ph sz="half" idx="1"/>
          </p:nvPr>
        </p:nvSpPr>
        <p:spPr/>
        <p:txBody>
          <a:bodyPr/>
          <a:lstStyle/>
          <a:p>
            <a:r>
              <a:rPr lang="ja-JP" altLang="en-US" dirty="0"/>
              <a:t>温度</a:t>
            </a:r>
            <a:r>
              <a:rPr lang="ja-JP" altLang="en-US" dirty="0" smtClean="0"/>
              <a:t>の子午面分布</a:t>
            </a:r>
            <a:endParaRPr lang="en-US" altLang="ja-JP" dirty="0"/>
          </a:p>
          <a:p>
            <a:pPr lvl="1"/>
            <a:r>
              <a:rPr lang="en-US" altLang="ja-JP" dirty="0"/>
              <a:t> </a:t>
            </a:r>
            <a:r>
              <a:rPr lang="en-US" altLang="ja-JP" dirty="0" err="1">
                <a:solidFill>
                  <a:srgbClr val="FF0000"/>
                </a:solidFill>
              </a:rPr>
              <a:t>lon</a:t>
            </a:r>
            <a:r>
              <a:rPr lang="en-US" altLang="ja-JP" dirty="0">
                <a:solidFill>
                  <a:srgbClr val="FF0000"/>
                </a:solidFill>
              </a:rPr>
              <a:t>	</a:t>
            </a:r>
            <a:r>
              <a:rPr lang="en-US" altLang="ja-JP" dirty="0" smtClean="0">
                <a:solidFill>
                  <a:srgbClr val="FF0000"/>
                </a:solidFill>
              </a:rPr>
              <a:t>180</a:t>
            </a:r>
            <a:r>
              <a:rPr lang="en-US" altLang="ja-JP" dirty="0">
                <a:solidFill>
                  <a:srgbClr val="FF0000"/>
                </a:solidFill>
                <a:latin typeface="Arial" panose="020B0604020202020204" pitchFamily="34" charset="0"/>
                <a:cs typeface="Arial" panose="020B0604020202020204" pitchFamily="34" charset="0"/>
                <a:sym typeface="Symbol" panose="05050102010706020507" pitchFamily="18" charset="2"/>
              </a:rPr>
              <a:t>˚</a:t>
            </a:r>
            <a:endParaRPr lang="en-US" altLang="ja-JP" dirty="0">
              <a:solidFill>
                <a:srgbClr val="FF0000"/>
              </a:solidFill>
            </a:endParaRPr>
          </a:p>
          <a:p>
            <a:pPr lvl="1"/>
            <a:r>
              <a:rPr lang="en-US" altLang="ja-JP" dirty="0"/>
              <a:t>[</a:t>
            </a:r>
            <a:r>
              <a:rPr lang="en-US" altLang="ja-JP" dirty="0" err="1"/>
              <a:t>lat</a:t>
            </a:r>
            <a:r>
              <a:rPr lang="en-US" altLang="ja-JP" dirty="0"/>
              <a:t>	</a:t>
            </a:r>
            <a:r>
              <a:rPr lang="ja-JP" altLang="en-US" dirty="0"/>
              <a:t>全部</a:t>
            </a:r>
            <a:r>
              <a:rPr lang="en-US" altLang="ja-JP" dirty="0" smtClean="0"/>
              <a:t>]</a:t>
            </a:r>
            <a:endParaRPr lang="en-US" altLang="ja-JP" dirty="0"/>
          </a:p>
          <a:p>
            <a:pPr lvl="1"/>
            <a:r>
              <a:rPr lang="en-US" altLang="ja-JP" dirty="0"/>
              <a:t>[sig	</a:t>
            </a:r>
            <a:r>
              <a:rPr lang="ja-JP" altLang="en-US" dirty="0"/>
              <a:t>全部</a:t>
            </a:r>
            <a:r>
              <a:rPr lang="en-US" altLang="ja-JP" dirty="0" smtClean="0"/>
              <a:t>]</a:t>
            </a:r>
            <a:endParaRPr lang="en-US" altLang="ja-JP" dirty="0"/>
          </a:p>
          <a:p>
            <a:pPr lvl="1"/>
            <a:r>
              <a:rPr lang="en-US" altLang="ja-JP" dirty="0"/>
              <a:t> </a:t>
            </a:r>
            <a:r>
              <a:rPr lang="en-US" altLang="ja-JP" dirty="0">
                <a:solidFill>
                  <a:srgbClr val="FF0000"/>
                </a:solidFill>
              </a:rPr>
              <a:t>time	1210 </a:t>
            </a:r>
            <a:r>
              <a:rPr lang="ja-JP" altLang="en-US" dirty="0">
                <a:solidFill>
                  <a:srgbClr val="FF0000"/>
                </a:solidFill>
              </a:rPr>
              <a:t>日目</a:t>
            </a:r>
            <a:endParaRPr lang="en-US" altLang="ja-JP" dirty="0">
              <a:solidFill>
                <a:srgbClr val="FF0000"/>
              </a:solidFill>
            </a:endParaRPr>
          </a:p>
          <a:p>
            <a:endParaRPr lang="ja-JP" altLang="en-US" dirty="0"/>
          </a:p>
        </p:txBody>
      </p:sp>
      <p:sp>
        <p:nvSpPr>
          <p:cNvPr id="9" name="コンテンツ プレースホルダー 8"/>
          <p:cNvSpPr>
            <a:spLocks noGrp="1"/>
          </p:cNvSpPr>
          <p:nvPr>
            <p:ph sz="half" idx="2"/>
          </p:nvPr>
        </p:nvSpPr>
        <p:spPr/>
        <p:txBody>
          <a:bodyPr/>
          <a:lstStyle/>
          <a:p>
            <a:endParaRPr kumimoji="1" lang="ja-JP" altLang="en-US"/>
          </a:p>
        </p:txBody>
      </p:sp>
      <p:sp>
        <p:nvSpPr>
          <p:cNvPr id="4" name="テキスト ボックス 3"/>
          <p:cNvSpPr txBox="1"/>
          <p:nvPr/>
        </p:nvSpPr>
        <p:spPr>
          <a:xfrm>
            <a:off x="1487488" y="5037312"/>
            <a:ext cx="6774547" cy="461665"/>
          </a:xfrm>
          <a:prstGeom prst="rect">
            <a:avLst/>
          </a:prstGeom>
          <a:noFill/>
        </p:spPr>
        <p:txBody>
          <a:bodyPr wrap="none" rtlCol="0">
            <a:spAutoFit/>
          </a:bodyPr>
          <a:lstStyle/>
          <a:p>
            <a:r>
              <a:rPr lang="en-US" altLang="ja-JP" dirty="0"/>
              <a:t>$ </a:t>
            </a:r>
            <a:r>
              <a:rPr lang="en-US" altLang="ja-JP" dirty="0" err="1" smtClean="0"/>
              <a:t>gpview</a:t>
            </a:r>
            <a:r>
              <a:rPr lang="en-US" altLang="ja-JP" dirty="0" smtClean="0"/>
              <a:t>   </a:t>
            </a:r>
            <a:r>
              <a:rPr lang="en-US" altLang="ja-JP" dirty="0" err="1" smtClean="0"/>
              <a:t>Temp.nc@Temp</a:t>
            </a:r>
            <a:r>
              <a:rPr lang="en-US" altLang="ja-JP" dirty="0" err="1" smtClean="0">
                <a:solidFill>
                  <a:srgbClr val="FF0000"/>
                </a:solidFill>
              </a:rPr>
              <a:t>,time</a:t>
            </a:r>
            <a:r>
              <a:rPr lang="en-US" altLang="ja-JP" dirty="0" smtClean="0">
                <a:solidFill>
                  <a:srgbClr val="FF0000"/>
                </a:solidFill>
              </a:rPr>
              <a:t>=1210,lon=180</a:t>
            </a:r>
            <a:endParaRPr kumimoji="1" lang="ja-JP" altLang="en-US" dirty="0">
              <a:solidFill>
                <a:srgbClr val="FF0000"/>
              </a:solidFill>
            </a:endParaRPr>
          </a:p>
        </p:txBody>
      </p:sp>
      <p:sp>
        <p:nvSpPr>
          <p:cNvPr id="5" name="左大かっこ 4"/>
          <p:cNvSpPr/>
          <p:nvPr/>
        </p:nvSpPr>
        <p:spPr>
          <a:xfrm rot="16200000">
            <a:off x="5411924" y="3086709"/>
            <a:ext cx="144016" cy="4968552"/>
          </a:xfrm>
          <a:prstGeom prst="leftBracket">
            <a:avLst/>
          </a:prstGeom>
          <a:ln w="381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テキスト ボックス 5"/>
          <p:cNvSpPr txBox="1"/>
          <p:nvPr/>
        </p:nvSpPr>
        <p:spPr>
          <a:xfrm>
            <a:off x="2999656" y="5775647"/>
            <a:ext cx="3028393" cy="461665"/>
          </a:xfrm>
          <a:prstGeom prst="rect">
            <a:avLst/>
          </a:prstGeom>
          <a:noFill/>
        </p:spPr>
        <p:txBody>
          <a:bodyPr wrap="none" rtlCol="0">
            <a:spAutoFit/>
          </a:bodyPr>
          <a:lstStyle/>
          <a:p>
            <a:r>
              <a:rPr lang="ja-JP" altLang="en-US" dirty="0" smtClean="0">
                <a:solidFill>
                  <a:srgbClr val="FFC000"/>
                </a:solidFill>
              </a:rPr>
              <a:t>こ</a:t>
            </a:r>
            <a:r>
              <a:rPr lang="ja-JP" altLang="en-US" dirty="0">
                <a:solidFill>
                  <a:srgbClr val="FFC000"/>
                </a:solidFill>
              </a:rPr>
              <a:t>こ</a:t>
            </a:r>
            <a:r>
              <a:rPr lang="ja-JP" altLang="en-US" dirty="0" smtClean="0">
                <a:solidFill>
                  <a:srgbClr val="FFC000"/>
                </a:solidFill>
              </a:rPr>
              <a:t>に</a:t>
            </a:r>
            <a:r>
              <a:rPr lang="ja-JP" altLang="en-US" dirty="0">
                <a:solidFill>
                  <a:srgbClr val="FFC000"/>
                </a:solidFill>
              </a:rPr>
              <a:t>空白</a:t>
            </a:r>
            <a:r>
              <a:rPr lang="ja-JP" altLang="en-US" dirty="0" smtClean="0">
                <a:solidFill>
                  <a:srgbClr val="FFC000"/>
                </a:solidFill>
              </a:rPr>
              <a:t>を</a:t>
            </a:r>
            <a:r>
              <a:rPr lang="ja-JP" altLang="en-US" dirty="0">
                <a:solidFill>
                  <a:srgbClr val="FFC000"/>
                </a:solidFill>
              </a:rPr>
              <a:t>入</a:t>
            </a:r>
            <a:r>
              <a:rPr lang="ja-JP" altLang="en-US" dirty="0" smtClean="0">
                <a:solidFill>
                  <a:srgbClr val="FFC000"/>
                </a:solidFill>
              </a:rPr>
              <a:t>れない</a:t>
            </a:r>
            <a:endParaRPr kumimoji="1" lang="ja-JP" altLang="en-US" dirty="0">
              <a:solidFill>
                <a:srgbClr val="FFC000"/>
              </a:solidFill>
            </a:endParaRPr>
          </a:p>
        </p:txBody>
      </p:sp>
      <p:pic>
        <p:nvPicPr>
          <p:cNvPr id="8" name="図 7"/>
          <p:cNvPicPr>
            <a:picLocks noChangeAspect="1"/>
          </p:cNvPicPr>
          <p:nvPr/>
        </p:nvPicPr>
        <p:blipFill>
          <a:blip r:embed="rId2"/>
          <a:stretch>
            <a:fillRect/>
          </a:stretch>
        </p:blipFill>
        <p:spPr>
          <a:xfrm>
            <a:off x="6294113" y="1167326"/>
            <a:ext cx="5123625" cy="3610980"/>
          </a:xfrm>
          <a:prstGeom prst="rect">
            <a:avLst/>
          </a:prstGeom>
        </p:spPr>
      </p:pic>
    </p:spTree>
    <p:extLst>
      <p:ext uri="{BB962C8B-B14F-4D97-AF65-F5344CB8AC3E}">
        <p14:creationId xmlns:p14="http://schemas.microsoft.com/office/powerpoint/2010/main" val="23321102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gpview</a:t>
            </a:r>
            <a:r>
              <a:rPr kumimoji="1" lang="en-US" altLang="ja-JP" dirty="0" smtClean="0"/>
              <a:t> </a:t>
            </a:r>
            <a:r>
              <a:rPr kumimoji="1" lang="ja-JP" altLang="en-US" dirty="0" smtClean="0"/>
              <a:t>やってみよう </a:t>
            </a:r>
            <a:r>
              <a:rPr lang="en-US" altLang="ja-JP" dirty="0"/>
              <a:t>6</a:t>
            </a:r>
            <a:endParaRPr kumimoji="1" lang="ja-JP" altLang="en-US" dirty="0"/>
          </a:p>
        </p:txBody>
      </p:sp>
      <p:sp>
        <p:nvSpPr>
          <p:cNvPr id="3" name="コンテンツ プレースホルダー 2"/>
          <p:cNvSpPr>
            <a:spLocks noGrp="1"/>
          </p:cNvSpPr>
          <p:nvPr>
            <p:ph sz="half" idx="1"/>
          </p:nvPr>
        </p:nvSpPr>
        <p:spPr/>
        <p:txBody>
          <a:bodyPr/>
          <a:lstStyle/>
          <a:p>
            <a:r>
              <a:rPr lang="ja-JP" altLang="en-US" dirty="0"/>
              <a:t>温度</a:t>
            </a:r>
            <a:r>
              <a:rPr lang="ja-JP" altLang="en-US" dirty="0" smtClean="0"/>
              <a:t>の鉛直分布</a:t>
            </a:r>
            <a:endParaRPr lang="en-US" altLang="ja-JP" dirty="0"/>
          </a:p>
          <a:p>
            <a:pPr lvl="1"/>
            <a:r>
              <a:rPr lang="en-US" altLang="ja-JP" dirty="0"/>
              <a:t> </a:t>
            </a:r>
            <a:r>
              <a:rPr lang="en-US" altLang="ja-JP" dirty="0" err="1">
                <a:solidFill>
                  <a:srgbClr val="FF0000"/>
                </a:solidFill>
              </a:rPr>
              <a:t>lon</a:t>
            </a:r>
            <a:r>
              <a:rPr lang="en-US" altLang="ja-JP" dirty="0">
                <a:solidFill>
                  <a:srgbClr val="FF0000"/>
                </a:solidFill>
              </a:rPr>
              <a:t>	</a:t>
            </a:r>
            <a:r>
              <a:rPr lang="en-US" altLang="ja-JP" dirty="0" smtClean="0">
                <a:solidFill>
                  <a:srgbClr val="FF0000"/>
                </a:solidFill>
              </a:rPr>
              <a:t>180</a:t>
            </a:r>
            <a:r>
              <a:rPr lang="en-US" altLang="ja-JP" dirty="0">
                <a:solidFill>
                  <a:srgbClr val="FF0000"/>
                </a:solidFill>
                <a:latin typeface="Arial" panose="020B0604020202020204" pitchFamily="34" charset="0"/>
                <a:cs typeface="Arial" panose="020B0604020202020204" pitchFamily="34" charset="0"/>
                <a:sym typeface="Symbol" panose="05050102010706020507" pitchFamily="18" charset="2"/>
              </a:rPr>
              <a:t>˚</a:t>
            </a:r>
            <a:endParaRPr lang="en-US" altLang="ja-JP" dirty="0">
              <a:solidFill>
                <a:srgbClr val="FF0000"/>
              </a:solidFill>
            </a:endParaRPr>
          </a:p>
          <a:p>
            <a:pPr lvl="1"/>
            <a:r>
              <a:rPr lang="ja-JP" altLang="en-US" dirty="0"/>
              <a:t> </a:t>
            </a:r>
            <a:r>
              <a:rPr lang="en-US" altLang="ja-JP" dirty="0" err="1" smtClean="0">
                <a:solidFill>
                  <a:srgbClr val="FF0000"/>
                </a:solidFill>
              </a:rPr>
              <a:t>lat</a:t>
            </a:r>
            <a:r>
              <a:rPr lang="en-US" altLang="ja-JP" dirty="0">
                <a:solidFill>
                  <a:srgbClr val="FF0000"/>
                </a:solidFill>
              </a:rPr>
              <a:t>	</a:t>
            </a:r>
            <a:r>
              <a:rPr lang="en-US" altLang="ja-JP" dirty="0" smtClean="0">
                <a:solidFill>
                  <a:srgbClr val="FF0000"/>
                </a:solidFill>
              </a:rPr>
              <a:t>0</a:t>
            </a:r>
            <a:r>
              <a:rPr lang="en-US" altLang="ja-JP" dirty="0">
                <a:solidFill>
                  <a:srgbClr val="FF0000"/>
                </a:solidFill>
                <a:latin typeface="Arial" panose="020B0604020202020204" pitchFamily="34" charset="0"/>
                <a:cs typeface="Arial" panose="020B0604020202020204" pitchFamily="34" charset="0"/>
                <a:sym typeface="Symbol" panose="05050102010706020507" pitchFamily="18" charset="2"/>
              </a:rPr>
              <a:t>˚</a:t>
            </a:r>
            <a:endParaRPr lang="en-US" altLang="ja-JP" dirty="0">
              <a:solidFill>
                <a:srgbClr val="FF0000"/>
              </a:solidFill>
            </a:endParaRPr>
          </a:p>
          <a:p>
            <a:pPr lvl="1"/>
            <a:r>
              <a:rPr lang="en-US" altLang="ja-JP" dirty="0"/>
              <a:t>[sig	</a:t>
            </a:r>
            <a:r>
              <a:rPr lang="ja-JP" altLang="en-US" dirty="0"/>
              <a:t>全部</a:t>
            </a:r>
            <a:r>
              <a:rPr lang="en-US" altLang="ja-JP" dirty="0" smtClean="0"/>
              <a:t>]</a:t>
            </a:r>
            <a:endParaRPr lang="en-US" altLang="ja-JP" dirty="0"/>
          </a:p>
          <a:p>
            <a:pPr lvl="1"/>
            <a:r>
              <a:rPr lang="en-US" altLang="ja-JP" dirty="0"/>
              <a:t> </a:t>
            </a:r>
            <a:r>
              <a:rPr lang="en-US" altLang="ja-JP" dirty="0">
                <a:solidFill>
                  <a:srgbClr val="FF0000"/>
                </a:solidFill>
              </a:rPr>
              <a:t>time	1210 </a:t>
            </a:r>
            <a:r>
              <a:rPr lang="ja-JP" altLang="en-US" dirty="0">
                <a:solidFill>
                  <a:srgbClr val="FF0000"/>
                </a:solidFill>
              </a:rPr>
              <a:t>日目</a:t>
            </a:r>
            <a:endParaRPr lang="en-US" altLang="ja-JP" dirty="0">
              <a:solidFill>
                <a:srgbClr val="FF0000"/>
              </a:solidFill>
            </a:endParaRPr>
          </a:p>
          <a:p>
            <a:endParaRPr lang="ja-JP" altLang="en-US" dirty="0"/>
          </a:p>
        </p:txBody>
      </p:sp>
      <p:sp>
        <p:nvSpPr>
          <p:cNvPr id="9" name="コンテンツ プレースホルダー 8"/>
          <p:cNvSpPr>
            <a:spLocks noGrp="1"/>
          </p:cNvSpPr>
          <p:nvPr>
            <p:ph sz="half" idx="2"/>
          </p:nvPr>
        </p:nvSpPr>
        <p:spPr/>
        <p:txBody>
          <a:bodyPr/>
          <a:lstStyle/>
          <a:p>
            <a:endParaRPr kumimoji="1" lang="ja-JP" altLang="en-US"/>
          </a:p>
        </p:txBody>
      </p:sp>
      <p:sp>
        <p:nvSpPr>
          <p:cNvPr id="4" name="テキスト ボックス 3"/>
          <p:cNvSpPr txBox="1"/>
          <p:nvPr/>
        </p:nvSpPr>
        <p:spPr>
          <a:xfrm>
            <a:off x="1487488" y="5037312"/>
            <a:ext cx="7364452" cy="461665"/>
          </a:xfrm>
          <a:prstGeom prst="rect">
            <a:avLst/>
          </a:prstGeom>
          <a:noFill/>
        </p:spPr>
        <p:txBody>
          <a:bodyPr wrap="none" rtlCol="0">
            <a:spAutoFit/>
          </a:bodyPr>
          <a:lstStyle/>
          <a:p>
            <a:r>
              <a:rPr lang="en-US" altLang="ja-JP" dirty="0"/>
              <a:t>$ </a:t>
            </a:r>
            <a:r>
              <a:rPr lang="en-US" altLang="ja-JP" dirty="0" err="1" smtClean="0"/>
              <a:t>gpview</a:t>
            </a:r>
            <a:r>
              <a:rPr lang="en-US" altLang="ja-JP" dirty="0" smtClean="0"/>
              <a:t>   </a:t>
            </a:r>
            <a:r>
              <a:rPr lang="en-US" altLang="ja-JP" dirty="0" err="1" smtClean="0"/>
              <a:t>Temp.nc@Temp</a:t>
            </a:r>
            <a:r>
              <a:rPr lang="en-US" altLang="ja-JP" dirty="0" err="1" smtClean="0">
                <a:solidFill>
                  <a:srgbClr val="FF0000"/>
                </a:solidFill>
              </a:rPr>
              <a:t>,time</a:t>
            </a:r>
            <a:r>
              <a:rPr lang="en-US" altLang="ja-JP" dirty="0" smtClean="0">
                <a:solidFill>
                  <a:srgbClr val="FF0000"/>
                </a:solidFill>
              </a:rPr>
              <a:t>=1210,lon=180,lat=0</a:t>
            </a:r>
            <a:endParaRPr kumimoji="1" lang="ja-JP" altLang="en-US" dirty="0">
              <a:solidFill>
                <a:srgbClr val="FF0000"/>
              </a:solidFill>
            </a:endParaRPr>
          </a:p>
        </p:txBody>
      </p:sp>
      <p:sp>
        <p:nvSpPr>
          <p:cNvPr id="5" name="左大かっこ 4"/>
          <p:cNvSpPr/>
          <p:nvPr/>
        </p:nvSpPr>
        <p:spPr>
          <a:xfrm rot="16200000">
            <a:off x="5771964" y="2726669"/>
            <a:ext cx="144016" cy="5688632"/>
          </a:xfrm>
          <a:prstGeom prst="leftBracket">
            <a:avLst/>
          </a:prstGeom>
          <a:ln w="381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テキスト ボックス 5"/>
          <p:cNvSpPr txBox="1"/>
          <p:nvPr/>
        </p:nvSpPr>
        <p:spPr>
          <a:xfrm>
            <a:off x="2999656" y="5775647"/>
            <a:ext cx="3028393" cy="461665"/>
          </a:xfrm>
          <a:prstGeom prst="rect">
            <a:avLst/>
          </a:prstGeom>
          <a:noFill/>
        </p:spPr>
        <p:txBody>
          <a:bodyPr wrap="none" rtlCol="0">
            <a:spAutoFit/>
          </a:bodyPr>
          <a:lstStyle/>
          <a:p>
            <a:r>
              <a:rPr lang="ja-JP" altLang="en-US" dirty="0" smtClean="0">
                <a:solidFill>
                  <a:srgbClr val="FFC000"/>
                </a:solidFill>
              </a:rPr>
              <a:t>こ</a:t>
            </a:r>
            <a:r>
              <a:rPr lang="ja-JP" altLang="en-US" dirty="0">
                <a:solidFill>
                  <a:srgbClr val="FFC000"/>
                </a:solidFill>
              </a:rPr>
              <a:t>こ</a:t>
            </a:r>
            <a:r>
              <a:rPr lang="ja-JP" altLang="en-US" dirty="0" smtClean="0">
                <a:solidFill>
                  <a:srgbClr val="FFC000"/>
                </a:solidFill>
              </a:rPr>
              <a:t>に</a:t>
            </a:r>
            <a:r>
              <a:rPr lang="ja-JP" altLang="en-US" dirty="0">
                <a:solidFill>
                  <a:srgbClr val="FFC000"/>
                </a:solidFill>
              </a:rPr>
              <a:t>空白</a:t>
            </a:r>
            <a:r>
              <a:rPr lang="ja-JP" altLang="en-US" dirty="0" smtClean="0">
                <a:solidFill>
                  <a:srgbClr val="FFC000"/>
                </a:solidFill>
              </a:rPr>
              <a:t>を</a:t>
            </a:r>
            <a:r>
              <a:rPr lang="ja-JP" altLang="en-US" dirty="0">
                <a:solidFill>
                  <a:srgbClr val="FFC000"/>
                </a:solidFill>
              </a:rPr>
              <a:t>入</a:t>
            </a:r>
            <a:r>
              <a:rPr lang="ja-JP" altLang="en-US" dirty="0" smtClean="0">
                <a:solidFill>
                  <a:srgbClr val="FFC000"/>
                </a:solidFill>
              </a:rPr>
              <a:t>れない</a:t>
            </a:r>
            <a:endParaRPr kumimoji="1" lang="ja-JP" altLang="en-US" dirty="0">
              <a:solidFill>
                <a:srgbClr val="FFC000"/>
              </a:solidFill>
            </a:endParaRPr>
          </a:p>
        </p:txBody>
      </p:sp>
      <p:pic>
        <p:nvPicPr>
          <p:cNvPr id="7" name="図 6"/>
          <p:cNvPicPr>
            <a:picLocks noChangeAspect="1"/>
          </p:cNvPicPr>
          <p:nvPr/>
        </p:nvPicPr>
        <p:blipFill>
          <a:blip r:embed="rId2"/>
          <a:stretch>
            <a:fillRect/>
          </a:stretch>
        </p:blipFill>
        <p:spPr>
          <a:xfrm>
            <a:off x="6175787" y="1067679"/>
            <a:ext cx="5123625" cy="3610980"/>
          </a:xfrm>
          <a:prstGeom prst="rect">
            <a:avLst/>
          </a:prstGeom>
        </p:spPr>
      </p:pic>
    </p:spTree>
    <p:extLst>
      <p:ext uri="{BB962C8B-B14F-4D97-AF65-F5344CB8AC3E}">
        <p14:creationId xmlns:p14="http://schemas.microsoft.com/office/powerpoint/2010/main" val="40827480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gpview</a:t>
            </a:r>
            <a:r>
              <a:rPr kumimoji="1" lang="en-US" altLang="ja-JP" dirty="0" smtClean="0"/>
              <a:t> </a:t>
            </a:r>
            <a:r>
              <a:rPr kumimoji="1" lang="ja-JP" altLang="en-US" dirty="0" smtClean="0"/>
              <a:t>やってみよう </a:t>
            </a:r>
            <a:r>
              <a:rPr lang="en-US" altLang="ja-JP" dirty="0"/>
              <a:t>7</a:t>
            </a:r>
            <a:endParaRPr kumimoji="1" lang="ja-JP" altLang="en-US" dirty="0"/>
          </a:p>
        </p:txBody>
      </p:sp>
      <p:sp>
        <p:nvSpPr>
          <p:cNvPr id="3" name="コンテンツ プレースホルダー 2"/>
          <p:cNvSpPr>
            <a:spLocks noGrp="1"/>
          </p:cNvSpPr>
          <p:nvPr>
            <p:ph sz="half" idx="1"/>
          </p:nvPr>
        </p:nvSpPr>
        <p:spPr/>
        <p:txBody>
          <a:bodyPr/>
          <a:lstStyle/>
          <a:p>
            <a:r>
              <a:rPr lang="ja-JP" altLang="en-US"/>
              <a:t>温度</a:t>
            </a:r>
            <a:r>
              <a:rPr lang="ja-JP" altLang="en-US" smtClean="0"/>
              <a:t>の鉛直分布</a:t>
            </a:r>
            <a:endParaRPr lang="en-US" altLang="ja-JP" dirty="0"/>
          </a:p>
          <a:p>
            <a:pPr lvl="1"/>
            <a:r>
              <a:rPr lang="en-US" altLang="ja-JP" dirty="0"/>
              <a:t> </a:t>
            </a:r>
            <a:r>
              <a:rPr lang="en-US" altLang="ja-JP" dirty="0" err="1">
                <a:solidFill>
                  <a:srgbClr val="FF0000"/>
                </a:solidFill>
              </a:rPr>
              <a:t>lon</a:t>
            </a:r>
            <a:r>
              <a:rPr lang="en-US" altLang="ja-JP" dirty="0">
                <a:solidFill>
                  <a:srgbClr val="FF0000"/>
                </a:solidFill>
              </a:rPr>
              <a:t>	</a:t>
            </a:r>
            <a:r>
              <a:rPr lang="en-US" altLang="ja-JP" dirty="0" smtClean="0">
                <a:solidFill>
                  <a:srgbClr val="FF0000"/>
                </a:solidFill>
              </a:rPr>
              <a:t>180</a:t>
            </a:r>
            <a:r>
              <a:rPr lang="en-US" altLang="ja-JP" dirty="0">
                <a:solidFill>
                  <a:srgbClr val="FF0000"/>
                </a:solidFill>
                <a:latin typeface="Arial" panose="020B0604020202020204" pitchFamily="34" charset="0"/>
                <a:cs typeface="Arial" panose="020B0604020202020204" pitchFamily="34" charset="0"/>
                <a:sym typeface="Symbol" panose="05050102010706020507" pitchFamily="18" charset="2"/>
              </a:rPr>
              <a:t>˚</a:t>
            </a:r>
            <a:endParaRPr lang="en-US" altLang="ja-JP" dirty="0">
              <a:solidFill>
                <a:srgbClr val="FF0000"/>
              </a:solidFill>
            </a:endParaRPr>
          </a:p>
          <a:p>
            <a:pPr lvl="1"/>
            <a:r>
              <a:rPr lang="ja-JP" altLang="en-US" dirty="0"/>
              <a:t> </a:t>
            </a:r>
            <a:r>
              <a:rPr lang="en-US" altLang="ja-JP" dirty="0" err="1" smtClean="0">
                <a:solidFill>
                  <a:srgbClr val="FF0000"/>
                </a:solidFill>
              </a:rPr>
              <a:t>lat</a:t>
            </a:r>
            <a:r>
              <a:rPr lang="en-US" altLang="ja-JP" dirty="0">
                <a:solidFill>
                  <a:srgbClr val="FF0000"/>
                </a:solidFill>
              </a:rPr>
              <a:t>	</a:t>
            </a:r>
            <a:r>
              <a:rPr lang="en-US" altLang="ja-JP" dirty="0" smtClean="0">
                <a:solidFill>
                  <a:srgbClr val="FF0000"/>
                </a:solidFill>
              </a:rPr>
              <a:t>0</a:t>
            </a:r>
            <a:r>
              <a:rPr lang="en-US" altLang="ja-JP" dirty="0">
                <a:solidFill>
                  <a:srgbClr val="FF0000"/>
                </a:solidFill>
                <a:latin typeface="Arial" panose="020B0604020202020204" pitchFamily="34" charset="0"/>
                <a:cs typeface="Arial" panose="020B0604020202020204" pitchFamily="34" charset="0"/>
                <a:sym typeface="Symbol" panose="05050102010706020507" pitchFamily="18" charset="2"/>
              </a:rPr>
              <a:t>˚</a:t>
            </a:r>
            <a:endParaRPr lang="en-US" altLang="ja-JP" dirty="0">
              <a:solidFill>
                <a:srgbClr val="FF0000"/>
              </a:solidFill>
            </a:endParaRPr>
          </a:p>
          <a:p>
            <a:pPr lvl="1"/>
            <a:r>
              <a:rPr lang="en-US" altLang="ja-JP" dirty="0"/>
              <a:t>[sig	</a:t>
            </a:r>
            <a:r>
              <a:rPr lang="ja-JP" altLang="en-US" dirty="0"/>
              <a:t>全部</a:t>
            </a:r>
            <a:r>
              <a:rPr lang="en-US" altLang="ja-JP" dirty="0" smtClean="0"/>
              <a:t>]</a:t>
            </a:r>
            <a:endParaRPr lang="en-US" altLang="ja-JP" dirty="0"/>
          </a:p>
          <a:p>
            <a:pPr lvl="1"/>
            <a:r>
              <a:rPr lang="en-US" altLang="ja-JP" dirty="0"/>
              <a:t> </a:t>
            </a:r>
            <a:r>
              <a:rPr lang="en-US" altLang="ja-JP" dirty="0">
                <a:solidFill>
                  <a:srgbClr val="FF0000"/>
                </a:solidFill>
              </a:rPr>
              <a:t>time	1210 </a:t>
            </a:r>
            <a:r>
              <a:rPr lang="ja-JP" altLang="en-US" dirty="0">
                <a:solidFill>
                  <a:srgbClr val="FF0000"/>
                </a:solidFill>
              </a:rPr>
              <a:t>日目</a:t>
            </a:r>
            <a:endParaRPr lang="en-US" altLang="ja-JP" dirty="0">
              <a:solidFill>
                <a:srgbClr val="FF0000"/>
              </a:solidFill>
            </a:endParaRPr>
          </a:p>
          <a:p>
            <a:pPr lvl="1"/>
            <a:endParaRPr lang="en-US" altLang="ja-JP" dirty="0" smtClean="0"/>
          </a:p>
          <a:p>
            <a:pPr lvl="1"/>
            <a:r>
              <a:rPr lang="ja-JP" altLang="en-US" dirty="0">
                <a:solidFill>
                  <a:srgbClr val="FF66FF"/>
                </a:solidFill>
              </a:rPr>
              <a:t>縦軸</a:t>
            </a:r>
            <a:r>
              <a:rPr lang="ja-JP" altLang="en-US" dirty="0" smtClean="0">
                <a:solidFill>
                  <a:srgbClr val="FF66FF"/>
                </a:solidFill>
              </a:rPr>
              <a:t>と</a:t>
            </a:r>
            <a:r>
              <a:rPr lang="ja-JP" altLang="en-US" dirty="0">
                <a:solidFill>
                  <a:srgbClr val="FF66FF"/>
                </a:solidFill>
              </a:rPr>
              <a:t>横軸</a:t>
            </a:r>
            <a:r>
              <a:rPr lang="ja-JP" altLang="en-US" dirty="0" smtClean="0">
                <a:solidFill>
                  <a:srgbClr val="FF66FF"/>
                </a:solidFill>
              </a:rPr>
              <a:t>を</a:t>
            </a:r>
            <a:r>
              <a:rPr lang="ja-JP" altLang="en-US" dirty="0">
                <a:solidFill>
                  <a:srgbClr val="FF66FF"/>
                </a:solidFill>
              </a:rPr>
              <a:t>交換</a:t>
            </a:r>
          </a:p>
        </p:txBody>
      </p:sp>
      <p:sp>
        <p:nvSpPr>
          <p:cNvPr id="9" name="コンテンツ プレースホルダー 8"/>
          <p:cNvSpPr>
            <a:spLocks noGrp="1"/>
          </p:cNvSpPr>
          <p:nvPr>
            <p:ph sz="half" idx="2"/>
          </p:nvPr>
        </p:nvSpPr>
        <p:spPr/>
        <p:txBody>
          <a:bodyPr/>
          <a:lstStyle/>
          <a:p>
            <a:endParaRPr kumimoji="1" lang="ja-JP" altLang="en-US"/>
          </a:p>
        </p:txBody>
      </p:sp>
      <p:sp>
        <p:nvSpPr>
          <p:cNvPr id="4" name="テキスト ボックス 3"/>
          <p:cNvSpPr txBox="1"/>
          <p:nvPr/>
        </p:nvSpPr>
        <p:spPr>
          <a:xfrm>
            <a:off x="1487488" y="5037312"/>
            <a:ext cx="8064965" cy="461665"/>
          </a:xfrm>
          <a:prstGeom prst="rect">
            <a:avLst/>
          </a:prstGeom>
          <a:noFill/>
        </p:spPr>
        <p:txBody>
          <a:bodyPr wrap="none" rtlCol="0">
            <a:spAutoFit/>
          </a:bodyPr>
          <a:lstStyle/>
          <a:p>
            <a:r>
              <a:rPr lang="en-US" altLang="ja-JP" dirty="0"/>
              <a:t>$ </a:t>
            </a:r>
            <a:r>
              <a:rPr lang="en-US" altLang="ja-JP" dirty="0" err="1" smtClean="0"/>
              <a:t>gpview</a:t>
            </a:r>
            <a:r>
              <a:rPr lang="en-US" altLang="ja-JP" dirty="0" smtClean="0"/>
              <a:t>   </a:t>
            </a:r>
            <a:r>
              <a:rPr lang="en-US" altLang="ja-JP" dirty="0" err="1" smtClean="0"/>
              <a:t>Temp.nc@Temp</a:t>
            </a:r>
            <a:r>
              <a:rPr lang="en-US" altLang="ja-JP" dirty="0" err="1" smtClean="0">
                <a:solidFill>
                  <a:srgbClr val="FF0000"/>
                </a:solidFill>
              </a:rPr>
              <a:t>,time</a:t>
            </a:r>
            <a:r>
              <a:rPr lang="en-US" altLang="ja-JP" dirty="0" smtClean="0">
                <a:solidFill>
                  <a:srgbClr val="FF0000"/>
                </a:solidFill>
              </a:rPr>
              <a:t>=1210,lon=180,lat=0</a:t>
            </a:r>
            <a:r>
              <a:rPr lang="ja-JP" altLang="en-US" dirty="0">
                <a:solidFill>
                  <a:srgbClr val="FF0000"/>
                </a:solidFill>
              </a:rPr>
              <a:t> </a:t>
            </a:r>
            <a:r>
              <a:rPr lang="ja-JP" altLang="en-US" dirty="0" smtClean="0">
                <a:solidFill>
                  <a:srgbClr val="FF0000"/>
                </a:solidFill>
              </a:rPr>
              <a:t> </a:t>
            </a:r>
            <a:r>
              <a:rPr lang="en-US" altLang="ja-JP" dirty="0" smtClean="0">
                <a:solidFill>
                  <a:srgbClr val="FF66FF"/>
                </a:solidFill>
              </a:rPr>
              <a:t>--ex</a:t>
            </a:r>
            <a:endParaRPr kumimoji="1" lang="ja-JP" altLang="en-US" dirty="0">
              <a:solidFill>
                <a:srgbClr val="FF66FF"/>
              </a:solidFill>
            </a:endParaRPr>
          </a:p>
        </p:txBody>
      </p:sp>
      <p:sp>
        <p:nvSpPr>
          <p:cNvPr id="5" name="左大かっこ 4"/>
          <p:cNvSpPr/>
          <p:nvPr/>
        </p:nvSpPr>
        <p:spPr>
          <a:xfrm rot="16200000">
            <a:off x="5771964" y="2726669"/>
            <a:ext cx="144016" cy="5688632"/>
          </a:xfrm>
          <a:prstGeom prst="leftBracket">
            <a:avLst/>
          </a:prstGeom>
          <a:ln w="381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テキスト ボックス 5"/>
          <p:cNvSpPr txBox="1"/>
          <p:nvPr/>
        </p:nvSpPr>
        <p:spPr>
          <a:xfrm>
            <a:off x="2999656" y="5775647"/>
            <a:ext cx="3028393" cy="461665"/>
          </a:xfrm>
          <a:prstGeom prst="rect">
            <a:avLst/>
          </a:prstGeom>
          <a:noFill/>
        </p:spPr>
        <p:txBody>
          <a:bodyPr wrap="none" rtlCol="0">
            <a:spAutoFit/>
          </a:bodyPr>
          <a:lstStyle/>
          <a:p>
            <a:r>
              <a:rPr lang="ja-JP" altLang="en-US" dirty="0" smtClean="0">
                <a:solidFill>
                  <a:srgbClr val="FFC000"/>
                </a:solidFill>
              </a:rPr>
              <a:t>こ</a:t>
            </a:r>
            <a:r>
              <a:rPr lang="ja-JP" altLang="en-US" dirty="0">
                <a:solidFill>
                  <a:srgbClr val="FFC000"/>
                </a:solidFill>
              </a:rPr>
              <a:t>こ</a:t>
            </a:r>
            <a:r>
              <a:rPr lang="ja-JP" altLang="en-US" dirty="0" smtClean="0">
                <a:solidFill>
                  <a:srgbClr val="FFC000"/>
                </a:solidFill>
              </a:rPr>
              <a:t>に</a:t>
            </a:r>
            <a:r>
              <a:rPr lang="ja-JP" altLang="en-US" dirty="0">
                <a:solidFill>
                  <a:srgbClr val="FFC000"/>
                </a:solidFill>
              </a:rPr>
              <a:t>空白</a:t>
            </a:r>
            <a:r>
              <a:rPr lang="ja-JP" altLang="en-US" dirty="0" smtClean="0">
                <a:solidFill>
                  <a:srgbClr val="FFC000"/>
                </a:solidFill>
              </a:rPr>
              <a:t>を</a:t>
            </a:r>
            <a:r>
              <a:rPr lang="ja-JP" altLang="en-US" dirty="0">
                <a:solidFill>
                  <a:srgbClr val="FFC000"/>
                </a:solidFill>
              </a:rPr>
              <a:t>入</a:t>
            </a:r>
            <a:r>
              <a:rPr lang="ja-JP" altLang="en-US" dirty="0" smtClean="0">
                <a:solidFill>
                  <a:srgbClr val="FFC000"/>
                </a:solidFill>
              </a:rPr>
              <a:t>れない</a:t>
            </a:r>
            <a:endParaRPr kumimoji="1" lang="ja-JP" altLang="en-US" dirty="0">
              <a:solidFill>
                <a:srgbClr val="FFC000"/>
              </a:solidFill>
            </a:endParaRPr>
          </a:p>
        </p:txBody>
      </p:sp>
      <p:pic>
        <p:nvPicPr>
          <p:cNvPr id="8" name="図 7"/>
          <p:cNvPicPr>
            <a:picLocks noChangeAspect="1"/>
          </p:cNvPicPr>
          <p:nvPr/>
        </p:nvPicPr>
        <p:blipFill>
          <a:blip r:embed="rId2"/>
          <a:stretch>
            <a:fillRect/>
          </a:stretch>
        </p:blipFill>
        <p:spPr>
          <a:xfrm>
            <a:off x="6222256" y="1097849"/>
            <a:ext cx="5123625" cy="3610980"/>
          </a:xfrm>
          <a:prstGeom prst="rect">
            <a:avLst/>
          </a:prstGeom>
        </p:spPr>
      </p:pic>
    </p:spTree>
    <p:extLst>
      <p:ext uri="{BB962C8B-B14F-4D97-AF65-F5344CB8AC3E}">
        <p14:creationId xmlns:p14="http://schemas.microsoft.com/office/powerpoint/2010/main" val="36362735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gpview</a:t>
            </a:r>
            <a:r>
              <a:rPr kumimoji="1" lang="en-US" altLang="ja-JP" dirty="0" smtClean="0"/>
              <a:t> </a:t>
            </a:r>
            <a:r>
              <a:rPr kumimoji="1" lang="ja-JP" altLang="en-US" dirty="0" smtClean="0"/>
              <a:t>やってみよう </a:t>
            </a:r>
            <a:r>
              <a:rPr lang="en-US" altLang="ja-JP" dirty="0"/>
              <a:t>8</a:t>
            </a:r>
            <a:endParaRPr kumimoji="1" lang="ja-JP" altLang="en-US" dirty="0"/>
          </a:p>
        </p:txBody>
      </p:sp>
      <p:sp>
        <p:nvSpPr>
          <p:cNvPr id="3" name="コンテンツ プレースホルダー 2"/>
          <p:cNvSpPr>
            <a:spLocks noGrp="1"/>
          </p:cNvSpPr>
          <p:nvPr>
            <p:ph sz="half" idx="1"/>
          </p:nvPr>
        </p:nvSpPr>
        <p:spPr/>
        <p:txBody>
          <a:bodyPr/>
          <a:lstStyle/>
          <a:p>
            <a:r>
              <a:rPr lang="ja-JP" altLang="en-US" dirty="0" smtClean="0"/>
              <a:t>東西平均温度の子</a:t>
            </a:r>
            <a:r>
              <a:rPr lang="ja-JP" altLang="en-US" dirty="0"/>
              <a:t>午面分布</a:t>
            </a:r>
            <a:endParaRPr lang="en-US" altLang="ja-JP" dirty="0"/>
          </a:p>
          <a:p>
            <a:pPr lvl="1"/>
            <a:r>
              <a:rPr lang="en-US" altLang="ja-JP" dirty="0" smtClean="0"/>
              <a:t>[</a:t>
            </a:r>
            <a:r>
              <a:rPr lang="en-US" altLang="ja-JP" dirty="0" err="1" smtClean="0"/>
              <a:t>lon</a:t>
            </a:r>
            <a:r>
              <a:rPr lang="en-US" altLang="ja-JP" dirty="0"/>
              <a:t>	</a:t>
            </a:r>
            <a:r>
              <a:rPr lang="ja-JP" altLang="en-US" dirty="0"/>
              <a:t>全部</a:t>
            </a:r>
            <a:r>
              <a:rPr lang="en-US" altLang="ja-JP" dirty="0" smtClean="0"/>
              <a:t>] </a:t>
            </a:r>
            <a:r>
              <a:rPr lang="ja-JP" altLang="en-US" dirty="0" smtClean="0">
                <a:solidFill>
                  <a:srgbClr val="0070C0"/>
                </a:solidFill>
              </a:rPr>
              <a:t>平均</a:t>
            </a:r>
            <a:endParaRPr lang="en-US" altLang="ja-JP" dirty="0">
              <a:solidFill>
                <a:srgbClr val="0070C0"/>
              </a:solidFill>
            </a:endParaRPr>
          </a:p>
          <a:p>
            <a:pPr lvl="1"/>
            <a:r>
              <a:rPr lang="en-US" altLang="ja-JP" dirty="0"/>
              <a:t>[</a:t>
            </a:r>
            <a:r>
              <a:rPr lang="en-US" altLang="ja-JP" dirty="0" err="1"/>
              <a:t>lat</a:t>
            </a:r>
            <a:r>
              <a:rPr lang="en-US" altLang="ja-JP" dirty="0"/>
              <a:t>	</a:t>
            </a:r>
            <a:r>
              <a:rPr lang="ja-JP" altLang="en-US" dirty="0"/>
              <a:t>全部</a:t>
            </a:r>
            <a:r>
              <a:rPr lang="en-US" altLang="ja-JP" dirty="0" smtClean="0"/>
              <a:t>]</a:t>
            </a:r>
            <a:endParaRPr lang="en-US" altLang="ja-JP" dirty="0"/>
          </a:p>
          <a:p>
            <a:pPr lvl="1"/>
            <a:r>
              <a:rPr lang="en-US" altLang="ja-JP" dirty="0"/>
              <a:t>[sig	</a:t>
            </a:r>
            <a:r>
              <a:rPr lang="ja-JP" altLang="en-US" dirty="0"/>
              <a:t>全部</a:t>
            </a:r>
            <a:r>
              <a:rPr lang="en-US" altLang="ja-JP" dirty="0" smtClean="0"/>
              <a:t>]</a:t>
            </a:r>
            <a:endParaRPr lang="en-US" altLang="ja-JP" dirty="0"/>
          </a:p>
          <a:p>
            <a:pPr lvl="1"/>
            <a:r>
              <a:rPr lang="en-US" altLang="ja-JP" dirty="0" smtClean="0"/>
              <a:t>[time</a:t>
            </a:r>
            <a:r>
              <a:rPr lang="en-US" altLang="ja-JP" dirty="0"/>
              <a:t>	</a:t>
            </a:r>
            <a:r>
              <a:rPr lang="ja-JP" altLang="en-US" dirty="0"/>
              <a:t>最初</a:t>
            </a:r>
            <a:r>
              <a:rPr lang="ja-JP" altLang="en-US" dirty="0" smtClean="0"/>
              <a:t>の時刻</a:t>
            </a:r>
            <a:r>
              <a:rPr lang="en-US" altLang="ja-JP" dirty="0" smtClean="0"/>
              <a:t>]</a:t>
            </a:r>
            <a:endParaRPr lang="en-US" altLang="ja-JP" dirty="0"/>
          </a:p>
        </p:txBody>
      </p:sp>
      <p:sp>
        <p:nvSpPr>
          <p:cNvPr id="8" name="コンテンツ プレースホルダー 7"/>
          <p:cNvSpPr>
            <a:spLocks noGrp="1"/>
          </p:cNvSpPr>
          <p:nvPr>
            <p:ph sz="half" idx="2"/>
          </p:nvPr>
        </p:nvSpPr>
        <p:spPr/>
        <p:txBody>
          <a:bodyPr/>
          <a:lstStyle/>
          <a:p>
            <a:endParaRPr kumimoji="1" lang="ja-JP" altLang="en-US" dirty="0"/>
          </a:p>
        </p:txBody>
      </p:sp>
      <p:sp>
        <p:nvSpPr>
          <p:cNvPr id="4" name="テキスト ボックス 3"/>
          <p:cNvSpPr txBox="1"/>
          <p:nvPr/>
        </p:nvSpPr>
        <p:spPr>
          <a:xfrm>
            <a:off x="1487488" y="5025542"/>
            <a:ext cx="5607561" cy="461665"/>
          </a:xfrm>
          <a:prstGeom prst="rect">
            <a:avLst/>
          </a:prstGeom>
          <a:noFill/>
        </p:spPr>
        <p:txBody>
          <a:bodyPr wrap="none" rtlCol="0">
            <a:spAutoFit/>
          </a:bodyPr>
          <a:lstStyle/>
          <a:p>
            <a:r>
              <a:rPr lang="en-US" altLang="ja-JP" dirty="0"/>
              <a:t>$ </a:t>
            </a:r>
            <a:r>
              <a:rPr lang="en-US" altLang="ja-JP" dirty="0" err="1" smtClean="0"/>
              <a:t>gpview</a:t>
            </a:r>
            <a:r>
              <a:rPr lang="en-US" altLang="ja-JP" dirty="0" smtClean="0"/>
              <a:t>   </a:t>
            </a:r>
            <a:r>
              <a:rPr lang="en-US" altLang="ja-JP" dirty="0" err="1" smtClean="0"/>
              <a:t>Temp.nc@Temp</a:t>
            </a:r>
            <a:r>
              <a:rPr lang="en-US" altLang="ja-JP" dirty="0" smtClean="0"/>
              <a:t>  </a:t>
            </a:r>
            <a:r>
              <a:rPr lang="en-US" altLang="ja-JP" dirty="0" smtClean="0">
                <a:solidFill>
                  <a:srgbClr val="0070C0"/>
                </a:solidFill>
              </a:rPr>
              <a:t>--mean </a:t>
            </a:r>
            <a:r>
              <a:rPr lang="en-US" altLang="ja-JP" dirty="0" err="1" smtClean="0">
                <a:solidFill>
                  <a:srgbClr val="0070C0"/>
                </a:solidFill>
              </a:rPr>
              <a:t>lon</a:t>
            </a:r>
            <a:endParaRPr kumimoji="1" lang="ja-JP" altLang="en-US" dirty="0">
              <a:solidFill>
                <a:srgbClr val="0070C0"/>
              </a:solidFill>
            </a:endParaRPr>
          </a:p>
        </p:txBody>
      </p:sp>
      <p:sp>
        <p:nvSpPr>
          <p:cNvPr id="5" name="左大かっこ 4"/>
          <p:cNvSpPr/>
          <p:nvPr/>
        </p:nvSpPr>
        <p:spPr>
          <a:xfrm rot="16200000">
            <a:off x="4037887" y="4448976"/>
            <a:ext cx="155786" cy="2232248"/>
          </a:xfrm>
          <a:prstGeom prst="leftBracket">
            <a:avLst/>
          </a:prstGeom>
          <a:ln w="381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テキスト ボックス 5"/>
          <p:cNvSpPr txBox="1"/>
          <p:nvPr/>
        </p:nvSpPr>
        <p:spPr>
          <a:xfrm>
            <a:off x="2999656" y="5775647"/>
            <a:ext cx="3028393" cy="461665"/>
          </a:xfrm>
          <a:prstGeom prst="rect">
            <a:avLst/>
          </a:prstGeom>
          <a:noFill/>
        </p:spPr>
        <p:txBody>
          <a:bodyPr wrap="none" rtlCol="0">
            <a:spAutoFit/>
          </a:bodyPr>
          <a:lstStyle/>
          <a:p>
            <a:r>
              <a:rPr lang="ja-JP" altLang="en-US" dirty="0" smtClean="0">
                <a:solidFill>
                  <a:srgbClr val="FFC000"/>
                </a:solidFill>
              </a:rPr>
              <a:t>こ</a:t>
            </a:r>
            <a:r>
              <a:rPr lang="ja-JP" altLang="en-US" dirty="0">
                <a:solidFill>
                  <a:srgbClr val="FFC000"/>
                </a:solidFill>
              </a:rPr>
              <a:t>こ</a:t>
            </a:r>
            <a:r>
              <a:rPr lang="ja-JP" altLang="en-US" dirty="0" smtClean="0">
                <a:solidFill>
                  <a:srgbClr val="FFC000"/>
                </a:solidFill>
              </a:rPr>
              <a:t>に</a:t>
            </a:r>
            <a:r>
              <a:rPr lang="ja-JP" altLang="en-US" dirty="0">
                <a:solidFill>
                  <a:srgbClr val="FFC000"/>
                </a:solidFill>
              </a:rPr>
              <a:t>空白</a:t>
            </a:r>
            <a:r>
              <a:rPr lang="ja-JP" altLang="en-US" dirty="0" smtClean="0">
                <a:solidFill>
                  <a:srgbClr val="FFC000"/>
                </a:solidFill>
              </a:rPr>
              <a:t>を</a:t>
            </a:r>
            <a:r>
              <a:rPr lang="ja-JP" altLang="en-US" dirty="0">
                <a:solidFill>
                  <a:srgbClr val="FFC000"/>
                </a:solidFill>
              </a:rPr>
              <a:t>入</a:t>
            </a:r>
            <a:r>
              <a:rPr lang="ja-JP" altLang="en-US" dirty="0" smtClean="0">
                <a:solidFill>
                  <a:srgbClr val="FFC000"/>
                </a:solidFill>
              </a:rPr>
              <a:t>れない</a:t>
            </a:r>
            <a:endParaRPr kumimoji="1" lang="ja-JP" altLang="en-US" dirty="0">
              <a:solidFill>
                <a:srgbClr val="FFC000"/>
              </a:solidFill>
            </a:endParaRPr>
          </a:p>
        </p:txBody>
      </p:sp>
      <p:pic>
        <p:nvPicPr>
          <p:cNvPr id="7" name="図 6"/>
          <p:cNvPicPr>
            <a:picLocks noChangeAspect="1"/>
          </p:cNvPicPr>
          <p:nvPr/>
        </p:nvPicPr>
        <p:blipFill>
          <a:blip r:embed="rId2"/>
          <a:stretch>
            <a:fillRect/>
          </a:stretch>
        </p:blipFill>
        <p:spPr>
          <a:xfrm>
            <a:off x="6292625" y="1179096"/>
            <a:ext cx="5123625" cy="3610980"/>
          </a:xfrm>
          <a:prstGeom prst="rect">
            <a:avLst/>
          </a:prstGeom>
        </p:spPr>
      </p:pic>
    </p:spTree>
    <p:extLst>
      <p:ext uri="{BB962C8B-B14F-4D97-AF65-F5344CB8AC3E}">
        <p14:creationId xmlns:p14="http://schemas.microsoft.com/office/powerpoint/2010/main" val="1703208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gpview</a:t>
            </a:r>
            <a:r>
              <a:rPr kumimoji="1" lang="en-US" altLang="ja-JP" dirty="0" smtClean="0"/>
              <a:t> </a:t>
            </a:r>
            <a:r>
              <a:rPr kumimoji="1" lang="ja-JP" altLang="en-US" dirty="0" smtClean="0"/>
              <a:t>やってみよう </a:t>
            </a:r>
            <a:r>
              <a:rPr lang="en-US" altLang="ja-JP" dirty="0"/>
              <a:t>9</a:t>
            </a:r>
            <a:endParaRPr kumimoji="1" lang="ja-JP" altLang="en-US" dirty="0"/>
          </a:p>
        </p:txBody>
      </p:sp>
      <p:sp>
        <p:nvSpPr>
          <p:cNvPr id="3" name="コンテンツ プレースホルダー 2"/>
          <p:cNvSpPr>
            <a:spLocks noGrp="1"/>
          </p:cNvSpPr>
          <p:nvPr>
            <p:ph sz="half" idx="1"/>
          </p:nvPr>
        </p:nvSpPr>
        <p:spPr/>
        <p:txBody>
          <a:bodyPr/>
          <a:lstStyle/>
          <a:p>
            <a:r>
              <a:rPr lang="ja-JP" altLang="en-US" dirty="0"/>
              <a:t>東西平均温度の子午面分布</a:t>
            </a:r>
            <a:endParaRPr lang="en-US" altLang="ja-JP" dirty="0"/>
          </a:p>
          <a:p>
            <a:pPr lvl="1"/>
            <a:r>
              <a:rPr lang="en-US" altLang="ja-JP" dirty="0" smtClean="0"/>
              <a:t>[</a:t>
            </a:r>
            <a:r>
              <a:rPr lang="en-US" altLang="ja-JP" dirty="0" err="1" smtClean="0"/>
              <a:t>lon</a:t>
            </a:r>
            <a:r>
              <a:rPr lang="en-US" altLang="ja-JP" dirty="0"/>
              <a:t>	</a:t>
            </a:r>
            <a:r>
              <a:rPr lang="ja-JP" altLang="en-US" dirty="0"/>
              <a:t>全部</a:t>
            </a:r>
            <a:r>
              <a:rPr lang="en-US" altLang="ja-JP" dirty="0" smtClean="0"/>
              <a:t>]</a:t>
            </a:r>
            <a:r>
              <a:rPr lang="ja-JP" altLang="en-US" dirty="0" smtClean="0"/>
              <a:t> </a:t>
            </a:r>
            <a:r>
              <a:rPr lang="ja-JP" altLang="en-US" dirty="0" smtClean="0">
                <a:solidFill>
                  <a:srgbClr val="0070C0"/>
                </a:solidFill>
              </a:rPr>
              <a:t>平均</a:t>
            </a:r>
            <a:endParaRPr lang="en-US" altLang="ja-JP" dirty="0">
              <a:solidFill>
                <a:srgbClr val="0070C0"/>
              </a:solidFill>
            </a:endParaRPr>
          </a:p>
          <a:p>
            <a:pPr lvl="1"/>
            <a:r>
              <a:rPr lang="en-US" altLang="ja-JP" dirty="0"/>
              <a:t>[</a:t>
            </a:r>
            <a:r>
              <a:rPr lang="en-US" altLang="ja-JP" dirty="0" err="1"/>
              <a:t>lat</a:t>
            </a:r>
            <a:r>
              <a:rPr lang="en-US" altLang="ja-JP" dirty="0"/>
              <a:t>	</a:t>
            </a:r>
            <a:r>
              <a:rPr lang="ja-JP" altLang="en-US" dirty="0"/>
              <a:t>全部</a:t>
            </a:r>
            <a:r>
              <a:rPr lang="en-US" altLang="ja-JP" dirty="0" smtClean="0"/>
              <a:t>]</a:t>
            </a:r>
            <a:endParaRPr lang="en-US" altLang="ja-JP" dirty="0"/>
          </a:p>
          <a:p>
            <a:pPr lvl="1"/>
            <a:r>
              <a:rPr lang="en-US" altLang="ja-JP" dirty="0"/>
              <a:t>[sig	</a:t>
            </a:r>
            <a:r>
              <a:rPr lang="ja-JP" altLang="en-US" dirty="0"/>
              <a:t>全部</a:t>
            </a:r>
            <a:r>
              <a:rPr lang="en-US" altLang="ja-JP" dirty="0" smtClean="0"/>
              <a:t>]</a:t>
            </a:r>
            <a:endParaRPr lang="en-US" altLang="ja-JP" dirty="0"/>
          </a:p>
          <a:p>
            <a:pPr lvl="1"/>
            <a:r>
              <a:rPr lang="en-US" altLang="ja-JP" dirty="0"/>
              <a:t>[time	</a:t>
            </a:r>
            <a:r>
              <a:rPr lang="ja-JP" altLang="en-US" dirty="0"/>
              <a:t>最初の時刻</a:t>
            </a:r>
            <a:r>
              <a:rPr lang="en-US" altLang="ja-JP" dirty="0"/>
              <a:t>]</a:t>
            </a:r>
          </a:p>
          <a:p>
            <a:pPr lvl="1"/>
            <a:endParaRPr lang="en-US" altLang="ja-JP" dirty="0" smtClean="0"/>
          </a:p>
          <a:p>
            <a:pPr lvl="1"/>
            <a:r>
              <a:rPr lang="ja-JP" altLang="en-US" dirty="0" smtClean="0">
                <a:solidFill>
                  <a:srgbClr val="7030A0"/>
                </a:solidFill>
              </a:rPr>
              <a:t>縦軸</a:t>
            </a:r>
            <a:r>
              <a:rPr lang="ja-JP" altLang="en-US" dirty="0">
                <a:solidFill>
                  <a:srgbClr val="7030A0"/>
                </a:solidFill>
              </a:rPr>
              <a:t>対数</a:t>
            </a:r>
          </a:p>
          <a:p>
            <a:endParaRPr kumimoji="1" lang="ja-JP" altLang="en-US" dirty="0"/>
          </a:p>
        </p:txBody>
      </p:sp>
      <p:sp>
        <p:nvSpPr>
          <p:cNvPr id="8" name="コンテンツ プレースホルダー 7"/>
          <p:cNvSpPr>
            <a:spLocks noGrp="1"/>
          </p:cNvSpPr>
          <p:nvPr>
            <p:ph sz="half" idx="2"/>
          </p:nvPr>
        </p:nvSpPr>
        <p:spPr/>
        <p:txBody>
          <a:bodyPr/>
          <a:lstStyle/>
          <a:p>
            <a:endParaRPr kumimoji="1" lang="ja-JP" altLang="en-US"/>
          </a:p>
        </p:txBody>
      </p:sp>
      <p:sp>
        <p:nvSpPr>
          <p:cNvPr id="4" name="テキスト ボックス 3"/>
          <p:cNvSpPr txBox="1"/>
          <p:nvPr/>
        </p:nvSpPr>
        <p:spPr>
          <a:xfrm>
            <a:off x="1487488" y="5157192"/>
            <a:ext cx="6410666" cy="461665"/>
          </a:xfrm>
          <a:prstGeom prst="rect">
            <a:avLst/>
          </a:prstGeom>
          <a:noFill/>
        </p:spPr>
        <p:txBody>
          <a:bodyPr wrap="none" rtlCol="0">
            <a:spAutoFit/>
          </a:bodyPr>
          <a:lstStyle/>
          <a:p>
            <a:r>
              <a:rPr lang="en-US" altLang="ja-JP" dirty="0"/>
              <a:t>$ </a:t>
            </a:r>
            <a:r>
              <a:rPr lang="en-US" altLang="ja-JP" dirty="0" err="1" smtClean="0"/>
              <a:t>gpview</a:t>
            </a:r>
            <a:r>
              <a:rPr lang="en-US" altLang="ja-JP" dirty="0" smtClean="0"/>
              <a:t>   </a:t>
            </a:r>
            <a:r>
              <a:rPr lang="en-US" altLang="ja-JP" dirty="0" err="1" smtClean="0"/>
              <a:t>Temp.nc@Temp</a:t>
            </a:r>
            <a:r>
              <a:rPr lang="en-US" altLang="ja-JP" dirty="0" smtClean="0"/>
              <a:t>  </a:t>
            </a:r>
            <a:r>
              <a:rPr lang="en-US" altLang="ja-JP" dirty="0" smtClean="0">
                <a:solidFill>
                  <a:srgbClr val="0070C0"/>
                </a:solidFill>
              </a:rPr>
              <a:t>--mean </a:t>
            </a:r>
            <a:r>
              <a:rPr lang="en-US" altLang="ja-JP" dirty="0" err="1" smtClean="0">
                <a:solidFill>
                  <a:srgbClr val="0070C0"/>
                </a:solidFill>
              </a:rPr>
              <a:t>lon</a:t>
            </a:r>
            <a:r>
              <a:rPr lang="en-US" altLang="ja-JP" dirty="0" smtClean="0"/>
              <a:t>  </a:t>
            </a:r>
            <a:r>
              <a:rPr lang="en-US" altLang="ja-JP" dirty="0" smtClean="0">
                <a:solidFill>
                  <a:srgbClr val="7030A0"/>
                </a:solidFill>
              </a:rPr>
              <a:t>--</a:t>
            </a:r>
            <a:r>
              <a:rPr lang="en-US" altLang="ja-JP" dirty="0" err="1" smtClean="0">
                <a:solidFill>
                  <a:srgbClr val="7030A0"/>
                </a:solidFill>
              </a:rPr>
              <a:t>itr</a:t>
            </a:r>
            <a:r>
              <a:rPr lang="en-US" altLang="ja-JP" dirty="0" smtClean="0">
                <a:solidFill>
                  <a:srgbClr val="7030A0"/>
                </a:solidFill>
              </a:rPr>
              <a:t> 2</a:t>
            </a:r>
            <a:endParaRPr kumimoji="1" lang="ja-JP" altLang="en-US" dirty="0">
              <a:solidFill>
                <a:srgbClr val="7030A0"/>
              </a:solidFill>
            </a:endParaRPr>
          </a:p>
        </p:txBody>
      </p:sp>
      <p:sp>
        <p:nvSpPr>
          <p:cNvPr id="5" name="左大かっこ 4"/>
          <p:cNvSpPr/>
          <p:nvPr/>
        </p:nvSpPr>
        <p:spPr>
          <a:xfrm rot="16200000">
            <a:off x="4037887" y="4580626"/>
            <a:ext cx="155786" cy="2232248"/>
          </a:xfrm>
          <a:prstGeom prst="leftBracket">
            <a:avLst/>
          </a:prstGeom>
          <a:ln w="381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テキスト ボックス 5"/>
          <p:cNvSpPr txBox="1"/>
          <p:nvPr/>
        </p:nvSpPr>
        <p:spPr>
          <a:xfrm>
            <a:off x="2999656" y="5907297"/>
            <a:ext cx="3028393" cy="461665"/>
          </a:xfrm>
          <a:prstGeom prst="rect">
            <a:avLst/>
          </a:prstGeom>
          <a:noFill/>
        </p:spPr>
        <p:txBody>
          <a:bodyPr wrap="none" rtlCol="0">
            <a:spAutoFit/>
          </a:bodyPr>
          <a:lstStyle/>
          <a:p>
            <a:r>
              <a:rPr lang="ja-JP" altLang="en-US" dirty="0" smtClean="0">
                <a:solidFill>
                  <a:srgbClr val="FFC000"/>
                </a:solidFill>
              </a:rPr>
              <a:t>こ</a:t>
            </a:r>
            <a:r>
              <a:rPr lang="ja-JP" altLang="en-US" dirty="0">
                <a:solidFill>
                  <a:srgbClr val="FFC000"/>
                </a:solidFill>
              </a:rPr>
              <a:t>こ</a:t>
            </a:r>
            <a:r>
              <a:rPr lang="ja-JP" altLang="en-US" dirty="0" smtClean="0">
                <a:solidFill>
                  <a:srgbClr val="FFC000"/>
                </a:solidFill>
              </a:rPr>
              <a:t>に</a:t>
            </a:r>
            <a:r>
              <a:rPr lang="ja-JP" altLang="en-US" dirty="0">
                <a:solidFill>
                  <a:srgbClr val="FFC000"/>
                </a:solidFill>
              </a:rPr>
              <a:t>空白</a:t>
            </a:r>
            <a:r>
              <a:rPr lang="ja-JP" altLang="en-US" dirty="0" smtClean="0">
                <a:solidFill>
                  <a:srgbClr val="FFC000"/>
                </a:solidFill>
              </a:rPr>
              <a:t>を</a:t>
            </a:r>
            <a:r>
              <a:rPr lang="ja-JP" altLang="en-US" dirty="0">
                <a:solidFill>
                  <a:srgbClr val="FFC000"/>
                </a:solidFill>
              </a:rPr>
              <a:t>入</a:t>
            </a:r>
            <a:r>
              <a:rPr lang="ja-JP" altLang="en-US" dirty="0" smtClean="0">
                <a:solidFill>
                  <a:srgbClr val="FFC000"/>
                </a:solidFill>
              </a:rPr>
              <a:t>れない</a:t>
            </a:r>
            <a:endParaRPr kumimoji="1" lang="ja-JP" altLang="en-US" dirty="0">
              <a:solidFill>
                <a:srgbClr val="FFC000"/>
              </a:solidFill>
            </a:endParaRPr>
          </a:p>
        </p:txBody>
      </p:sp>
      <p:pic>
        <p:nvPicPr>
          <p:cNvPr id="7" name="図 6"/>
          <p:cNvPicPr>
            <a:picLocks noChangeAspect="1"/>
          </p:cNvPicPr>
          <p:nvPr/>
        </p:nvPicPr>
        <p:blipFill>
          <a:blip r:embed="rId2"/>
          <a:stretch>
            <a:fillRect/>
          </a:stretch>
        </p:blipFill>
        <p:spPr>
          <a:xfrm>
            <a:off x="6197600" y="1063360"/>
            <a:ext cx="5123625" cy="3610980"/>
          </a:xfrm>
          <a:prstGeom prst="rect">
            <a:avLst/>
          </a:prstGeom>
        </p:spPr>
      </p:pic>
    </p:spTree>
    <p:extLst>
      <p:ext uri="{BB962C8B-B14F-4D97-AF65-F5344CB8AC3E}">
        <p14:creationId xmlns:p14="http://schemas.microsoft.com/office/powerpoint/2010/main" val="298110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はじめに</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err="1" smtClean="0">
                <a:solidFill>
                  <a:schemeClr val="tx1"/>
                </a:solidFill>
              </a:rPr>
              <a:t>itpass</a:t>
            </a:r>
            <a:r>
              <a:rPr lang="en-US" altLang="ja-JP" dirty="0" smtClean="0">
                <a:solidFill>
                  <a:schemeClr val="tx1"/>
                </a:solidFill>
              </a:rPr>
              <a:t> </a:t>
            </a:r>
            <a:r>
              <a:rPr lang="ja-JP" altLang="en-US" dirty="0" smtClean="0">
                <a:solidFill>
                  <a:schemeClr val="tx1"/>
                </a:solidFill>
              </a:rPr>
              <a:t>実習では</a:t>
            </a:r>
            <a:r>
              <a:rPr lang="en-US" altLang="ja-JP" dirty="0" smtClean="0">
                <a:solidFill>
                  <a:schemeClr val="tx1"/>
                </a:solidFill>
              </a:rPr>
              <a:t>, </a:t>
            </a:r>
            <a:r>
              <a:rPr lang="en-US" altLang="ja-JP" dirty="0" err="1" smtClean="0">
                <a:solidFill>
                  <a:schemeClr val="tx1"/>
                </a:solidFill>
              </a:rPr>
              <a:t>netcdf</a:t>
            </a:r>
            <a:r>
              <a:rPr lang="en-US" altLang="ja-JP" dirty="0" smtClean="0">
                <a:solidFill>
                  <a:schemeClr val="tx1"/>
                </a:solidFill>
              </a:rPr>
              <a:t> </a:t>
            </a:r>
            <a:r>
              <a:rPr lang="ja-JP" altLang="en-US" dirty="0" smtClean="0">
                <a:solidFill>
                  <a:schemeClr val="tx1"/>
                </a:solidFill>
              </a:rPr>
              <a:t>形式のデータを</a:t>
            </a:r>
            <a:r>
              <a:rPr lang="en-US" altLang="ja-JP" dirty="0" smtClean="0">
                <a:solidFill>
                  <a:schemeClr val="tx1"/>
                </a:solidFill>
              </a:rPr>
              <a:t>,</a:t>
            </a:r>
            <a:r>
              <a:rPr lang="ja-JP" altLang="en-US" dirty="0" smtClean="0">
                <a:solidFill>
                  <a:schemeClr val="tx1"/>
                </a:solidFill>
              </a:rPr>
              <a:t> </a:t>
            </a:r>
            <a:r>
              <a:rPr lang="en-US" altLang="ja-JP" dirty="0" err="1" smtClean="0">
                <a:solidFill>
                  <a:schemeClr val="tx1"/>
                </a:solidFill>
              </a:rPr>
              <a:t>GPhys</a:t>
            </a:r>
            <a:r>
              <a:rPr lang="en-US" altLang="ja-JP" dirty="0" smtClean="0">
                <a:solidFill>
                  <a:schemeClr val="tx1"/>
                </a:solidFill>
              </a:rPr>
              <a:t> </a:t>
            </a:r>
            <a:r>
              <a:rPr lang="ja-JP" altLang="en-US" dirty="0" smtClean="0">
                <a:solidFill>
                  <a:schemeClr val="tx1"/>
                </a:solidFill>
              </a:rPr>
              <a:t>を用いた </a:t>
            </a:r>
            <a:r>
              <a:rPr lang="en-US" altLang="ja-JP" dirty="0" smtClean="0">
                <a:solidFill>
                  <a:schemeClr val="tx1"/>
                </a:solidFill>
              </a:rPr>
              <a:t>ruby </a:t>
            </a:r>
            <a:r>
              <a:rPr lang="ja-JP" altLang="en-US" dirty="0" smtClean="0">
                <a:solidFill>
                  <a:schemeClr val="tx1"/>
                </a:solidFill>
              </a:rPr>
              <a:t>スクリプトファイルを作って描画する方法を説明した</a:t>
            </a:r>
            <a:r>
              <a:rPr lang="en-US" altLang="ja-JP" dirty="0" smtClean="0">
                <a:solidFill>
                  <a:schemeClr val="tx1"/>
                </a:solidFill>
              </a:rPr>
              <a:t>.</a:t>
            </a:r>
          </a:p>
          <a:p>
            <a:r>
              <a:rPr lang="ja-JP" altLang="en-US" dirty="0" smtClean="0">
                <a:solidFill>
                  <a:schemeClr val="tx1"/>
                </a:solidFill>
              </a:rPr>
              <a:t>今回は</a:t>
            </a:r>
            <a:r>
              <a:rPr lang="en-US" altLang="ja-JP" dirty="0" smtClean="0">
                <a:solidFill>
                  <a:schemeClr val="tx1"/>
                </a:solidFill>
              </a:rPr>
              <a:t>, </a:t>
            </a:r>
            <a:r>
              <a:rPr lang="en-US" altLang="ja-JP" dirty="0" err="1" smtClean="0">
                <a:solidFill>
                  <a:schemeClr val="tx1"/>
                </a:solidFill>
              </a:rPr>
              <a:t>netcdf</a:t>
            </a:r>
            <a:r>
              <a:rPr lang="en-US" altLang="ja-JP" dirty="0" smtClean="0">
                <a:solidFill>
                  <a:schemeClr val="tx1"/>
                </a:solidFill>
              </a:rPr>
              <a:t> </a:t>
            </a:r>
            <a:r>
              <a:rPr lang="ja-JP" altLang="en-US" dirty="0" smtClean="0">
                <a:solidFill>
                  <a:schemeClr val="tx1"/>
                </a:solidFill>
              </a:rPr>
              <a:t>形式のデータを</a:t>
            </a:r>
            <a:r>
              <a:rPr lang="en-US" altLang="ja-JP" dirty="0" smtClean="0">
                <a:solidFill>
                  <a:schemeClr val="tx1"/>
                </a:solidFill>
              </a:rPr>
              <a:t>, </a:t>
            </a:r>
            <a:r>
              <a:rPr lang="ja-JP" altLang="en-US" dirty="0" smtClean="0">
                <a:solidFill>
                  <a:schemeClr val="tx1"/>
                </a:solidFill>
              </a:rPr>
              <a:t>コマンドラインで描画することのできるコマンド </a:t>
            </a:r>
            <a:r>
              <a:rPr lang="en-US" altLang="ja-JP" dirty="0" err="1" smtClean="0">
                <a:solidFill>
                  <a:schemeClr val="tx1"/>
                </a:solidFill>
              </a:rPr>
              <a:t>gpview</a:t>
            </a:r>
            <a:r>
              <a:rPr lang="en-US" altLang="ja-JP" dirty="0" smtClean="0">
                <a:solidFill>
                  <a:schemeClr val="tx1"/>
                </a:solidFill>
              </a:rPr>
              <a:t>, </a:t>
            </a:r>
            <a:r>
              <a:rPr lang="en-US" altLang="ja-JP" dirty="0" err="1" smtClean="0">
                <a:solidFill>
                  <a:schemeClr val="tx1"/>
                </a:solidFill>
              </a:rPr>
              <a:t>gpvect</a:t>
            </a:r>
            <a:r>
              <a:rPr lang="en-US" altLang="ja-JP" dirty="0" smtClean="0">
                <a:solidFill>
                  <a:schemeClr val="tx1"/>
                </a:solidFill>
              </a:rPr>
              <a:t> </a:t>
            </a:r>
            <a:r>
              <a:rPr lang="ja-JP" altLang="en-US" dirty="0" smtClean="0">
                <a:solidFill>
                  <a:schemeClr val="tx1"/>
                </a:solidFill>
              </a:rPr>
              <a:t>を使ってみる</a:t>
            </a:r>
            <a:r>
              <a:rPr lang="en-US" altLang="ja-JP" dirty="0" smtClean="0">
                <a:solidFill>
                  <a:schemeClr val="tx1"/>
                </a:solidFill>
              </a:rPr>
              <a:t>.</a:t>
            </a:r>
          </a:p>
          <a:p>
            <a:pPr lvl="1"/>
            <a:r>
              <a:rPr lang="en-US" altLang="ja-JP" dirty="0" err="1" smtClean="0">
                <a:solidFill>
                  <a:schemeClr val="tx1"/>
                </a:solidFill>
              </a:rPr>
              <a:t>gpview</a:t>
            </a:r>
            <a:r>
              <a:rPr lang="en-US" altLang="ja-JP" dirty="0">
                <a:solidFill>
                  <a:schemeClr val="tx1"/>
                </a:solidFill>
              </a:rPr>
              <a:t>	</a:t>
            </a:r>
            <a:r>
              <a:rPr lang="en-US" altLang="ja-JP" dirty="0" smtClean="0">
                <a:solidFill>
                  <a:schemeClr val="tx1"/>
                </a:solidFill>
              </a:rPr>
              <a:t>: 2 </a:t>
            </a:r>
            <a:r>
              <a:rPr lang="ja-JP" altLang="en-US" dirty="0" smtClean="0">
                <a:solidFill>
                  <a:schemeClr val="tx1"/>
                </a:solidFill>
              </a:rPr>
              <a:t>次元等値線・トーン図</a:t>
            </a:r>
            <a:r>
              <a:rPr lang="en-US" altLang="ja-JP" dirty="0" smtClean="0">
                <a:solidFill>
                  <a:schemeClr val="tx1"/>
                </a:solidFill>
              </a:rPr>
              <a:t>, 1 </a:t>
            </a:r>
            <a:r>
              <a:rPr lang="ja-JP" altLang="en-US" dirty="0" smtClean="0">
                <a:solidFill>
                  <a:schemeClr val="tx1"/>
                </a:solidFill>
              </a:rPr>
              <a:t>次元線グラフ</a:t>
            </a:r>
            <a:endParaRPr lang="en-US" altLang="ja-JP" dirty="0" smtClean="0">
              <a:solidFill>
                <a:schemeClr val="tx1"/>
              </a:solidFill>
            </a:endParaRPr>
          </a:p>
          <a:p>
            <a:pPr lvl="1"/>
            <a:r>
              <a:rPr lang="en-US" altLang="ja-JP" dirty="0" err="1" smtClean="0">
                <a:solidFill>
                  <a:schemeClr val="tx1"/>
                </a:solidFill>
              </a:rPr>
              <a:t>gpvect</a:t>
            </a:r>
            <a:r>
              <a:rPr lang="en-US" altLang="ja-JP" dirty="0">
                <a:solidFill>
                  <a:schemeClr val="tx1"/>
                </a:solidFill>
              </a:rPr>
              <a:t>	</a:t>
            </a:r>
            <a:r>
              <a:rPr lang="en-US" altLang="ja-JP" dirty="0" smtClean="0">
                <a:solidFill>
                  <a:schemeClr val="tx1"/>
                </a:solidFill>
              </a:rPr>
              <a:t>: </a:t>
            </a:r>
            <a:r>
              <a:rPr lang="ja-JP" altLang="en-US" dirty="0" smtClean="0">
                <a:solidFill>
                  <a:schemeClr val="tx1"/>
                </a:solidFill>
              </a:rPr>
              <a:t>ベクトル図</a:t>
            </a:r>
            <a:endParaRPr lang="en-US" altLang="ja-JP" dirty="0">
              <a:solidFill>
                <a:schemeClr val="tx1"/>
              </a:solidFill>
            </a:endParaRPr>
          </a:p>
        </p:txBody>
      </p:sp>
    </p:spTree>
    <p:extLst>
      <p:ext uri="{BB962C8B-B14F-4D97-AF65-F5344CB8AC3E}">
        <p14:creationId xmlns:p14="http://schemas.microsoft.com/office/powerpoint/2010/main" val="546021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gpview</a:t>
            </a:r>
            <a:r>
              <a:rPr kumimoji="1" lang="en-US" altLang="ja-JP" dirty="0" smtClean="0"/>
              <a:t> </a:t>
            </a:r>
            <a:r>
              <a:rPr kumimoji="1" lang="ja-JP" altLang="en-US" dirty="0" smtClean="0"/>
              <a:t>やってみよう </a:t>
            </a:r>
            <a:r>
              <a:rPr lang="en-US" altLang="ja-JP" dirty="0" smtClean="0"/>
              <a:t>10</a:t>
            </a:r>
            <a:endParaRPr kumimoji="1" lang="ja-JP" altLang="en-US" dirty="0"/>
          </a:p>
        </p:txBody>
      </p:sp>
      <p:sp>
        <p:nvSpPr>
          <p:cNvPr id="7" name="コンテンツ プレースホルダー 6"/>
          <p:cNvSpPr>
            <a:spLocks noGrp="1"/>
          </p:cNvSpPr>
          <p:nvPr>
            <p:ph sz="half" idx="1"/>
          </p:nvPr>
        </p:nvSpPr>
        <p:spPr/>
        <p:txBody>
          <a:bodyPr/>
          <a:lstStyle/>
          <a:p>
            <a:r>
              <a:rPr lang="ja-JP" altLang="en-US" dirty="0"/>
              <a:t>東西平均温度の子午面分布</a:t>
            </a:r>
            <a:endParaRPr lang="en-US" altLang="ja-JP" dirty="0"/>
          </a:p>
          <a:p>
            <a:pPr lvl="1"/>
            <a:r>
              <a:rPr lang="en-US" altLang="ja-JP" dirty="0" smtClean="0"/>
              <a:t>[</a:t>
            </a:r>
            <a:r>
              <a:rPr lang="en-US" altLang="ja-JP" dirty="0" err="1" smtClean="0"/>
              <a:t>lon</a:t>
            </a:r>
            <a:r>
              <a:rPr lang="en-US" altLang="ja-JP" dirty="0"/>
              <a:t>	</a:t>
            </a:r>
            <a:r>
              <a:rPr lang="ja-JP" altLang="en-US" dirty="0"/>
              <a:t>全部</a:t>
            </a:r>
            <a:r>
              <a:rPr lang="en-US" altLang="ja-JP" dirty="0" smtClean="0"/>
              <a:t>] </a:t>
            </a:r>
            <a:r>
              <a:rPr lang="ja-JP" altLang="en-US" dirty="0" smtClean="0">
                <a:solidFill>
                  <a:srgbClr val="0070C0"/>
                </a:solidFill>
              </a:rPr>
              <a:t>平均</a:t>
            </a:r>
            <a:endParaRPr lang="en-US" altLang="ja-JP" dirty="0">
              <a:solidFill>
                <a:srgbClr val="0070C0"/>
              </a:solidFill>
            </a:endParaRPr>
          </a:p>
          <a:p>
            <a:pPr lvl="1"/>
            <a:r>
              <a:rPr lang="en-US" altLang="ja-JP" dirty="0"/>
              <a:t>[</a:t>
            </a:r>
            <a:r>
              <a:rPr lang="en-US" altLang="ja-JP" dirty="0" err="1"/>
              <a:t>lat</a:t>
            </a:r>
            <a:r>
              <a:rPr lang="en-US" altLang="ja-JP" dirty="0"/>
              <a:t>	</a:t>
            </a:r>
            <a:r>
              <a:rPr lang="ja-JP" altLang="en-US" dirty="0"/>
              <a:t>全部</a:t>
            </a:r>
            <a:r>
              <a:rPr lang="en-US" altLang="ja-JP" dirty="0" smtClean="0"/>
              <a:t>]</a:t>
            </a:r>
            <a:endParaRPr lang="en-US" altLang="ja-JP" dirty="0"/>
          </a:p>
          <a:p>
            <a:pPr lvl="1"/>
            <a:r>
              <a:rPr lang="en-US" altLang="ja-JP" dirty="0"/>
              <a:t>[sig	</a:t>
            </a:r>
            <a:r>
              <a:rPr lang="ja-JP" altLang="en-US" dirty="0"/>
              <a:t>全部</a:t>
            </a:r>
            <a:r>
              <a:rPr lang="en-US" altLang="ja-JP" dirty="0" smtClean="0"/>
              <a:t>]</a:t>
            </a:r>
            <a:endParaRPr lang="en-US" altLang="ja-JP" dirty="0"/>
          </a:p>
          <a:p>
            <a:pPr lvl="1"/>
            <a:r>
              <a:rPr lang="en-US" altLang="ja-JP" dirty="0"/>
              <a:t>[time	</a:t>
            </a:r>
            <a:r>
              <a:rPr lang="ja-JP" altLang="en-US" dirty="0"/>
              <a:t>最初の時刻</a:t>
            </a:r>
            <a:r>
              <a:rPr lang="en-US" altLang="ja-JP" dirty="0"/>
              <a:t>]</a:t>
            </a:r>
          </a:p>
          <a:p>
            <a:pPr lvl="1"/>
            <a:endParaRPr lang="en-US" altLang="ja-JP" dirty="0" smtClean="0"/>
          </a:p>
          <a:p>
            <a:pPr lvl="1"/>
            <a:r>
              <a:rPr lang="ja-JP" altLang="en-US" dirty="0" smtClean="0">
                <a:solidFill>
                  <a:srgbClr val="7030A0"/>
                </a:solidFill>
              </a:rPr>
              <a:t>縦軸</a:t>
            </a:r>
            <a:r>
              <a:rPr lang="ja-JP" altLang="en-US" dirty="0">
                <a:solidFill>
                  <a:srgbClr val="7030A0"/>
                </a:solidFill>
              </a:rPr>
              <a:t>対数</a:t>
            </a:r>
          </a:p>
          <a:p>
            <a:pPr lvl="1"/>
            <a:r>
              <a:rPr lang="ja-JP" altLang="en-US" dirty="0" smtClean="0">
                <a:solidFill>
                  <a:srgbClr val="C00000"/>
                </a:solidFill>
              </a:rPr>
              <a:t>ファイル </a:t>
            </a:r>
            <a:r>
              <a:rPr lang="en-US" altLang="ja-JP" dirty="0" smtClean="0">
                <a:solidFill>
                  <a:srgbClr val="C00000"/>
                </a:solidFill>
              </a:rPr>
              <a:t>(dcl.pdf) </a:t>
            </a:r>
            <a:r>
              <a:rPr lang="ja-JP" altLang="en-US" dirty="0" smtClean="0">
                <a:solidFill>
                  <a:srgbClr val="C00000"/>
                </a:solidFill>
              </a:rPr>
              <a:t>出力</a:t>
            </a:r>
            <a:endParaRPr lang="ja-JP" altLang="en-US" dirty="0">
              <a:solidFill>
                <a:srgbClr val="C00000"/>
              </a:solidFill>
            </a:endParaRPr>
          </a:p>
          <a:p>
            <a:endParaRPr kumimoji="1" lang="ja-JP" altLang="en-US" dirty="0"/>
          </a:p>
        </p:txBody>
      </p:sp>
      <p:sp>
        <p:nvSpPr>
          <p:cNvPr id="8" name="コンテンツ プレースホルダー 7"/>
          <p:cNvSpPr>
            <a:spLocks noGrp="1"/>
          </p:cNvSpPr>
          <p:nvPr>
            <p:ph sz="half" idx="2"/>
          </p:nvPr>
        </p:nvSpPr>
        <p:spPr/>
        <p:txBody>
          <a:bodyPr/>
          <a:lstStyle/>
          <a:p>
            <a:endParaRPr kumimoji="1" lang="ja-JP" altLang="en-US"/>
          </a:p>
        </p:txBody>
      </p:sp>
      <p:sp>
        <p:nvSpPr>
          <p:cNvPr id="4" name="テキスト ボックス 3"/>
          <p:cNvSpPr txBox="1"/>
          <p:nvPr/>
        </p:nvSpPr>
        <p:spPr>
          <a:xfrm>
            <a:off x="1487488" y="5097550"/>
            <a:ext cx="7590476" cy="461665"/>
          </a:xfrm>
          <a:prstGeom prst="rect">
            <a:avLst/>
          </a:prstGeom>
          <a:noFill/>
        </p:spPr>
        <p:txBody>
          <a:bodyPr wrap="none" rtlCol="0">
            <a:spAutoFit/>
          </a:bodyPr>
          <a:lstStyle/>
          <a:p>
            <a:r>
              <a:rPr lang="en-US" altLang="ja-JP" dirty="0"/>
              <a:t>$ </a:t>
            </a:r>
            <a:r>
              <a:rPr lang="en-US" altLang="ja-JP" dirty="0" err="1" smtClean="0"/>
              <a:t>gpview</a:t>
            </a:r>
            <a:r>
              <a:rPr lang="en-US" altLang="ja-JP" dirty="0" smtClean="0"/>
              <a:t>   </a:t>
            </a:r>
            <a:r>
              <a:rPr lang="en-US" altLang="ja-JP" dirty="0" err="1" smtClean="0"/>
              <a:t>Temp.nc@Temp</a:t>
            </a:r>
            <a:r>
              <a:rPr lang="en-US" altLang="ja-JP" dirty="0" smtClean="0"/>
              <a:t>  </a:t>
            </a:r>
            <a:r>
              <a:rPr lang="en-US" altLang="ja-JP" dirty="0" smtClean="0">
                <a:solidFill>
                  <a:srgbClr val="0070C0"/>
                </a:solidFill>
              </a:rPr>
              <a:t>--mean </a:t>
            </a:r>
            <a:r>
              <a:rPr lang="en-US" altLang="ja-JP" dirty="0" err="1" smtClean="0">
                <a:solidFill>
                  <a:srgbClr val="0070C0"/>
                </a:solidFill>
              </a:rPr>
              <a:t>lon</a:t>
            </a:r>
            <a:r>
              <a:rPr lang="en-US" altLang="ja-JP" dirty="0" smtClean="0"/>
              <a:t>  </a:t>
            </a:r>
            <a:r>
              <a:rPr lang="en-US" altLang="ja-JP" dirty="0" smtClean="0">
                <a:solidFill>
                  <a:srgbClr val="7030A0"/>
                </a:solidFill>
              </a:rPr>
              <a:t>--</a:t>
            </a:r>
            <a:r>
              <a:rPr lang="en-US" altLang="ja-JP" dirty="0" err="1" smtClean="0">
                <a:solidFill>
                  <a:srgbClr val="7030A0"/>
                </a:solidFill>
              </a:rPr>
              <a:t>itr</a:t>
            </a:r>
            <a:r>
              <a:rPr lang="en-US" altLang="ja-JP" dirty="0" smtClean="0">
                <a:solidFill>
                  <a:srgbClr val="7030A0"/>
                </a:solidFill>
              </a:rPr>
              <a:t> 2</a:t>
            </a:r>
            <a:r>
              <a:rPr lang="ja-JP" altLang="en-US" dirty="0"/>
              <a:t> </a:t>
            </a:r>
            <a:r>
              <a:rPr lang="en-US" altLang="ja-JP" dirty="0"/>
              <a:t> </a:t>
            </a:r>
            <a:r>
              <a:rPr lang="en-US" altLang="ja-JP" dirty="0" smtClean="0">
                <a:solidFill>
                  <a:srgbClr val="C00000"/>
                </a:solidFill>
              </a:rPr>
              <a:t>--</a:t>
            </a:r>
            <a:r>
              <a:rPr lang="en-US" altLang="ja-JP" dirty="0" err="1" smtClean="0">
                <a:solidFill>
                  <a:srgbClr val="C00000"/>
                </a:solidFill>
              </a:rPr>
              <a:t>wsn</a:t>
            </a:r>
            <a:r>
              <a:rPr lang="en-US" altLang="ja-JP" dirty="0" smtClean="0">
                <a:solidFill>
                  <a:srgbClr val="C00000"/>
                </a:solidFill>
              </a:rPr>
              <a:t> 2</a:t>
            </a:r>
            <a:endParaRPr kumimoji="1" lang="ja-JP" altLang="en-US" dirty="0">
              <a:solidFill>
                <a:srgbClr val="C00000"/>
              </a:solidFill>
            </a:endParaRPr>
          </a:p>
        </p:txBody>
      </p:sp>
      <p:sp>
        <p:nvSpPr>
          <p:cNvPr id="5" name="左大かっこ 4"/>
          <p:cNvSpPr/>
          <p:nvPr/>
        </p:nvSpPr>
        <p:spPr>
          <a:xfrm rot="16200000">
            <a:off x="4073891" y="4484980"/>
            <a:ext cx="155786" cy="2304256"/>
          </a:xfrm>
          <a:prstGeom prst="leftBracket">
            <a:avLst/>
          </a:prstGeom>
          <a:ln w="381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テキスト ボックス 5"/>
          <p:cNvSpPr txBox="1"/>
          <p:nvPr/>
        </p:nvSpPr>
        <p:spPr>
          <a:xfrm>
            <a:off x="2999656" y="5847655"/>
            <a:ext cx="3028393" cy="461665"/>
          </a:xfrm>
          <a:prstGeom prst="rect">
            <a:avLst/>
          </a:prstGeom>
          <a:noFill/>
        </p:spPr>
        <p:txBody>
          <a:bodyPr wrap="none" rtlCol="0">
            <a:spAutoFit/>
          </a:bodyPr>
          <a:lstStyle/>
          <a:p>
            <a:r>
              <a:rPr lang="ja-JP" altLang="en-US" dirty="0" smtClean="0">
                <a:solidFill>
                  <a:srgbClr val="FFC000"/>
                </a:solidFill>
              </a:rPr>
              <a:t>こ</a:t>
            </a:r>
            <a:r>
              <a:rPr lang="ja-JP" altLang="en-US" dirty="0">
                <a:solidFill>
                  <a:srgbClr val="FFC000"/>
                </a:solidFill>
              </a:rPr>
              <a:t>こ</a:t>
            </a:r>
            <a:r>
              <a:rPr lang="ja-JP" altLang="en-US" dirty="0" smtClean="0">
                <a:solidFill>
                  <a:srgbClr val="FFC000"/>
                </a:solidFill>
              </a:rPr>
              <a:t>に</a:t>
            </a:r>
            <a:r>
              <a:rPr lang="ja-JP" altLang="en-US" dirty="0">
                <a:solidFill>
                  <a:srgbClr val="FFC000"/>
                </a:solidFill>
              </a:rPr>
              <a:t>空白</a:t>
            </a:r>
            <a:r>
              <a:rPr lang="ja-JP" altLang="en-US" dirty="0" smtClean="0">
                <a:solidFill>
                  <a:srgbClr val="FFC000"/>
                </a:solidFill>
              </a:rPr>
              <a:t>を</a:t>
            </a:r>
            <a:r>
              <a:rPr lang="ja-JP" altLang="en-US" dirty="0">
                <a:solidFill>
                  <a:srgbClr val="FFC000"/>
                </a:solidFill>
              </a:rPr>
              <a:t>入</a:t>
            </a:r>
            <a:r>
              <a:rPr lang="ja-JP" altLang="en-US" dirty="0" smtClean="0">
                <a:solidFill>
                  <a:srgbClr val="FFC000"/>
                </a:solidFill>
              </a:rPr>
              <a:t>れない</a:t>
            </a:r>
            <a:endParaRPr kumimoji="1" lang="ja-JP" altLang="en-US" dirty="0">
              <a:solidFill>
                <a:srgbClr val="FFC000"/>
              </a:solidFill>
            </a:endParaRPr>
          </a:p>
        </p:txBody>
      </p:sp>
      <p:pic>
        <p:nvPicPr>
          <p:cNvPr id="9" name="図 8"/>
          <p:cNvPicPr>
            <a:picLocks noChangeAspect="1"/>
          </p:cNvPicPr>
          <p:nvPr/>
        </p:nvPicPr>
        <p:blipFill>
          <a:blip r:embed="rId2"/>
          <a:stretch>
            <a:fillRect/>
          </a:stretch>
        </p:blipFill>
        <p:spPr>
          <a:xfrm>
            <a:off x="6197600" y="1063360"/>
            <a:ext cx="5123625" cy="3610980"/>
          </a:xfrm>
          <a:prstGeom prst="rect">
            <a:avLst/>
          </a:prstGeom>
        </p:spPr>
      </p:pic>
    </p:spTree>
    <p:extLst>
      <p:ext uri="{BB962C8B-B14F-4D97-AF65-F5344CB8AC3E}">
        <p14:creationId xmlns:p14="http://schemas.microsoft.com/office/powerpoint/2010/main" val="2805234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gpview</a:t>
            </a:r>
            <a:r>
              <a:rPr kumimoji="1" lang="en-US" altLang="ja-JP" dirty="0" smtClean="0"/>
              <a:t> </a:t>
            </a:r>
            <a:r>
              <a:rPr kumimoji="1" lang="ja-JP" altLang="en-US" dirty="0" smtClean="0"/>
              <a:t>やってみよう </a:t>
            </a:r>
            <a:r>
              <a:rPr lang="en-US" altLang="ja-JP" dirty="0" smtClean="0"/>
              <a:t>11</a:t>
            </a:r>
            <a:endParaRPr kumimoji="1" lang="ja-JP" altLang="en-US" dirty="0"/>
          </a:p>
        </p:txBody>
      </p:sp>
      <p:sp>
        <p:nvSpPr>
          <p:cNvPr id="3" name="コンテンツ プレースホルダー 2"/>
          <p:cNvSpPr>
            <a:spLocks noGrp="1"/>
          </p:cNvSpPr>
          <p:nvPr>
            <p:ph sz="half" idx="1"/>
          </p:nvPr>
        </p:nvSpPr>
        <p:spPr/>
        <p:txBody>
          <a:bodyPr/>
          <a:lstStyle/>
          <a:p>
            <a:r>
              <a:rPr lang="ja-JP" altLang="en-US" dirty="0" smtClean="0"/>
              <a:t>温度の水平分布の動画</a:t>
            </a:r>
            <a:endParaRPr lang="en-US" altLang="ja-JP" dirty="0"/>
          </a:p>
          <a:p>
            <a:pPr lvl="1"/>
            <a:r>
              <a:rPr lang="en-US" altLang="ja-JP" dirty="0"/>
              <a:t>[</a:t>
            </a:r>
            <a:r>
              <a:rPr lang="en-US" altLang="ja-JP" dirty="0" err="1"/>
              <a:t>lon</a:t>
            </a:r>
            <a:r>
              <a:rPr lang="en-US" altLang="ja-JP" dirty="0"/>
              <a:t>	</a:t>
            </a:r>
            <a:r>
              <a:rPr lang="ja-JP" altLang="en-US" dirty="0"/>
              <a:t>全部</a:t>
            </a:r>
            <a:r>
              <a:rPr lang="en-US" altLang="ja-JP" dirty="0" smtClean="0"/>
              <a:t>]</a:t>
            </a:r>
            <a:endParaRPr lang="en-US" altLang="ja-JP" dirty="0"/>
          </a:p>
          <a:p>
            <a:pPr lvl="1"/>
            <a:r>
              <a:rPr lang="en-US" altLang="ja-JP" dirty="0"/>
              <a:t>[</a:t>
            </a:r>
            <a:r>
              <a:rPr lang="en-US" altLang="ja-JP" dirty="0" err="1"/>
              <a:t>lat</a:t>
            </a:r>
            <a:r>
              <a:rPr lang="en-US" altLang="ja-JP" dirty="0"/>
              <a:t>	</a:t>
            </a:r>
            <a:r>
              <a:rPr lang="ja-JP" altLang="en-US" dirty="0"/>
              <a:t>全部</a:t>
            </a:r>
            <a:r>
              <a:rPr lang="en-US" altLang="ja-JP" dirty="0" smtClean="0"/>
              <a:t>]</a:t>
            </a:r>
            <a:endParaRPr lang="en-US" altLang="ja-JP" dirty="0"/>
          </a:p>
          <a:p>
            <a:pPr lvl="1"/>
            <a:r>
              <a:rPr lang="en-US" altLang="ja-JP" dirty="0"/>
              <a:t>[sig	</a:t>
            </a:r>
            <a:r>
              <a:rPr lang="ja-JP" altLang="en-US" dirty="0"/>
              <a:t>最初</a:t>
            </a:r>
            <a:r>
              <a:rPr lang="ja-JP" altLang="en-US" dirty="0" smtClean="0"/>
              <a:t>の</a:t>
            </a:r>
            <a:r>
              <a:rPr lang="ja-JP" altLang="en-US" dirty="0"/>
              <a:t>値</a:t>
            </a:r>
            <a:r>
              <a:rPr lang="en-US" altLang="ja-JP" dirty="0" smtClean="0"/>
              <a:t>]</a:t>
            </a:r>
            <a:endParaRPr lang="en-US" altLang="ja-JP" dirty="0"/>
          </a:p>
          <a:p>
            <a:pPr lvl="1"/>
            <a:r>
              <a:rPr lang="en-US" altLang="ja-JP" dirty="0"/>
              <a:t>[time	</a:t>
            </a:r>
            <a:r>
              <a:rPr lang="ja-JP" altLang="en-US" dirty="0"/>
              <a:t>全部</a:t>
            </a:r>
            <a:r>
              <a:rPr lang="en-US" altLang="ja-JP" dirty="0" smtClean="0"/>
              <a:t>] </a:t>
            </a:r>
            <a:r>
              <a:rPr lang="ja-JP" altLang="en-US" dirty="0" smtClean="0">
                <a:solidFill>
                  <a:srgbClr val="00B050"/>
                </a:solidFill>
              </a:rPr>
              <a:t>動画</a:t>
            </a:r>
            <a:endParaRPr lang="en-US" altLang="ja-JP" dirty="0">
              <a:solidFill>
                <a:srgbClr val="00B050"/>
              </a:solidFill>
            </a:endParaRPr>
          </a:p>
          <a:p>
            <a:pPr lvl="1"/>
            <a:endParaRPr lang="en-US" altLang="ja-JP" dirty="0"/>
          </a:p>
          <a:p>
            <a:pPr lvl="1"/>
            <a:endParaRPr lang="en-US" altLang="ja-JP" dirty="0"/>
          </a:p>
          <a:p>
            <a:endParaRPr lang="ja-JP" altLang="en-US" dirty="0"/>
          </a:p>
          <a:p>
            <a:endParaRPr lang="ja-JP" altLang="en-US" dirty="0"/>
          </a:p>
          <a:p>
            <a:endParaRPr lang="en-US" altLang="ja-JP" dirty="0"/>
          </a:p>
          <a:p>
            <a:endParaRPr lang="en-US" altLang="ja-JP" dirty="0"/>
          </a:p>
          <a:p>
            <a:endParaRPr kumimoji="1" lang="en-US" altLang="ja-JP" dirty="0" smtClean="0"/>
          </a:p>
          <a:p>
            <a:endParaRPr kumimoji="1" lang="ja-JP" altLang="en-US" dirty="0"/>
          </a:p>
        </p:txBody>
      </p:sp>
      <p:sp>
        <p:nvSpPr>
          <p:cNvPr id="7" name="コンテンツ プレースホルダー 6"/>
          <p:cNvSpPr>
            <a:spLocks noGrp="1"/>
          </p:cNvSpPr>
          <p:nvPr>
            <p:ph sz="half" idx="2"/>
          </p:nvPr>
        </p:nvSpPr>
        <p:spPr/>
        <p:txBody>
          <a:bodyPr/>
          <a:lstStyle/>
          <a:p>
            <a:endParaRPr kumimoji="1" lang="ja-JP" altLang="en-US"/>
          </a:p>
        </p:txBody>
      </p:sp>
      <p:sp>
        <p:nvSpPr>
          <p:cNvPr id="4" name="テキスト ボックス 3"/>
          <p:cNvSpPr txBox="1"/>
          <p:nvPr/>
        </p:nvSpPr>
        <p:spPr>
          <a:xfrm>
            <a:off x="1487488" y="5097550"/>
            <a:ext cx="5589928" cy="461665"/>
          </a:xfrm>
          <a:prstGeom prst="rect">
            <a:avLst/>
          </a:prstGeom>
          <a:noFill/>
        </p:spPr>
        <p:txBody>
          <a:bodyPr wrap="none" rtlCol="0">
            <a:spAutoFit/>
          </a:bodyPr>
          <a:lstStyle/>
          <a:p>
            <a:r>
              <a:rPr lang="en-US" altLang="ja-JP" dirty="0"/>
              <a:t>$ </a:t>
            </a:r>
            <a:r>
              <a:rPr lang="en-US" altLang="ja-JP" dirty="0" err="1" smtClean="0"/>
              <a:t>gpview</a:t>
            </a:r>
            <a:r>
              <a:rPr lang="en-US" altLang="ja-JP" dirty="0" smtClean="0"/>
              <a:t>   </a:t>
            </a:r>
            <a:r>
              <a:rPr lang="en-US" altLang="ja-JP" dirty="0" err="1" smtClean="0"/>
              <a:t>Temp.nc@Temp</a:t>
            </a:r>
            <a:r>
              <a:rPr lang="en-US" altLang="ja-JP" dirty="0" smtClean="0"/>
              <a:t>  </a:t>
            </a:r>
            <a:r>
              <a:rPr lang="en-US" altLang="ja-JP" dirty="0" smtClean="0">
                <a:solidFill>
                  <a:srgbClr val="00B050"/>
                </a:solidFill>
              </a:rPr>
              <a:t>--</a:t>
            </a:r>
            <a:r>
              <a:rPr lang="en-US" altLang="ja-JP" dirty="0" err="1" smtClean="0">
                <a:solidFill>
                  <a:srgbClr val="00B050"/>
                </a:solidFill>
              </a:rPr>
              <a:t>anim</a:t>
            </a:r>
            <a:r>
              <a:rPr lang="ja-JP" altLang="en-US" dirty="0">
                <a:solidFill>
                  <a:srgbClr val="00B050"/>
                </a:solidFill>
              </a:rPr>
              <a:t> </a:t>
            </a:r>
            <a:r>
              <a:rPr lang="en-US" altLang="ja-JP" dirty="0" smtClean="0">
                <a:solidFill>
                  <a:srgbClr val="00B050"/>
                </a:solidFill>
              </a:rPr>
              <a:t>time</a:t>
            </a:r>
            <a:endParaRPr kumimoji="1" lang="ja-JP" altLang="en-US" dirty="0">
              <a:solidFill>
                <a:srgbClr val="00B050"/>
              </a:solidFill>
            </a:endParaRPr>
          </a:p>
        </p:txBody>
      </p:sp>
      <p:sp>
        <p:nvSpPr>
          <p:cNvPr id="5" name="左大かっこ 4"/>
          <p:cNvSpPr/>
          <p:nvPr/>
        </p:nvSpPr>
        <p:spPr>
          <a:xfrm rot="16200000">
            <a:off x="4073891" y="4484980"/>
            <a:ext cx="155786" cy="2304256"/>
          </a:xfrm>
          <a:prstGeom prst="leftBracket">
            <a:avLst/>
          </a:prstGeom>
          <a:ln w="381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テキスト ボックス 5"/>
          <p:cNvSpPr txBox="1"/>
          <p:nvPr/>
        </p:nvSpPr>
        <p:spPr>
          <a:xfrm>
            <a:off x="2999656" y="5847655"/>
            <a:ext cx="3028393" cy="461665"/>
          </a:xfrm>
          <a:prstGeom prst="rect">
            <a:avLst/>
          </a:prstGeom>
          <a:noFill/>
        </p:spPr>
        <p:txBody>
          <a:bodyPr wrap="none" rtlCol="0">
            <a:spAutoFit/>
          </a:bodyPr>
          <a:lstStyle/>
          <a:p>
            <a:r>
              <a:rPr lang="ja-JP" altLang="en-US" dirty="0" smtClean="0">
                <a:solidFill>
                  <a:srgbClr val="FFC000"/>
                </a:solidFill>
              </a:rPr>
              <a:t>こ</a:t>
            </a:r>
            <a:r>
              <a:rPr lang="ja-JP" altLang="en-US" dirty="0">
                <a:solidFill>
                  <a:srgbClr val="FFC000"/>
                </a:solidFill>
              </a:rPr>
              <a:t>こ</a:t>
            </a:r>
            <a:r>
              <a:rPr lang="ja-JP" altLang="en-US" dirty="0" smtClean="0">
                <a:solidFill>
                  <a:srgbClr val="FFC000"/>
                </a:solidFill>
              </a:rPr>
              <a:t>に</a:t>
            </a:r>
            <a:r>
              <a:rPr lang="ja-JP" altLang="en-US" dirty="0">
                <a:solidFill>
                  <a:srgbClr val="FFC000"/>
                </a:solidFill>
              </a:rPr>
              <a:t>空白</a:t>
            </a:r>
            <a:r>
              <a:rPr lang="ja-JP" altLang="en-US" dirty="0" smtClean="0">
                <a:solidFill>
                  <a:srgbClr val="FFC000"/>
                </a:solidFill>
              </a:rPr>
              <a:t>を</a:t>
            </a:r>
            <a:r>
              <a:rPr lang="ja-JP" altLang="en-US" dirty="0">
                <a:solidFill>
                  <a:srgbClr val="FFC000"/>
                </a:solidFill>
              </a:rPr>
              <a:t>入</a:t>
            </a:r>
            <a:r>
              <a:rPr lang="ja-JP" altLang="en-US" dirty="0" smtClean="0">
                <a:solidFill>
                  <a:srgbClr val="FFC000"/>
                </a:solidFill>
              </a:rPr>
              <a:t>れない</a:t>
            </a:r>
            <a:endParaRPr kumimoji="1" lang="ja-JP" altLang="en-US" dirty="0">
              <a:solidFill>
                <a:srgbClr val="FFC000"/>
              </a:solidFill>
            </a:endParaRPr>
          </a:p>
        </p:txBody>
      </p:sp>
      <p:pic>
        <p:nvPicPr>
          <p:cNvPr id="8" name="図 7"/>
          <p:cNvPicPr>
            <a:picLocks noChangeAspect="1"/>
          </p:cNvPicPr>
          <p:nvPr/>
        </p:nvPicPr>
        <p:blipFill>
          <a:blip r:embed="rId2"/>
          <a:stretch>
            <a:fillRect/>
          </a:stretch>
        </p:blipFill>
        <p:spPr>
          <a:xfrm>
            <a:off x="6168109" y="1052736"/>
            <a:ext cx="3622017" cy="2552691"/>
          </a:xfrm>
          <a:prstGeom prst="rect">
            <a:avLst/>
          </a:prstGeom>
        </p:spPr>
      </p:pic>
      <p:pic>
        <p:nvPicPr>
          <p:cNvPr id="10" name="図 9"/>
          <p:cNvPicPr>
            <a:picLocks noChangeAspect="1"/>
          </p:cNvPicPr>
          <p:nvPr/>
        </p:nvPicPr>
        <p:blipFill>
          <a:blip r:embed="rId2"/>
          <a:stretch>
            <a:fillRect/>
          </a:stretch>
        </p:blipFill>
        <p:spPr>
          <a:xfrm>
            <a:off x="7369647" y="2042230"/>
            <a:ext cx="3622017" cy="2552691"/>
          </a:xfrm>
          <a:prstGeom prst="rect">
            <a:avLst/>
          </a:prstGeom>
        </p:spPr>
      </p:pic>
      <p:pic>
        <p:nvPicPr>
          <p:cNvPr id="9" name="図 8"/>
          <p:cNvPicPr>
            <a:picLocks noChangeAspect="1"/>
          </p:cNvPicPr>
          <p:nvPr/>
        </p:nvPicPr>
        <p:blipFill>
          <a:blip r:embed="rId2"/>
          <a:stretch>
            <a:fillRect/>
          </a:stretch>
        </p:blipFill>
        <p:spPr>
          <a:xfrm>
            <a:off x="8509245" y="3031725"/>
            <a:ext cx="3622017" cy="2552691"/>
          </a:xfrm>
          <a:prstGeom prst="rect">
            <a:avLst/>
          </a:prstGeom>
        </p:spPr>
      </p:pic>
      <p:sp>
        <p:nvSpPr>
          <p:cNvPr id="11" name="テキスト ボックス 10"/>
          <p:cNvSpPr txBox="1"/>
          <p:nvPr/>
        </p:nvSpPr>
        <p:spPr>
          <a:xfrm>
            <a:off x="7608168" y="5559458"/>
            <a:ext cx="4472699" cy="830997"/>
          </a:xfrm>
          <a:prstGeom prst="rect">
            <a:avLst/>
          </a:prstGeom>
          <a:noFill/>
        </p:spPr>
        <p:txBody>
          <a:bodyPr wrap="none" rtlCol="0">
            <a:spAutoFit/>
          </a:bodyPr>
          <a:lstStyle/>
          <a:p>
            <a:r>
              <a:rPr lang="ja-JP" altLang="en-US" dirty="0" smtClean="0"/>
              <a:t>（クリック</a:t>
            </a:r>
            <a:r>
              <a:rPr lang="ja-JP" altLang="en-US" dirty="0"/>
              <a:t>ごとに次のコマを表示</a:t>
            </a:r>
          </a:p>
          <a:p>
            <a:r>
              <a:rPr lang="ja-JP" altLang="en-US" dirty="0"/>
              <a:t>終了するには図中で “</a:t>
            </a:r>
            <a:r>
              <a:rPr lang="en-US" altLang="ja-JP" dirty="0"/>
              <a:t>q” </a:t>
            </a:r>
            <a:r>
              <a:rPr lang="ja-JP" altLang="en-US" dirty="0"/>
              <a:t>を</a:t>
            </a:r>
            <a:r>
              <a:rPr lang="ja-JP" altLang="en-US" dirty="0" smtClean="0"/>
              <a:t>押す）</a:t>
            </a:r>
            <a:endParaRPr kumimoji="1" lang="ja-JP" altLang="en-US" dirty="0"/>
          </a:p>
        </p:txBody>
      </p:sp>
    </p:spTree>
    <p:extLst>
      <p:ext uri="{BB962C8B-B14F-4D97-AF65-F5344CB8AC3E}">
        <p14:creationId xmlns:p14="http://schemas.microsoft.com/office/powerpoint/2010/main" val="12465195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gpview</a:t>
            </a:r>
            <a:r>
              <a:rPr kumimoji="1" lang="en-US" altLang="ja-JP" dirty="0" smtClean="0"/>
              <a:t> </a:t>
            </a:r>
            <a:r>
              <a:rPr kumimoji="1" lang="ja-JP" altLang="en-US" dirty="0" smtClean="0"/>
              <a:t>やってみよう </a:t>
            </a:r>
            <a:r>
              <a:rPr lang="en-US" altLang="ja-JP" dirty="0" smtClean="0"/>
              <a:t>12</a:t>
            </a:r>
            <a:endParaRPr kumimoji="1" lang="ja-JP" altLang="en-US" dirty="0"/>
          </a:p>
        </p:txBody>
      </p:sp>
      <p:sp>
        <p:nvSpPr>
          <p:cNvPr id="3" name="コンテンツ プレースホルダー 2"/>
          <p:cNvSpPr>
            <a:spLocks noGrp="1"/>
          </p:cNvSpPr>
          <p:nvPr>
            <p:ph sz="half" idx="1"/>
          </p:nvPr>
        </p:nvSpPr>
        <p:spPr/>
        <p:txBody>
          <a:bodyPr/>
          <a:lstStyle/>
          <a:p>
            <a:r>
              <a:rPr lang="ja-JP" altLang="en-US" dirty="0" smtClean="0"/>
              <a:t>温度の水平分布の動画</a:t>
            </a:r>
            <a:endParaRPr lang="en-US" altLang="ja-JP" dirty="0"/>
          </a:p>
          <a:p>
            <a:pPr lvl="1"/>
            <a:r>
              <a:rPr lang="en-US" altLang="ja-JP" dirty="0"/>
              <a:t>[</a:t>
            </a:r>
            <a:r>
              <a:rPr lang="en-US" altLang="ja-JP" dirty="0" err="1"/>
              <a:t>lon</a:t>
            </a:r>
            <a:r>
              <a:rPr lang="en-US" altLang="ja-JP" dirty="0"/>
              <a:t>	</a:t>
            </a:r>
            <a:r>
              <a:rPr lang="ja-JP" altLang="en-US" dirty="0"/>
              <a:t>全部</a:t>
            </a:r>
            <a:r>
              <a:rPr lang="en-US" altLang="ja-JP" dirty="0" smtClean="0"/>
              <a:t>]</a:t>
            </a:r>
            <a:endParaRPr lang="en-US" altLang="ja-JP" dirty="0"/>
          </a:p>
          <a:p>
            <a:pPr lvl="1"/>
            <a:r>
              <a:rPr lang="en-US" altLang="ja-JP" dirty="0"/>
              <a:t>[</a:t>
            </a:r>
            <a:r>
              <a:rPr lang="en-US" altLang="ja-JP" dirty="0" err="1"/>
              <a:t>lat</a:t>
            </a:r>
            <a:r>
              <a:rPr lang="en-US" altLang="ja-JP" dirty="0"/>
              <a:t>	</a:t>
            </a:r>
            <a:r>
              <a:rPr lang="ja-JP" altLang="en-US" dirty="0"/>
              <a:t>全部</a:t>
            </a:r>
            <a:r>
              <a:rPr lang="en-US" altLang="ja-JP" dirty="0" smtClean="0"/>
              <a:t>]</a:t>
            </a:r>
            <a:endParaRPr lang="en-US" altLang="ja-JP" dirty="0"/>
          </a:p>
          <a:p>
            <a:pPr lvl="1"/>
            <a:r>
              <a:rPr lang="en-US" altLang="ja-JP" dirty="0"/>
              <a:t>[sig	</a:t>
            </a:r>
            <a:r>
              <a:rPr lang="ja-JP" altLang="en-US" dirty="0"/>
              <a:t>最初</a:t>
            </a:r>
            <a:r>
              <a:rPr lang="ja-JP" altLang="en-US" dirty="0" smtClean="0"/>
              <a:t>の</a:t>
            </a:r>
            <a:r>
              <a:rPr lang="ja-JP" altLang="en-US" dirty="0"/>
              <a:t>値</a:t>
            </a:r>
            <a:r>
              <a:rPr lang="en-US" altLang="ja-JP" dirty="0" smtClean="0"/>
              <a:t>]</a:t>
            </a:r>
            <a:endParaRPr lang="en-US" altLang="ja-JP" dirty="0"/>
          </a:p>
          <a:p>
            <a:pPr lvl="1"/>
            <a:r>
              <a:rPr lang="en-US" altLang="ja-JP" dirty="0"/>
              <a:t>[time	</a:t>
            </a:r>
            <a:r>
              <a:rPr lang="ja-JP" altLang="en-US" dirty="0"/>
              <a:t>全部</a:t>
            </a:r>
            <a:r>
              <a:rPr lang="en-US" altLang="ja-JP" dirty="0" smtClean="0"/>
              <a:t>] </a:t>
            </a:r>
            <a:r>
              <a:rPr lang="ja-JP" altLang="en-US" dirty="0" smtClean="0">
                <a:solidFill>
                  <a:srgbClr val="00B050"/>
                </a:solidFill>
              </a:rPr>
              <a:t>動画</a:t>
            </a:r>
            <a:endParaRPr lang="en-US" altLang="ja-JP" dirty="0">
              <a:solidFill>
                <a:srgbClr val="00B050"/>
              </a:solidFill>
            </a:endParaRPr>
          </a:p>
          <a:p>
            <a:pPr lvl="1"/>
            <a:endParaRPr lang="en-US" altLang="ja-JP" dirty="0"/>
          </a:p>
          <a:p>
            <a:pPr lvl="1"/>
            <a:r>
              <a:rPr lang="ja-JP" altLang="en-US" dirty="0">
                <a:solidFill>
                  <a:srgbClr val="92D050"/>
                </a:solidFill>
              </a:rPr>
              <a:t>滑</a:t>
            </a:r>
            <a:r>
              <a:rPr lang="ja-JP" altLang="en-US" dirty="0" smtClean="0">
                <a:solidFill>
                  <a:srgbClr val="92D050"/>
                </a:solidFill>
              </a:rPr>
              <a:t>らかな動画</a:t>
            </a:r>
            <a:endParaRPr lang="en-US" altLang="ja-JP" dirty="0">
              <a:solidFill>
                <a:srgbClr val="92D050"/>
              </a:solidFill>
            </a:endParaRPr>
          </a:p>
          <a:p>
            <a:pPr lvl="2"/>
            <a:r>
              <a:rPr lang="ja-JP" altLang="en-US" dirty="0" smtClean="0"/>
              <a:t>途中で止まらない</a:t>
            </a:r>
            <a:endParaRPr lang="en-US" altLang="ja-JP" dirty="0"/>
          </a:p>
          <a:p>
            <a:endParaRPr lang="ja-JP" altLang="en-US" dirty="0"/>
          </a:p>
          <a:p>
            <a:endParaRPr lang="ja-JP" altLang="en-US" dirty="0"/>
          </a:p>
          <a:p>
            <a:endParaRPr lang="en-US" altLang="ja-JP" dirty="0"/>
          </a:p>
          <a:p>
            <a:endParaRPr lang="en-US" altLang="ja-JP" dirty="0"/>
          </a:p>
          <a:p>
            <a:endParaRPr kumimoji="1" lang="en-US" altLang="ja-JP" dirty="0" smtClean="0"/>
          </a:p>
          <a:p>
            <a:endParaRPr kumimoji="1" lang="ja-JP" altLang="en-US" dirty="0"/>
          </a:p>
        </p:txBody>
      </p:sp>
      <p:sp>
        <p:nvSpPr>
          <p:cNvPr id="7" name="コンテンツ プレースホルダー 6"/>
          <p:cNvSpPr>
            <a:spLocks noGrp="1"/>
          </p:cNvSpPr>
          <p:nvPr>
            <p:ph sz="half" idx="2"/>
          </p:nvPr>
        </p:nvSpPr>
        <p:spPr/>
        <p:txBody>
          <a:bodyPr/>
          <a:lstStyle/>
          <a:p>
            <a:endParaRPr kumimoji="1" lang="ja-JP" altLang="en-US"/>
          </a:p>
        </p:txBody>
      </p:sp>
      <p:sp>
        <p:nvSpPr>
          <p:cNvPr id="4" name="テキスト ボックス 3"/>
          <p:cNvSpPr txBox="1"/>
          <p:nvPr/>
        </p:nvSpPr>
        <p:spPr>
          <a:xfrm>
            <a:off x="1487488" y="5097550"/>
            <a:ext cx="6974923" cy="461665"/>
          </a:xfrm>
          <a:prstGeom prst="rect">
            <a:avLst/>
          </a:prstGeom>
          <a:noFill/>
        </p:spPr>
        <p:txBody>
          <a:bodyPr wrap="none" rtlCol="0">
            <a:spAutoFit/>
          </a:bodyPr>
          <a:lstStyle/>
          <a:p>
            <a:r>
              <a:rPr lang="en-US" altLang="ja-JP" dirty="0"/>
              <a:t>$ </a:t>
            </a:r>
            <a:r>
              <a:rPr lang="en-US" altLang="ja-JP" dirty="0" err="1" smtClean="0"/>
              <a:t>gpview</a:t>
            </a:r>
            <a:r>
              <a:rPr lang="en-US" altLang="ja-JP" dirty="0" smtClean="0"/>
              <a:t>   </a:t>
            </a:r>
            <a:r>
              <a:rPr lang="en-US" altLang="ja-JP" dirty="0" err="1" smtClean="0"/>
              <a:t>Temp.nc@Temp</a:t>
            </a:r>
            <a:r>
              <a:rPr lang="en-US" altLang="ja-JP" dirty="0" smtClean="0"/>
              <a:t>  </a:t>
            </a:r>
            <a:r>
              <a:rPr lang="en-US" altLang="ja-JP" dirty="0" smtClean="0">
                <a:solidFill>
                  <a:srgbClr val="00B050"/>
                </a:solidFill>
              </a:rPr>
              <a:t>--</a:t>
            </a:r>
            <a:r>
              <a:rPr lang="en-US" altLang="ja-JP" dirty="0" err="1" smtClean="0">
                <a:solidFill>
                  <a:srgbClr val="00B050"/>
                </a:solidFill>
              </a:rPr>
              <a:t>anim</a:t>
            </a:r>
            <a:r>
              <a:rPr lang="ja-JP" altLang="en-US" dirty="0">
                <a:solidFill>
                  <a:srgbClr val="00B050"/>
                </a:solidFill>
              </a:rPr>
              <a:t> </a:t>
            </a:r>
            <a:r>
              <a:rPr lang="en-US" altLang="ja-JP" dirty="0" smtClean="0">
                <a:solidFill>
                  <a:srgbClr val="00B050"/>
                </a:solidFill>
              </a:rPr>
              <a:t>time</a:t>
            </a:r>
            <a:r>
              <a:rPr lang="en-US" altLang="ja-JP" dirty="0" smtClean="0"/>
              <a:t>  </a:t>
            </a:r>
            <a:r>
              <a:rPr lang="en-US" altLang="ja-JP" dirty="0" smtClean="0">
                <a:solidFill>
                  <a:srgbClr val="92D050"/>
                </a:solidFill>
              </a:rPr>
              <a:t>--smooth</a:t>
            </a:r>
            <a:endParaRPr kumimoji="1" lang="ja-JP" altLang="en-US" dirty="0">
              <a:solidFill>
                <a:srgbClr val="92D050"/>
              </a:solidFill>
            </a:endParaRPr>
          </a:p>
        </p:txBody>
      </p:sp>
      <p:sp>
        <p:nvSpPr>
          <p:cNvPr id="5" name="左大かっこ 4"/>
          <p:cNvSpPr/>
          <p:nvPr/>
        </p:nvSpPr>
        <p:spPr>
          <a:xfrm rot="16200000">
            <a:off x="4073891" y="4484980"/>
            <a:ext cx="155786" cy="2304256"/>
          </a:xfrm>
          <a:prstGeom prst="leftBracket">
            <a:avLst/>
          </a:prstGeom>
          <a:ln w="381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テキスト ボックス 5"/>
          <p:cNvSpPr txBox="1"/>
          <p:nvPr/>
        </p:nvSpPr>
        <p:spPr>
          <a:xfrm>
            <a:off x="2999656" y="5847655"/>
            <a:ext cx="3028393" cy="461665"/>
          </a:xfrm>
          <a:prstGeom prst="rect">
            <a:avLst/>
          </a:prstGeom>
          <a:noFill/>
        </p:spPr>
        <p:txBody>
          <a:bodyPr wrap="none" rtlCol="0">
            <a:spAutoFit/>
          </a:bodyPr>
          <a:lstStyle/>
          <a:p>
            <a:r>
              <a:rPr lang="ja-JP" altLang="en-US" dirty="0" smtClean="0">
                <a:solidFill>
                  <a:srgbClr val="FFC000"/>
                </a:solidFill>
              </a:rPr>
              <a:t>こ</a:t>
            </a:r>
            <a:r>
              <a:rPr lang="ja-JP" altLang="en-US" dirty="0">
                <a:solidFill>
                  <a:srgbClr val="FFC000"/>
                </a:solidFill>
              </a:rPr>
              <a:t>こ</a:t>
            </a:r>
            <a:r>
              <a:rPr lang="ja-JP" altLang="en-US" dirty="0" smtClean="0">
                <a:solidFill>
                  <a:srgbClr val="FFC000"/>
                </a:solidFill>
              </a:rPr>
              <a:t>に</a:t>
            </a:r>
            <a:r>
              <a:rPr lang="ja-JP" altLang="en-US" dirty="0">
                <a:solidFill>
                  <a:srgbClr val="FFC000"/>
                </a:solidFill>
              </a:rPr>
              <a:t>空白</a:t>
            </a:r>
            <a:r>
              <a:rPr lang="ja-JP" altLang="en-US" dirty="0" smtClean="0">
                <a:solidFill>
                  <a:srgbClr val="FFC000"/>
                </a:solidFill>
              </a:rPr>
              <a:t>を</a:t>
            </a:r>
            <a:r>
              <a:rPr lang="ja-JP" altLang="en-US" dirty="0">
                <a:solidFill>
                  <a:srgbClr val="FFC000"/>
                </a:solidFill>
              </a:rPr>
              <a:t>入</a:t>
            </a:r>
            <a:r>
              <a:rPr lang="ja-JP" altLang="en-US" dirty="0" smtClean="0">
                <a:solidFill>
                  <a:srgbClr val="FFC000"/>
                </a:solidFill>
              </a:rPr>
              <a:t>れない</a:t>
            </a:r>
            <a:endParaRPr kumimoji="1" lang="ja-JP" altLang="en-US" dirty="0">
              <a:solidFill>
                <a:srgbClr val="FFC000"/>
              </a:solidFill>
            </a:endParaRPr>
          </a:p>
        </p:txBody>
      </p:sp>
      <p:pic>
        <p:nvPicPr>
          <p:cNvPr id="8" name="図 7"/>
          <p:cNvPicPr>
            <a:picLocks noChangeAspect="1"/>
          </p:cNvPicPr>
          <p:nvPr/>
        </p:nvPicPr>
        <p:blipFill>
          <a:blip r:embed="rId2"/>
          <a:stretch>
            <a:fillRect/>
          </a:stretch>
        </p:blipFill>
        <p:spPr>
          <a:xfrm>
            <a:off x="6168109" y="1052736"/>
            <a:ext cx="3622017" cy="2552691"/>
          </a:xfrm>
          <a:prstGeom prst="rect">
            <a:avLst/>
          </a:prstGeom>
        </p:spPr>
      </p:pic>
      <p:pic>
        <p:nvPicPr>
          <p:cNvPr id="9" name="図 8"/>
          <p:cNvPicPr>
            <a:picLocks noChangeAspect="1"/>
          </p:cNvPicPr>
          <p:nvPr/>
        </p:nvPicPr>
        <p:blipFill>
          <a:blip r:embed="rId2"/>
          <a:stretch>
            <a:fillRect/>
          </a:stretch>
        </p:blipFill>
        <p:spPr>
          <a:xfrm>
            <a:off x="7369647" y="2042230"/>
            <a:ext cx="3622017" cy="2552691"/>
          </a:xfrm>
          <a:prstGeom prst="rect">
            <a:avLst/>
          </a:prstGeom>
        </p:spPr>
      </p:pic>
      <p:pic>
        <p:nvPicPr>
          <p:cNvPr id="10" name="図 9"/>
          <p:cNvPicPr>
            <a:picLocks noChangeAspect="1"/>
          </p:cNvPicPr>
          <p:nvPr/>
        </p:nvPicPr>
        <p:blipFill>
          <a:blip r:embed="rId2"/>
          <a:stretch>
            <a:fillRect/>
          </a:stretch>
        </p:blipFill>
        <p:spPr>
          <a:xfrm>
            <a:off x="8509245" y="3031725"/>
            <a:ext cx="3622017" cy="2552691"/>
          </a:xfrm>
          <a:prstGeom prst="rect">
            <a:avLst/>
          </a:prstGeom>
        </p:spPr>
      </p:pic>
    </p:spTree>
    <p:extLst>
      <p:ext uri="{BB962C8B-B14F-4D97-AF65-F5344CB8AC3E}">
        <p14:creationId xmlns:p14="http://schemas.microsoft.com/office/powerpoint/2010/main" val="31571589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gpvect</a:t>
            </a:r>
            <a:r>
              <a:rPr kumimoji="1" lang="en-US" altLang="ja-JP" dirty="0" smtClean="0"/>
              <a:t> </a:t>
            </a:r>
            <a:r>
              <a:rPr kumimoji="1" lang="ja-JP" altLang="en-US" dirty="0" smtClean="0"/>
              <a:t>使い方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基本形</a:t>
            </a:r>
            <a:endParaRPr kumimoji="1" lang="en-US" altLang="ja-JP" dirty="0" smtClean="0"/>
          </a:p>
          <a:p>
            <a:endParaRPr lang="en-US" altLang="ja-JP" dirty="0"/>
          </a:p>
          <a:p>
            <a:r>
              <a:rPr lang="ja-JP" altLang="en-US" dirty="0" smtClean="0"/>
              <a:t>スカラー量も描画</a:t>
            </a:r>
            <a:endParaRPr kumimoji="1" lang="en-US" altLang="ja-JP" dirty="0" smtClean="0"/>
          </a:p>
          <a:p>
            <a:endParaRPr kumimoji="1" lang="en-US" altLang="ja-JP" dirty="0" smtClean="0"/>
          </a:p>
          <a:p>
            <a:endParaRPr lang="en-US" altLang="ja-JP" dirty="0" smtClean="0"/>
          </a:p>
          <a:p>
            <a:endParaRPr lang="en-US" altLang="ja-JP" dirty="0" smtClean="0"/>
          </a:p>
          <a:p>
            <a:r>
              <a:rPr lang="en-US" altLang="ja-JP" dirty="0" err="1" smtClean="0"/>
              <a:t>gpview</a:t>
            </a:r>
            <a:r>
              <a:rPr lang="en-US" altLang="ja-JP" dirty="0" smtClean="0"/>
              <a:t> </a:t>
            </a:r>
            <a:r>
              <a:rPr lang="ja-JP" altLang="en-US" dirty="0" smtClean="0"/>
              <a:t>と同様に</a:t>
            </a:r>
            <a:endParaRPr lang="en-US" altLang="ja-JP" dirty="0" smtClean="0"/>
          </a:p>
          <a:p>
            <a:pPr lvl="1"/>
            <a:r>
              <a:rPr lang="ja-JP" altLang="en-US" dirty="0" smtClean="0"/>
              <a:t>範囲を指定できる</a:t>
            </a:r>
            <a:endParaRPr lang="en-US" altLang="ja-JP" dirty="0" smtClean="0"/>
          </a:p>
          <a:p>
            <a:pPr lvl="1"/>
            <a:r>
              <a:rPr lang="ja-JP" altLang="en-US" dirty="0"/>
              <a:t>オプション</a:t>
            </a:r>
            <a:r>
              <a:rPr lang="ja-JP" altLang="en-US" dirty="0" smtClean="0"/>
              <a:t>を指定できる</a:t>
            </a:r>
            <a:endParaRPr lang="en-US" altLang="ja-JP" dirty="0" smtClean="0"/>
          </a:p>
          <a:p>
            <a:endParaRPr lang="en-US" altLang="ja-JP" dirty="0" smtClean="0"/>
          </a:p>
        </p:txBody>
      </p:sp>
      <p:sp>
        <p:nvSpPr>
          <p:cNvPr id="4" name="テキスト ボックス 3"/>
          <p:cNvSpPr txBox="1"/>
          <p:nvPr/>
        </p:nvSpPr>
        <p:spPr>
          <a:xfrm>
            <a:off x="1410693" y="2924944"/>
            <a:ext cx="9911496" cy="830997"/>
          </a:xfrm>
          <a:prstGeom prst="rect">
            <a:avLst/>
          </a:prstGeom>
          <a:noFill/>
        </p:spPr>
        <p:txBody>
          <a:bodyPr wrap="none" rtlCol="0">
            <a:spAutoFit/>
          </a:bodyPr>
          <a:lstStyle/>
          <a:p>
            <a:r>
              <a:rPr lang="en-US" altLang="ja-JP" dirty="0"/>
              <a:t>$ </a:t>
            </a:r>
            <a:r>
              <a:rPr lang="en-US" altLang="ja-JP" dirty="0" err="1"/>
              <a:t>gpvect</a:t>
            </a:r>
            <a:r>
              <a:rPr lang="en-US" altLang="ja-JP" dirty="0"/>
              <a:t>  </a:t>
            </a:r>
            <a:r>
              <a:rPr lang="ja-JP" altLang="en-US" dirty="0"/>
              <a:t> </a:t>
            </a:r>
            <a:r>
              <a:rPr lang="en-US" altLang="ja-JP" dirty="0" smtClean="0"/>
              <a:t>--scalar [</a:t>
            </a:r>
            <a:r>
              <a:rPr lang="ja-JP" altLang="en-US" dirty="0" smtClean="0"/>
              <a:t>ファイル名</a:t>
            </a:r>
            <a:r>
              <a:rPr lang="en-US" altLang="ja-JP" dirty="0" smtClean="0"/>
              <a:t>]@[</a:t>
            </a:r>
            <a:r>
              <a:rPr lang="ja-JP" altLang="en-US" dirty="0" smtClean="0"/>
              <a:t>変数名</a:t>
            </a:r>
            <a:r>
              <a:rPr lang="en-US" altLang="ja-JP" dirty="0" smtClean="0"/>
              <a:t>]</a:t>
            </a:r>
          </a:p>
          <a:p>
            <a:r>
              <a:rPr lang="en-US" altLang="ja-JP" dirty="0"/>
              <a:t> </a:t>
            </a:r>
            <a:r>
              <a:rPr lang="en-US" altLang="ja-JP" dirty="0" smtClean="0"/>
              <a:t>                [</a:t>
            </a:r>
            <a:r>
              <a:rPr lang="en-US" altLang="ja-JP" dirty="0" err="1" smtClean="0"/>
              <a:t>Vx</a:t>
            </a:r>
            <a:r>
              <a:rPr lang="ja-JP" altLang="en-US" dirty="0"/>
              <a:t>ファイル名</a:t>
            </a:r>
            <a:r>
              <a:rPr lang="en-US" altLang="ja-JP" dirty="0"/>
              <a:t>]@[</a:t>
            </a:r>
            <a:r>
              <a:rPr lang="ja-JP" altLang="en-US" dirty="0"/>
              <a:t>変数名</a:t>
            </a:r>
            <a:r>
              <a:rPr lang="en-US" altLang="ja-JP" dirty="0"/>
              <a:t>] [</a:t>
            </a:r>
            <a:r>
              <a:rPr lang="en-US" altLang="ja-JP" dirty="0" err="1"/>
              <a:t>Vy</a:t>
            </a:r>
            <a:r>
              <a:rPr lang="ja-JP" altLang="en-US" dirty="0"/>
              <a:t>ファイル名</a:t>
            </a:r>
            <a:r>
              <a:rPr lang="en-US" altLang="ja-JP" dirty="0"/>
              <a:t>]@[</a:t>
            </a:r>
            <a:r>
              <a:rPr lang="ja-JP" altLang="en-US" dirty="0"/>
              <a:t>変数名</a:t>
            </a:r>
            <a:r>
              <a:rPr lang="en-US" altLang="ja-JP" dirty="0"/>
              <a:t>]  [</a:t>
            </a:r>
            <a:r>
              <a:rPr lang="ja-JP" altLang="en-US" dirty="0"/>
              <a:t>オプション</a:t>
            </a:r>
            <a:r>
              <a:rPr lang="en-US" altLang="ja-JP" dirty="0"/>
              <a:t>]</a:t>
            </a:r>
            <a:endParaRPr lang="ja-JP" altLang="en-US" dirty="0"/>
          </a:p>
        </p:txBody>
      </p:sp>
      <p:sp>
        <p:nvSpPr>
          <p:cNvPr id="8" name="テキスト ボックス 7"/>
          <p:cNvSpPr txBox="1"/>
          <p:nvPr/>
        </p:nvSpPr>
        <p:spPr>
          <a:xfrm>
            <a:off x="1410693" y="1785590"/>
            <a:ext cx="9812302" cy="461665"/>
          </a:xfrm>
          <a:prstGeom prst="rect">
            <a:avLst/>
          </a:prstGeom>
          <a:noFill/>
        </p:spPr>
        <p:txBody>
          <a:bodyPr wrap="none" rtlCol="0">
            <a:spAutoFit/>
          </a:bodyPr>
          <a:lstStyle/>
          <a:p>
            <a:r>
              <a:rPr lang="en-US" altLang="ja-JP" dirty="0"/>
              <a:t>$ </a:t>
            </a:r>
            <a:r>
              <a:rPr lang="en-US" altLang="ja-JP" dirty="0" err="1" smtClean="0"/>
              <a:t>gpvect</a:t>
            </a:r>
            <a:r>
              <a:rPr lang="en-US" altLang="ja-JP" dirty="0" smtClean="0"/>
              <a:t>  </a:t>
            </a:r>
            <a:r>
              <a:rPr lang="ja-JP" altLang="en-US" dirty="0" smtClean="0"/>
              <a:t> </a:t>
            </a:r>
            <a:r>
              <a:rPr lang="en-US" altLang="ja-JP" dirty="0" smtClean="0"/>
              <a:t>[</a:t>
            </a:r>
            <a:r>
              <a:rPr lang="en-US" altLang="ja-JP" dirty="0" err="1" smtClean="0"/>
              <a:t>Vx</a:t>
            </a:r>
            <a:r>
              <a:rPr lang="ja-JP" altLang="en-US" dirty="0" smtClean="0"/>
              <a:t>ファイル名</a:t>
            </a:r>
            <a:r>
              <a:rPr lang="en-US" altLang="ja-JP" dirty="0"/>
              <a:t>]@[</a:t>
            </a:r>
            <a:r>
              <a:rPr lang="ja-JP" altLang="en-US" dirty="0"/>
              <a:t>変数名</a:t>
            </a:r>
            <a:r>
              <a:rPr lang="en-US" altLang="ja-JP" dirty="0" smtClean="0"/>
              <a:t>] </a:t>
            </a:r>
            <a:r>
              <a:rPr lang="en-US" altLang="ja-JP" dirty="0"/>
              <a:t>[</a:t>
            </a:r>
            <a:r>
              <a:rPr lang="en-US" altLang="ja-JP" dirty="0" err="1" smtClean="0"/>
              <a:t>Vy</a:t>
            </a:r>
            <a:r>
              <a:rPr lang="ja-JP" altLang="en-US" dirty="0" smtClean="0"/>
              <a:t>ファイル名</a:t>
            </a:r>
            <a:r>
              <a:rPr lang="en-US" altLang="ja-JP" dirty="0"/>
              <a:t>]@[</a:t>
            </a:r>
            <a:r>
              <a:rPr lang="ja-JP" altLang="en-US" dirty="0"/>
              <a:t>変数名</a:t>
            </a:r>
            <a:r>
              <a:rPr lang="en-US" altLang="ja-JP" dirty="0" smtClean="0"/>
              <a:t>]  [</a:t>
            </a:r>
            <a:r>
              <a:rPr lang="ja-JP" altLang="en-US" dirty="0" smtClean="0"/>
              <a:t>オプション</a:t>
            </a:r>
            <a:r>
              <a:rPr lang="en-US" altLang="ja-JP" dirty="0" smtClean="0"/>
              <a:t>]</a:t>
            </a:r>
            <a:endParaRPr kumimoji="1" lang="ja-JP" altLang="en-US" dirty="0"/>
          </a:p>
        </p:txBody>
      </p:sp>
      <p:sp>
        <p:nvSpPr>
          <p:cNvPr id="5" name="テキスト ボックス 4"/>
          <p:cNvSpPr txBox="1"/>
          <p:nvPr/>
        </p:nvSpPr>
        <p:spPr>
          <a:xfrm>
            <a:off x="7608168" y="3916784"/>
            <a:ext cx="2996333" cy="461665"/>
          </a:xfrm>
          <a:prstGeom prst="rect">
            <a:avLst/>
          </a:prstGeom>
          <a:noFill/>
        </p:spPr>
        <p:txBody>
          <a:bodyPr wrap="none" rtlCol="0">
            <a:spAutoFit/>
          </a:bodyPr>
          <a:lstStyle/>
          <a:p>
            <a:r>
              <a:rPr lang="ja-JP" altLang="en-US" dirty="0" smtClean="0"/>
              <a:t>（コマンドは一行です</a:t>
            </a:r>
            <a:r>
              <a:rPr lang="ja-JP" altLang="en-US" dirty="0"/>
              <a:t>）</a:t>
            </a:r>
            <a:endParaRPr kumimoji="1" lang="ja-JP" altLang="en-US" dirty="0"/>
          </a:p>
        </p:txBody>
      </p:sp>
    </p:spTree>
    <p:extLst>
      <p:ext uri="{BB962C8B-B14F-4D97-AF65-F5344CB8AC3E}">
        <p14:creationId xmlns:p14="http://schemas.microsoft.com/office/powerpoint/2010/main" val="40235787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gpvect</a:t>
            </a:r>
            <a:r>
              <a:rPr kumimoji="1" lang="en-US" altLang="ja-JP" dirty="0" smtClean="0"/>
              <a:t> </a:t>
            </a:r>
            <a:r>
              <a:rPr kumimoji="1" lang="ja-JP" altLang="en-US" dirty="0" smtClean="0"/>
              <a:t>やってみよう </a:t>
            </a:r>
            <a:r>
              <a:rPr kumimoji="1" lang="en-US" altLang="ja-JP" dirty="0" smtClean="0"/>
              <a:t>1</a:t>
            </a:r>
            <a:endParaRPr kumimoji="1" lang="ja-JP" altLang="en-US" dirty="0"/>
          </a:p>
        </p:txBody>
      </p:sp>
      <p:sp>
        <p:nvSpPr>
          <p:cNvPr id="3" name="コンテンツ プレースホルダー 2"/>
          <p:cNvSpPr>
            <a:spLocks noGrp="1"/>
          </p:cNvSpPr>
          <p:nvPr>
            <p:ph sz="half" idx="1"/>
          </p:nvPr>
        </p:nvSpPr>
        <p:spPr/>
        <p:txBody>
          <a:bodyPr/>
          <a:lstStyle/>
          <a:p>
            <a:r>
              <a:rPr lang="ja-JP" altLang="en-US" dirty="0"/>
              <a:t>温度の水平分布</a:t>
            </a:r>
            <a:endParaRPr lang="en-US" altLang="ja-JP" dirty="0"/>
          </a:p>
          <a:p>
            <a:pPr lvl="1"/>
            <a:r>
              <a:rPr lang="en-US" altLang="ja-JP" dirty="0" smtClean="0"/>
              <a:t>[</a:t>
            </a:r>
            <a:r>
              <a:rPr lang="en-US" altLang="ja-JP" dirty="0" err="1" smtClean="0"/>
              <a:t>lon</a:t>
            </a:r>
            <a:r>
              <a:rPr lang="en-US" altLang="ja-JP" dirty="0"/>
              <a:t>	</a:t>
            </a:r>
            <a:r>
              <a:rPr lang="ja-JP" altLang="en-US" dirty="0" smtClean="0"/>
              <a:t>全部</a:t>
            </a:r>
            <a:r>
              <a:rPr lang="en-US" altLang="ja-JP" dirty="0" smtClean="0"/>
              <a:t>]</a:t>
            </a:r>
            <a:endParaRPr lang="en-US" altLang="ja-JP" dirty="0"/>
          </a:p>
          <a:p>
            <a:pPr lvl="1"/>
            <a:r>
              <a:rPr lang="en-US" altLang="ja-JP" dirty="0"/>
              <a:t>[</a:t>
            </a:r>
            <a:r>
              <a:rPr lang="en-US" altLang="ja-JP" dirty="0" err="1"/>
              <a:t>lat</a:t>
            </a:r>
            <a:r>
              <a:rPr lang="en-US" altLang="ja-JP" dirty="0"/>
              <a:t>	</a:t>
            </a:r>
            <a:r>
              <a:rPr lang="ja-JP" altLang="en-US" dirty="0" smtClean="0"/>
              <a:t>全部</a:t>
            </a:r>
            <a:r>
              <a:rPr lang="en-US" altLang="ja-JP" dirty="0" smtClean="0"/>
              <a:t>]</a:t>
            </a:r>
            <a:endParaRPr lang="en-US" altLang="ja-JP" dirty="0"/>
          </a:p>
          <a:p>
            <a:pPr lvl="1"/>
            <a:r>
              <a:rPr lang="en-US" altLang="ja-JP" dirty="0"/>
              <a:t>[sig	</a:t>
            </a:r>
            <a:r>
              <a:rPr lang="ja-JP" altLang="en-US" dirty="0"/>
              <a:t>最初の</a:t>
            </a:r>
            <a:r>
              <a:rPr lang="ja-JP" altLang="en-US" dirty="0" smtClean="0"/>
              <a:t>値</a:t>
            </a:r>
            <a:r>
              <a:rPr lang="en-US" altLang="ja-JP" dirty="0" smtClean="0"/>
              <a:t>]</a:t>
            </a:r>
            <a:endParaRPr lang="en-US" altLang="ja-JP" dirty="0"/>
          </a:p>
          <a:p>
            <a:pPr lvl="1"/>
            <a:r>
              <a:rPr lang="en-US" altLang="ja-JP" dirty="0" smtClean="0"/>
              <a:t>[time</a:t>
            </a:r>
            <a:r>
              <a:rPr lang="en-US" altLang="ja-JP" dirty="0"/>
              <a:t>	</a:t>
            </a:r>
            <a:r>
              <a:rPr lang="ja-JP" altLang="en-US" dirty="0" smtClean="0"/>
              <a:t>最初の値</a:t>
            </a:r>
            <a:r>
              <a:rPr lang="en-US" altLang="ja-JP" dirty="0"/>
              <a:t>]</a:t>
            </a:r>
          </a:p>
          <a:p>
            <a:endParaRPr kumimoji="1" lang="ja-JP" altLang="en-US" dirty="0"/>
          </a:p>
        </p:txBody>
      </p:sp>
      <p:sp>
        <p:nvSpPr>
          <p:cNvPr id="14" name="コンテンツ プレースホルダー 13"/>
          <p:cNvSpPr>
            <a:spLocks noGrp="1"/>
          </p:cNvSpPr>
          <p:nvPr>
            <p:ph sz="half" idx="2"/>
          </p:nvPr>
        </p:nvSpPr>
        <p:spPr/>
        <p:txBody>
          <a:bodyPr/>
          <a:lstStyle/>
          <a:p>
            <a:endParaRPr kumimoji="1" lang="ja-JP" altLang="en-US"/>
          </a:p>
        </p:txBody>
      </p:sp>
      <p:sp>
        <p:nvSpPr>
          <p:cNvPr id="4" name="テキスト ボックス 3"/>
          <p:cNvSpPr txBox="1"/>
          <p:nvPr/>
        </p:nvSpPr>
        <p:spPr>
          <a:xfrm>
            <a:off x="1487488" y="5037312"/>
            <a:ext cx="5396606" cy="461665"/>
          </a:xfrm>
          <a:prstGeom prst="rect">
            <a:avLst/>
          </a:prstGeom>
          <a:noFill/>
        </p:spPr>
        <p:txBody>
          <a:bodyPr wrap="none" rtlCol="0">
            <a:spAutoFit/>
          </a:bodyPr>
          <a:lstStyle/>
          <a:p>
            <a:r>
              <a:rPr lang="en-US" altLang="ja-JP" dirty="0"/>
              <a:t>$ </a:t>
            </a:r>
            <a:r>
              <a:rPr lang="en-US" altLang="ja-JP" dirty="0" err="1" smtClean="0"/>
              <a:t>gpvect</a:t>
            </a:r>
            <a:r>
              <a:rPr lang="en-US" altLang="ja-JP" dirty="0" smtClean="0"/>
              <a:t>   </a:t>
            </a:r>
            <a:r>
              <a:rPr lang="en-US" altLang="ja-JP" dirty="0" err="1" smtClean="0"/>
              <a:t>U.nc@U</a:t>
            </a:r>
            <a:r>
              <a:rPr lang="en-US" altLang="ja-JP" dirty="0" smtClean="0"/>
              <a:t>   </a:t>
            </a:r>
            <a:r>
              <a:rPr lang="en-US" altLang="ja-JP" dirty="0" err="1" smtClean="0"/>
              <a:t>V.nc@V</a:t>
            </a:r>
            <a:r>
              <a:rPr lang="en-US" altLang="ja-JP" dirty="0" smtClean="0"/>
              <a:t>   --</a:t>
            </a:r>
            <a:r>
              <a:rPr lang="en-US" altLang="ja-JP" dirty="0" err="1" smtClean="0"/>
              <a:t>wsn</a:t>
            </a:r>
            <a:r>
              <a:rPr lang="en-US" altLang="ja-JP" dirty="0" smtClean="0"/>
              <a:t> 1</a:t>
            </a:r>
            <a:endParaRPr kumimoji="1" lang="ja-JP" altLang="en-US" dirty="0"/>
          </a:p>
        </p:txBody>
      </p:sp>
      <p:sp>
        <p:nvSpPr>
          <p:cNvPr id="8" name="左大かっこ 7"/>
          <p:cNvSpPr/>
          <p:nvPr/>
        </p:nvSpPr>
        <p:spPr>
          <a:xfrm rot="16200000">
            <a:off x="3489997" y="4909198"/>
            <a:ext cx="171446" cy="1152128"/>
          </a:xfrm>
          <a:prstGeom prst="leftBracket">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テキスト ボックス 8"/>
          <p:cNvSpPr txBox="1"/>
          <p:nvPr/>
        </p:nvSpPr>
        <p:spPr>
          <a:xfrm>
            <a:off x="2999656" y="5703639"/>
            <a:ext cx="3028393" cy="461665"/>
          </a:xfrm>
          <a:prstGeom prst="rect">
            <a:avLst/>
          </a:prstGeom>
          <a:noFill/>
        </p:spPr>
        <p:txBody>
          <a:bodyPr wrap="none" rtlCol="0">
            <a:spAutoFit/>
          </a:bodyPr>
          <a:lstStyle/>
          <a:p>
            <a:r>
              <a:rPr lang="ja-JP" altLang="en-US" dirty="0" smtClean="0">
                <a:solidFill>
                  <a:srgbClr val="FF0000"/>
                </a:solidFill>
              </a:rPr>
              <a:t>こ</a:t>
            </a:r>
            <a:r>
              <a:rPr lang="ja-JP" altLang="en-US" dirty="0">
                <a:solidFill>
                  <a:srgbClr val="FF0000"/>
                </a:solidFill>
              </a:rPr>
              <a:t>こ</a:t>
            </a:r>
            <a:r>
              <a:rPr lang="ja-JP" altLang="en-US" dirty="0" smtClean="0">
                <a:solidFill>
                  <a:srgbClr val="FF0000"/>
                </a:solidFill>
              </a:rPr>
              <a:t>に</a:t>
            </a:r>
            <a:r>
              <a:rPr lang="ja-JP" altLang="en-US" dirty="0">
                <a:solidFill>
                  <a:srgbClr val="FF0000"/>
                </a:solidFill>
              </a:rPr>
              <a:t>空白</a:t>
            </a:r>
            <a:r>
              <a:rPr lang="ja-JP" altLang="en-US" dirty="0" smtClean="0">
                <a:solidFill>
                  <a:srgbClr val="FF0000"/>
                </a:solidFill>
              </a:rPr>
              <a:t>を</a:t>
            </a:r>
            <a:r>
              <a:rPr lang="ja-JP" altLang="en-US" dirty="0">
                <a:solidFill>
                  <a:srgbClr val="FF0000"/>
                </a:solidFill>
              </a:rPr>
              <a:t>入</a:t>
            </a:r>
            <a:r>
              <a:rPr lang="ja-JP" altLang="en-US" dirty="0" smtClean="0">
                <a:solidFill>
                  <a:srgbClr val="FF0000"/>
                </a:solidFill>
              </a:rPr>
              <a:t>れない</a:t>
            </a:r>
            <a:endParaRPr kumimoji="1" lang="ja-JP" altLang="en-US" dirty="0">
              <a:solidFill>
                <a:srgbClr val="FF0000"/>
              </a:solidFill>
            </a:endParaRPr>
          </a:p>
        </p:txBody>
      </p:sp>
      <p:sp>
        <p:nvSpPr>
          <p:cNvPr id="10" name="左大かっこ 9"/>
          <p:cNvSpPr/>
          <p:nvPr/>
        </p:nvSpPr>
        <p:spPr>
          <a:xfrm rot="16200000">
            <a:off x="4811676" y="4909198"/>
            <a:ext cx="171446" cy="1152128"/>
          </a:xfrm>
          <a:prstGeom prst="leftBracket">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5" name="図 4"/>
          <p:cNvPicPr>
            <a:picLocks noChangeAspect="1"/>
          </p:cNvPicPr>
          <p:nvPr/>
        </p:nvPicPr>
        <p:blipFill>
          <a:blip r:embed="rId2"/>
          <a:stretch>
            <a:fillRect/>
          </a:stretch>
        </p:blipFill>
        <p:spPr>
          <a:xfrm>
            <a:off x="6197600" y="1101913"/>
            <a:ext cx="5123625" cy="3610980"/>
          </a:xfrm>
          <a:prstGeom prst="rect">
            <a:avLst/>
          </a:prstGeom>
        </p:spPr>
      </p:pic>
      <p:sp>
        <p:nvSpPr>
          <p:cNvPr id="6" name="角丸四角形 5"/>
          <p:cNvSpPr/>
          <p:nvPr/>
        </p:nvSpPr>
        <p:spPr>
          <a:xfrm>
            <a:off x="5626969" y="5061396"/>
            <a:ext cx="1220142" cy="46166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732289" y="5210225"/>
            <a:ext cx="3445174" cy="1200329"/>
          </a:xfrm>
          <a:prstGeom prst="rect">
            <a:avLst/>
          </a:prstGeom>
          <a:noFill/>
        </p:spPr>
        <p:txBody>
          <a:bodyPr wrap="none" rtlCol="0">
            <a:spAutoFit/>
          </a:bodyPr>
          <a:lstStyle/>
          <a:p>
            <a:r>
              <a:rPr lang="ja-JP" altLang="en-US" dirty="0" smtClean="0">
                <a:solidFill>
                  <a:schemeClr val="accent5">
                    <a:lumMod val="50000"/>
                  </a:schemeClr>
                </a:solidFill>
              </a:rPr>
              <a:t>画面への描画の指定</a:t>
            </a:r>
            <a:endParaRPr lang="en-US" altLang="ja-JP" dirty="0" smtClean="0">
              <a:solidFill>
                <a:schemeClr val="accent5">
                  <a:lumMod val="50000"/>
                </a:schemeClr>
              </a:solidFill>
            </a:endParaRPr>
          </a:p>
          <a:p>
            <a:r>
              <a:rPr lang="ja-JP" altLang="en-US" dirty="0">
                <a:solidFill>
                  <a:schemeClr val="accent5">
                    <a:lumMod val="50000"/>
                  </a:schemeClr>
                </a:solidFill>
              </a:rPr>
              <a:t>（</a:t>
            </a:r>
            <a:r>
              <a:rPr lang="ja-JP" altLang="en-US" dirty="0" smtClean="0">
                <a:solidFill>
                  <a:schemeClr val="accent5">
                    <a:lumMod val="50000"/>
                  </a:schemeClr>
                </a:solidFill>
              </a:rPr>
              <a:t>本来は不要なはずだが</a:t>
            </a:r>
            <a:endParaRPr lang="en-US" altLang="ja-JP" dirty="0" smtClean="0">
              <a:solidFill>
                <a:schemeClr val="accent5">
                  <a:lumMod val="50000"/>
                </a:schemeClr>
              </a:solidFill>
            </a:endParaRPr>
          </a:p>
          <a:p>
            <a:r>
              <a:rPr lang="ja-JP" altLang="en-US" dirty="0" smtClean="0">
                <a:solidFill>
                  <a:schemeClr val="accent5">
                    <a:lumMod val="50000"/>
                  </a:schemeClr>
                </a:solidFill>
              </a:rPr>
              <a:t>付けないとエラーが出る）</a:t>
            </a:r>
            <a:endParaRPr kumimoji="1" lang="ja-JP" altLang="en-US" dirty="0">
              <a:solidFill>
                <a:schemeClr val="accent5">
                  <a:lumMod val="50000"/>
                </a:schemeClr>
              </a:solidFill>
            </a:endParaRPr>
          </a:p>
        </p:txBody>
      </p:sp>
      <p:cxnSp>
        <p:nvCxnSpPr>
          <p:cNvPr id="12" name="直線矢印コネクタ 11"/>
          <p:cNvCxnSpPr>
            <a:stCxn id="7" idx="1"/>
            <a:endCxn id="6" idx="3"/>
          </p:cNvCxnSpPr>
          <p:nvPr/>
        </p:nvCxnSpPr>
        <p:spPr>
          <a:xfrm flipH="1" flipV="1">
            <a:off x="6847111" y="5292229"/>
            <a:ext cx="885178" cy="51816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69271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gpvect</a:t>
            </a:r>
            <a:r>
              <a:rPr kumimoji="1" lang="en-US" altLang="ja-JP" dirty="0" smtClean="0"/>
              <a:t> </a:t>
            </a:r>
            <a:r>
              <a:rPr kumimoji="1" lang="ja-JP" altLang="en-US" dirty="0" smtClean="0"/>
              <a:t>やってみよう </a:t>
            </a:r>
            <a:r>
              <a:rPr lang="en-US" altLang="ja-JP" dirty="0"/>
              <a:t>2</a:t>
            </a:r>
            <a:endParaRPr kumimoji="1" lang="ja-JP" altLang="en-US" dirty="0"/>
          </a:p>
        </p:txBody>
      </p:sp>
      <p:sp>
        <p:nvSpPr>
          <p:cNvPr id="3" name="コンテンツ プレースホルダー 2"/>
          <p:cNvSpPr>
            <a:spLocks noGrp="1"/>
          </p:cNvSpPr>
          <p:nvPr>
            <p:ph sz="half" idx="1"/>
          </p:nvPr>
        </p:nvSpPr>
        <p:spPr/>
        <p:txBody>
          <a:bodyPr/>
          <a:lstStyle/>
          <a:p>
            <a:r>
              <a:rPr lang="ja-JP" altLang="en-US" dirty="0"/>
              <a:t>温度の水平分布</a:t>
            </a:r>
            <a:endParaRPr lang="en-US" altLang="ja-JP" dirty="0"/>
          </a:p>
          <a:p>
            <a:pPr lvl="1"/>
            <a:r>
              <a:rPr lang="en-US" altLang="ja-JP" dirty="0" smtClean="0"/>
              <a:t>[</a:t>
            </a:r>
            <a:r>
              <a:rPr lang="en-US" altLang="ja-JP" dirty="0" err="1" smtClean="0"/>
              <a:t>lon</a:t>
            </a:r>
            <a:r>
              <a:rPr lang="en-US" altLang="ja-JP" dirty="0"/>
              <a:t>	</a:t>
            </a:r>
            <a:r>
              <a:rPr lang="ja-JP" altLang="en-US" dirty="0" smtClean="0"/>
              <a:t>全部</a:t>
            </a:r>
            <a:r>
              <a:rPr lang="en-US" altLang="ja-JP" dirty="0" smtClean="0"/>
              <a:t>]</a:t>
            </a:r>
            <a:endParaRPr lang="en-US" altLang="ja-JP" dirty="0"/>
          </a:p>
          <a:p>
            <a:pPr lvl="1"/>
            <a:r>
              <a:rPr lang="en-US" altLang="ja-JP" dirty="0"/>
              <a:t>[</a:t>
            </a:r>
            <a:r>
              <a:rPr lang="en-US" altLang="ja-JP" dirty="0" err="1"/>
              <a:t>lat</a:t>
            </a:r>
            <a:r>
              <a:rPr lang="en-US" altLang="ja-JP" dirty="0"/>
              <a:t>	</a:t>
            </a:r>
            <a:r>
              <a:rPr lang="ja-JP" altLang="en-US" dirty="0" smtClean="0"/>
              <a:t>全部</a:t>
            </a:r>
            <a:r>
              <a:rPr lang="en-US" altLang="ja-JP" dirty="0" smtClean="0"/>
              <a:t>]</a:t>
            </a:r>
            <a:endParaRPr lang="en-US" altLang="ja-JP" dirty="0"/>
          </a:p>
          <a:p>
            <a:pPr lvl="1"/>
            <a:r>
              <a:rPr lang="en-US" altLang="ja-JP" dirty="0"/>
              <a:t>[sig	</a:t>
            </a:r>
            <a:r>
              <a:rPr lang="ja-JP" altLang="en-US" dirty="0"/>
              <a:t>最初の</a:t>
            </a:r>
            <a:r>
              <a:rPr lang="ja-JP" altLang="en-US" dirty="0" smtClean="0"/>
              <a:t>値</a:t>
            </a:r>
            <a:r>
              <a:rPr lang="en-US" altLang="ja-JP" dirty="0" smtClean="0"/>
              <a:t>]</a:t>
            </a:r>
            <a:endParaRPr lang="en-US" altLang="ja-JP" dirty="0"/>
          </a:p>
          <a:p>
            <a:pPr lvl="1"/>
            <a:r>
              <a:rPr lang="en-US" altLang="ja-JP" dirty="0" smtClean="0"/>
              <a:t>[time</a:t>
            </a:r>
            <a:r>
              <a:rPr lang="en-US" altLang="ja-JP" dirty="0"/>
              <a:t>	</a:t>
            </a:r>
            <a:r>
              <a:rPr lang="ja-JP" altLang="en-US" dirty="0" smtClean="0"/>
              <a:t>最初の値</a:t>
            </a:r>
            <a:r>
              <a:rPr lang="en-US" altLang="ja-JP" dirty="0"/>
              <a:t>]</a:t>
            </a:r>
          </a:p>
          <a:p>
            <a:endParaRPr kumimoji="1" lang="ja-JP" altLang="en-US" dirty="0"/>
          </a:p>
        </p:txBody>
      </p:sp>
      <p:sp>
        <p:nvSpPr>
          <p:cNvPr id="14" name="コンテンツ プレースホルダー 13"/>
          <p:cNvSpPr>
            <a:spLocks noGrp="1"/>
          </p:cNvSpPr>
          <p:nvPr>
            <p:ph sz="half" idx="2"/>
          </p:nvPr>
        </p:nvSpPr>
        <p:spPr/>
        <p:txBody>
          <a:bodyPr/>
          <a:lstStyle/>
          <a:p>
            <a:endParaRPr kumimoji="1" lang="ja-JP" altLang="en-US"/>
          </a:p>
        </p:txBody>
      </p:sp>
      <p:sp>
        <p:nvSpPr>
          <p:cNvPr id="4" name="テキスト ボックス 3"/>
          <p:cNvSpPr txBox="1"/>
          <p:nvPr/>
        </p:nvSpPr>
        <p:spPr>
          <a:xfrm>
            <a:off x="1487488" y="5037312"/>
            <a:ext cx="8987268" cy="461665"/>
          </a:xfrm>
          <a:prstGeom prst="rect">
            <a:avLst/>
          </a:prstGeom>
          <a:noFill/>
        </p:spPr>
        <p:txBody>
          <a:bodyPr wrap="none" rtlCol="0">
            <a:spAutoFit/>
          </a:bodyPr>
          <a:lstStyle/>
          <a:p>
            <a:r>
              <a:rPr lang="en-US" altLang="ja-JP" dirty="0"/>
              <a:t>$ </a:t>
            </a:r>
            <a:r>
              <a:rPr lang="en-US" altLang="ja-JP" dirty="0" err="1" smtClean="0"/>
              <a:t>gpvect</a:t>
            </a:r>
            <a:r>
              <a:rPr lang="en-US" altLang="ja-JP" dirty="0" smtClean="0"/>
              <a:t>   --scalar  </a:t>
            </a:r>
            <a:r>
              <a:rPr lang="en-US" altLang="ja-JP" dirty="0" err="1" smtClean="0"/>
              <a:t>Temp.nc@Temp</a:t>
            </a:r>
            <a:r>
              <a:rPr lang="en-US" altLang="ja-JP" dirty="0" smtClean="0"/>
              <a:t>   </a:t>
            </a:r>
            <a:r>
              <a:rPr lang="en-US" altLang="ja-JP" dirty="0" err="1" smtClean="0"/>
              <a:t>U.nc@U</a:t>
            </a:r>
            <a:r>
              <a:rPr lang="en-US" altLang="ja-JP" dirty="0" smtClean="0"/>
              <a:t>   </a:t>
            </a:r>
            <a:r>
              <a:rPr lang="en-US" altLang="ja-JP" dirty="0" err="1" smtClean="0"/>
              <a:t>V.nc@V</a:t>
            </a:r>
            <a:r>
              <a:rPr lang="en-US" altLang="ja-JP" dirty="0" smtClean="0"/>
              <a:t>   --</a:t>
            </a:r>
            <a:r>
              <a:rPr lang="en-US" altLang="ja-JP" dirty="0" err="1" smtClean="0"/>
              <a:t>wsn</a:t>
            </a:r>
            <a:r>
              <a:rPr lang="en-US" altLang="ja-JP" dirty="0" smtClean="0"/>
              <a:t> 1</a:t>
            </a:r>
            <a:endParaRPr kumimoji="1" lang="ja-JP" altLang="en-US" dirty="0"/>
          </a:p>
        </p:txBody>
      </p:sp>
      <p:sp>
        <p:nvSpPr>
          <p:cNvPr id="8" name="左大かっこ 7"/>
          <p:cNvSpPr/>
          <p:nvPr/>
        </p:nvSpPr>
        <p:spPr>
          <a:xfrm rot="16200000">
            <a:off x="7162405" y="4909198"/>
            <a:ext cx="171446" cy="1152128"/>
          </a:xfrm>
          <a:prstGeom prst="leftBracket">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テキスト ボックス 8"/>
          <p:cNvSpPr txBox="1"/>
          <p:nvPr/>
        </p:nvSpPr>
        <p:spPr>
          <a:xfrm>
            <a:off x="4242628" y="5703639"/>
            <a:ext cx="3028393" cy="461665"/>
          </a:xfrm>
          <a:prstGeom prst="rect">
            <a:avLst/>
          </a:prstGeom>
          <a:noFill/>
        </p:spPr>
        <p:txBody>
          <a:bodyPr wrap="none" rtlCol="0">
            <a:spAutoFit/>
          </a:bodyPr>
          <a:lstStyle/>
          <a:p>
            <a:r>
              <a:rPr lang="ja-JP" altLang="en-US" dirty="0" smtClean="0">
                <a:solidFill>
                  <a:srgbClr val="FF0000"/>
                </a:solidFill>
              </a:rPr>
              <a:t>こ</a:t>
            </a:r>
            <a:r>
              <a:rPr lang="ja-JP" altLang="en-US" dirty="0">
                <a:solidFill>
                  <a:srgbClr val="FF0000"/>
                </a:solidFill>
              </a:rPr>
              <a:t>こ</a:t>
            </a:r>
            <a:r>
              <a:rPr lang="ja-JP" altLang="en-US" dirty="0" smtClean="0">
                <a:solidFill>
                  <a:srgbClr val="FF0000"/>
                </a:solidFill>
              </a:rPr>
              <a:t>に</a:t>
            </a:r>
            <a:r>
              <a:rPr lang="ja-JP" altLang="en-US" dirty="0">
                <a:solidFill>
                  <a:srgbClr val="FF0000"/>
                </a:solidFill>
              </a:rPr>
              <a:t>空白</a:t>
            </a:r>
            <a:r>
              <a:rPr lang="ja-JP" altLang="en-US" dirty="0" smtClean="0">
                <a:solidFill>
                  <a:srgbClr val="FF0000"/>
                </a:solidFill>
              </a:rPr>
              <a:t>を</a:t>
            </a:r>
            <a:r>
              <a:rPr lang="ja-JP" altLang="en-US" dirty="0">
                <a:solidFill>
                  <a:srgbClr val="FF0000"/>
                </a:solidFill>
              </a:rPr>
              <a:t>入</a:t>
            </a:r>
            <a:r>
              <a:rPr lang="ja-JP" altLang="en-US" dirty="0" smtClean="0">
                <a:solidFill>
                  <a:srgbClr val="FF0000"/>
                </a:solidFill>
              </a:rPr>
              <a:t>れない</a:t>
            </a:r>
            <a:endParaRPr kumimoji="1" lang="ja-JP" altLang="en-US" dirty="0">
              <a:solidFill>
                <a:srgbClr val="FF0000"/>
              </a:solidFill>
            </a:endParaRPr>
          </a:p>
        </p:txBody>
      </p:sp>
      <p:sp>
        <p:nvSpPr>
          <p:cNvPr id="10" name="左大かっこ 9"/>
          <p:cNvSpPr/>
          <p:nvPr/>
        </p:nvSpPr>
        <p:spPr>
          <a:xfrm rot="16200000">
            <a:off x="8484084" y="4909198"/>
            <a:ext cx="171446" cy="1152128"/>
          </a:xfrm>
          <a:prstGeom prst="leftBracket">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左大かっこ 10"/>
          <p:cNvSpPr/>
          <p:nvPr/>
        </p:nvSpPr>
        <p:spPr>
          <a:xfrm rot="16200000">
            <a:off x="5182185" y="4369137"/>
            <a:ext cx="171446" cy="2232248"/>
          </a:xfrm>
          <a:prstGeom prst="leftBracket">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6" name="図 5"/>
          <p:cNvPicPr>
            <a:picLocks noChangeAspect="1"/>
          </p:cNvPicPr>
          <p:nvPr/>
        </p:nvPicPr>
        <p:blipFill>
          <a:blip r:embed="rId2"/>
          <a:stretch>
            <a:fillRect/>
          </a:stretch>
        </p:blipFill>
        <p:spPr>
          <a:xfrm>
            <a:off x="6197600" y="1097850"/>
            <a:ext cx="5123625" cy="3610980"/>
          </a:xfrm>
          <a:prstGeom prst="rect">
            <a:avLst/>
          </a:prstGeom>
        </p:spPr>
      </p:pic>
    </p:spTree>
    <p:extLst>
      <p:ext uri="{BB962C8B-B14F-4D97-AF65-F5344CB8AC3E}">
        <p14:creationId xmlns:p14="http://schemas.microsoft.com/office/powerpoint/2010/main" val="13014511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err="1" smtClean="0">
                <a:solidFill>
                  <a:schemeClr val="tx1"/>
                </a:solidFill>
              </a:rPr>
              <a:t>gpview</a:t>
            </a:r>
            <a:r>
              <a:rPr lang="en-US" altLang="ja-JP" dirty="0" smtClean="0">
                <a:solidFill>
                  <a:schemeClr val="tx1"/>
                </a:solidFill>
              </a:rPr>
              <a:t>, </a:t>
            </a:r>
            <a:r>
              <a:rPr lang="en-US" altLang="ja-JP" dirty="0" err="1" smtClean="0">
                <a:solidFill>
                  <a:schemeClr val="tx1"/>
                </a:solidFill>
              </a:rPr>
              <a:t>gpvect</a:t>
            </a:r>
            <a:r>
              <a:rPr lang="en-US" altLang="ja-JP" dirty="0" smtClean="0">
                <a:solidFill>
                  <a:schemeClr val="tx1"/>
                </a:solidFill>
              </a:rPr>
              <a:t> </a:t>
            </a:r>
            <a:r>
              <a:rPr lang="ja-JP" altLang="en-US" dirty="0" smtClean="0">
                <a:solidFill>
                  <a:schemeClr val="tx1"/>
                </a:solidFill>
              </a:rPr>
              <a:t>は </a:t>
            </a:r>
            <a:r>
              <a:rPr lang="en-US" altLang="ja-JP" dirty="0" smtClean="0">
                <a:solidFill>
                  <a:schemeClr val="tx1"/>
                </a:solidFill>
              </a:rPr>
              <a:t>“quick look” </a:t>
            </a:r>
            <a:r>
              <a:rPr lang="ja-JP" altLang="en-US" dirty="0" smtClean="0">
                <a:solidFill>
                  <a:schemeClr val="tx1"/>
                </a:solidFill>
              </a:rPr>
              <a:t>に便利</a:t>
            </a:r>
            <a:r>
              <a:rPr lang="en-US" altLang="ja-JP" dirty="0" smtClean="0">
                <a:solidFill>
                  <a:schemeClr val="tx1"/>
                </a:solidFill>
              </a:rPr>
              <a:t>.</a:t>
            </a:r>
          </a:p>
          <a:p>
            <a:r>
              <a:rPr lang="ja-JP" altLang="en-US" dirty="0" smtClean="0">
                <a:solidFill>
                  <a:schemeClr val="tx1"/>
                </a:solidFill>
              </a:rPr>
              <a:t>使って慣れると良いでしょう</a:t>
            </a:r>
            <a:r>
              <a:rPr lang="en-US" altLang="ja-JP" dirty="0" smtClean="0">
                <a:solidFill>
                  <a:schemeClr val="tx1"/>
                </a:solidFill>
              </a:rPr>
              <a:t>.</a:t>
            </a:r>
          </a:p>
          <a:p>
            <a:endParaRPr lang="en-US" altLang="ja-JP" dirty="0" smtClean="0">
              <a:solidFill>
                <a:schemeClr val="tx1"/>
              </a:solidFill>
            </a:endParaRPr>
          </a:p>
          <a:p>
            <a:r>
              <a:rPr lang="ja-JP" altLang="en-US" dirty="0" smtClean="0">
                <a:solidFill>
                  <a:schemeClr val="tx1"/>
                </a:solidFill>
              </a:rPr>
              <a:t>補足</a:t>
            </a:r>
            <a:endParaRPr lang="en-US" altLang="ja-JP" dirty="0" smtClean="0">
              <a:solidFill>
                <a:schemeClr val="tx1"/>
              </a:solidFill>
            </a:endParaRPr>
          </a:p>
          <a:p>
            <a:pPr lvl="1"/>
            <a:r>
              <a:rPr lang="ja-JP" altLang="en-US" dirty="0" smtClean="0">
                <a:solidFill>
                  <a:schemeClr val="tx1"/>
                </a:solidFill>
              </a:rPr>
              <a:t>描画には「完璧な方法」はない（と思う）</a:t>
            </a:r>
            <a:r>
              <a:rPr lang="en-US" altLang="ja-JP" dirty="0" smtClean="0">
                <a:solidFill>
                  <a:schemeClr val="tx1"/>
                </a:solidFill>
              </a:rPr>
              <a:t>.</a:t>
            </a:r>
          </a:p>
          <a:p>
            <a:pPr lvl="1"/>
            <a:r>
              <a:rPr lang="ja-JP" altLang="en-US" dirty="0" smtClean="0">
                <a:solidFill>
                  <a:schemeClr val="tx1"/>
                </a:solidFill>
              </a:rPr>
              <a:t>描画方法の好みは人によって大きく異なる</a:t>
            </a:r>
            <a:r>
              <a:rPr lang="en-US" altLang="ja-JP" dirty="0" smtClean="0">
                <a:solidFill>
                  <a:schemeClr val="tx1"/>
                </a:solidFill>
              </a:rPr>
              <a:t>.</a:t>
            </a:r>
            <a:endParaRPr lang="en-US" altLang="ja-JP" dirty="0">
              <a:solidFill>
                <a:schemeClr val="tx1"/>
              </a:solidFill>
            </a:endParaRPr>
          </a:p>
          <a:p>
            <a:pPr lvl="1"/>
            <a:r>
              <a:rPr lang="ja-JP" altLang="en-US" dirty="0" smtClean="0">
                <a:solidFill>
                  <a:schemeClr val="tx1"/>
                </a:solidFill>
              </a:rPr>
              <a:t>道具（ソフトウェア）それぞれの特長を生かして使い分けると良いでしょう</a:t>
            </a:r>
            <a:r>
              <a:rPr lang="en-US" altLang="ja-JP" dirty="0" smtClean="0">
                <a:solidFill>
                  <a:schemeClr val="tx1"/>
                </a:solidFill>
              </a:rPr>
              <a:t>.</a:t>
            </a:r>
          </a:p>
        </p:txBody>
      </p:sp>
    </p:spTree>
    <p:extLst>
      <p:ext uri="{BB962C8B-B14F-4D97-AF65-F5344CB8AC3E}">
        <p14:creationId xmlns:p14="http://schemas.microsoft.com/office/powerpoint/2010/main" val="3247325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はじめに</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solidFill>
                  <a:schemeClr val="tx1"/>
                </a:solidFill>
              </a:rPr>
              <a:t>なお</a:t>
            </a:r>
            <a:r>
              <a:rPr lang="en-US" altLang="ja-JP" dirty="0" smtClean="0">
                <a:solidFill>
                  <a:schemeClr val="tx1"/>
                </a:solidFill>
              </a:rPr>
              <a:t>, </a:t>
            </a:r>
            <a:r>
              <a:rPr lang="ja-JP" altLang="en-US" dirty="0" smtClean="0">
                <a:solidFill>
                  <a:schemeClr val="tx1"/>
                </a:solidFill>
              </a:rPr>
              <a:t>描画自体は</a:t>
            </a:r>
            <a:r>
              <a:rPr lang="en-US" altLang="ja-JP" dirty="0" smtClean="0">
                <a:solidFill>
                  <a:schemeClr val="tx1"/>
                </a:solidFill>
              </a:rPr>
              <a:t>, </a:t>
            </a:r>
            <a:r>
              <a:rPr lang="ja-JP" altLang="en-US" dirty="0" smtClean="0">
                <a:solidFill>
                  <a:schemeClr val="tx1"/>
                </a:solidFill>
              </a:rPr>
              <a:t>既に説明した方法で </a:t>
            </a:r>
            <a:r>
              <a:rPr lang="en-US" altLang="ja-JP" dirty="0" smtClean="0">
                <a:solidFill>
                  <a:schemeClr val="tx1"/>
                </a:solidFill>
              </a:rPr>
              <a:t>ruby </a:t>
            </a:r>
            <a:r>
              <a:rPr lang="ja-JP" altLang="en-US" dirty="0" smtClean="0">
                <a:solidFill>
                  <a:schemeClr val="tx1"/>
                </a:solidFill>
              </a:rPr>
              <a:t>スクリプトを作ればよい</a:t>
            </a:r>
            <a:r>
              <a:rPr lang="en-US" altLang="ja-JP" dirty="0" smtClean="0">
                <a:solidFill>
                  <a:schemeClr val="tx1"/>
                </a:solidFill>
              </a:rPr>
              <a:t>.</a:t>
            </a:r>
          </a:p>
          <a:p>
            <a:r>
              <a:rPr lang="en-US" altLang="ja-JP" dirty="0" err="1" smtClean="0">
                <a:solidFill>
                  <a:schemeClr val="tx1"/>
                </a:solidFill>
              </a:rPr>
              <a:t>gpview</a:t>
            </a:r>
            <a:r>
              <a:rPr lang="en-US" altLang="ja-JP" dirty="0" smtClean="0">
                <a:solidFill>
                  <a:schemeClr val="tx1"/>
                </a:solidFill>
              </a:rPr>
              <a:t>, </a:t>
            </a:r>
            <a:r>
              <a:rPr lang="en-US" altLang="ja-JP" dirty="0" err="1" smtClean="0">
                <a:solidFill>
                  <a:schemeClr val="tx1"/>
                </a:solidFill>
              </a:rPr>
              <a:t>gpvect</a:t>
            </a:r>
            <a:r>
              <a:rPr lang="en-US" altLang="ja-JP" dirty="0" smtClean="0">
                <a:solidFill>
                  <a:schemeClr val="tx1"/>
                </a:solidFill>
              </a:rPr>
              <a:t> </a:t>
            </a:r>
            <a:r>
              <a:rPr lang="ja-JP" altLang="en-US" dirty="0" smtClean="0">
                <a:solidFill>
                  <a:schemeClr val="tx1"/>
                </a:solidFill>
              </a:rPr>
              <a:t>を用いた描画は</a:t>
            </a:r>
            <a:r>
              <a:rPr lang="en-US" altLang="ja-JP" dirty="0" smtClean="0">
                <a:solidFill>
                  <a:schemeClr val="tx1"/>
                </a:solidFill>
              </a:rPr>
              <a:t>, </a:t>
            </a:r>
            <a:r>
              <a:rPr lang="ja-JP" altLang="en-US" dirty="0" smtClean="0">
                <a:solidFill>
                  <a:schemeClr val="tx1"/>
                </a:solidFill>
              </a:rPr>
              <a:t>スクリプトファイルを編集することなく素早く実行できることが利点である</a:t>
            </a:r>
            <a:r>
              <a:rPr lang="en-US" altLang="ja-JP" dirty="0" smtClean="0">
                <a:solidFill>
                  <a:schemeClr val="tx1"/>
                </a:solidFill>
              </a:rPr>
              <a:t>.</a:t>
            </a:r>
          </a:p>
          <a:p>
            <a:pPr lvl="1"/>
            <a:r>
              <a:rPr lang="en-US" altLang="ja-JP" dirty="0" smtClean="0">
                <a:solidFill>
                  <a:schemeClr val="tx1"/>
                </a:solidFill>
              </a:rPr>
              <a:t>“quick look” </a:t>
            </a:r>
            <a:r>
              <a:rPr lang="ja-JP" altLang="en-US" dirty="0" smtClean="0">
                <a:solidFill>
                  <a:schemeClr val="tx1"/>
                </a:solidFill>
              </a:rPr>
              <a:t>に便利</a:t>
            </a:r>
            <a:endParaRPr lang="en-US" altLang="ja-JP" dirty="0" smtClean="0">
              <a:solidFill>
                <a:schemeClr val="tx1"/>
              </a:solidFill>
            </a:endParaRPr>
          </a:p>
          <a:p>
            <a:pPr lvl="1"/>
            <a:r>
              <a:rPr lang="ja-JP" altLang="en-US" dirty="0" smtClean="0">
                <a:solidFill>
                  <a:schemeClr val="tx1"/>
                </a:solidFill>
              </a:rPr>
              <a:t>例えば議論中に「○○の分布はどうなっているの</a:t>
            </a:r>
            <a:r>
              <a:rPr lang="en-US" altLang="ja-JP" dirty="0" smtClean="0">
                <a:solidFill>
                  <a:schemeClr val="tx1"/>
                </a:solidFill>
              </a:rPr>
              <a:t>?</a:t>
            </a:r>
            <a:r>
              <a:rPr lang="ja-JP" altLang="en-US" dirty="0" smtClean="0">
                <a:solidFill>
                  <a:schemeClr val="tx1"/>
                </a:solidFill>
              </a:rPr>
              <a:t>」などと聞かれた際にすぐに確認できると</a:t>
            </a:r>
            <a:r>
              <a:rPr lang="en-US" altLang="ja-JP" dirty="0" smtClean="0">
                <a:solidFill>
                  <a:schemeClr val="tx1"/>
                </a:solidFill>
              </a:rPr>
              <a:t>, </a:t>
            </a:r>
            <a:r>
              <a:rPr lang="ja-JP" altLang="en-US" dirty="0" smtClean="0">
                <a:solidFill>
                  <a:schemeClr val="tx1"/>
                </a:solidFill>
              </a:rPr>
              <a:t>即座に議論を進めることができる</a:t>
            </a:r>
            <a:r>
              <a:rPr lang="en-US" altLang="ja-JP" dirty="0" smtClean="0">
                <a:solidFill>
                  <a:schemeClr val="tx1"/>
                </a:solidFill>
              </a:rPr>
              <a:t>.</a:t>
            </a:r>
          </a:p>
        </p:txBody>
      </p:sp>
    </p:spTree>
    <p:extLst>
      <p:ext uri="{BB962C8B-B14F-4D97-AF65-F5344CB8AC3E}">
        <p14:creationId xmlns:p14="http://schemas.microsoft.com/office/powerpoint/2010/main" val="1718902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gpview</a:t>
            </a:r>
            <a:r>
              <a:rPr kumimoji="1" lang="en-US" altLang="ja-JP" dirty="0" smtClean="0"/>
              <a:t>, </a:t>
            </a:r>
            <a:r>
              <a:rPr kumimoji="1" lang="en-US" altLang="ja-JP" dirty="0" err="1" smtClean="0"/>
              <a:t>gpvect</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実態は </a:t>
            </a:r>
            <a:r>
              <a:rPr kumimoji="1" lang="en-US" altLang="ja-JP" dirty="0" err="1" smtClean="0"/>
              <a:t>GPhys</a:t>
            </a:r>
            <a:r>
              <a:rPr kumimoji="1" lang="en-US" altLang="ja-JP" dirty="0" smtClean="0"/>
              <a:t> </a:t>
            </a:r>
            <a:r>
              <a:rPr kumimoji="1" lang="ja-JP" altLang="en-US" dirty="0" smtClean="0"/>
              <a:t>を用いた </a:t>
            </a:r>
            <a:r>
              <a:rPr kumimoji="1" lang="en-US" altLang="ja-JP" dirty="0" smtClean="0"/>
              <a:t>ruby </a:t>
            </a:r>
            <a:r>
              <a:rPr kumimoji="1" lang="ja-JP" altLang="en-US" dirty="0" smtClean="0"/>
              <a:t>スクリプト</a:t>
            </a:r>
            <a:r>
              <a:rPr kumimoji="1" lang="en-US" altLang="ja-JP" dirty="0" smtClean="0"/>
              <a:t>.</a:t>
            </a:r>
          </a:p>
          <a:p>
            <a:r>
              <a:rPr lang="ja-JP" altLang="en-US" dirty="0" smtClean="0"/>
              <a:t>引数に </a:t>
            </a:r>
            <a:r>
              <a:rPr lang="en-US" altLang="ja-JP" dirty="0" err="1" smtClean="0"/>
              <a:t>netcdf</a:t>
            </a:r>
            <a:r>
              <a:rPr lang="en-US" altLang="ja-JP" dirty="0" smtClean="0"/>
              <a:t> </a:t>
            </a:r>
            <a:r>
              <a:rPr lang="ja-JP" altLang="en-US" dirty="0" smtClean="0"/>
              <a:t>ファイルや描画する変数名を指定する</a:t>
            </a:r>
            <a:r>
              <a:rPr lang="en-US" altLang="ja-JP" dirty="0" smtClean="0"/>
              <a:t>.</a:t>
            </a:r>
          </a:p>
          <a:p>
            <a:r>
              <a:rPr lang="ja-JP" altLang="en-US" dirty="0" smtClean="0"/>
              <a:t>さらに下のようなことができる</a:t>
            </a:r>
            <a:r>
              <a:rPr lang="en-US" altLang="ja-JP" dirty="0" smtClean="0"/>
              <a:t>.</a:t>
            </a:r>
          </a:p>
          <a:p>
            <a:pPr lvl="1"/>
            <a:r>
              <a:rPr lang="ja-JP" altLang="en-US" dirty="0" smtClean="0"/>
              <a:t>描画に使用するデータの範囲指定</a:t>
            </a:r>
            <a:endParaRPr lang="en-US" altLang="ja-JP" dirty="0" smtClean="0"/>
          </a:p>
          <a:p>
            <a:pPr lvl="1"/>
            <a:r>
              <a:rPr lang="ja-JP" altLang="en-US" dirty="0" smtClean="0"/>
              <a:t>簡単な演算</a:t>
            </a:r>
            <a:endParaRPr lang="en-US" altLang="ja-JP" dirty="0" smtClean="0"/>
          </a:p>
          <a:p>
            <a:pPr lvl="2"/>
            <a:r>
              <a:rPr lang="ja-JP" altLang="en-US" dirty="0" smtClean="0"/>
              <a:t>平均</a:t>
            </a:r>
            <a:endParaRPr lang="en-US" altLang="ja-JP" dirty="0" smtClean="0"/>
          </a:p>
          <a:p>
            <a:pPr lvl="2"/>
            <a:r>
              <a:rPr lang="ja-JP" altLang="en-US" dirty="0"/>
              <a:t>平均</a:t>
            </a:r>
            <a:r>
              <a:rPr lang="ja-JP" altLang="en-US" dirty="0" smtClean="0"/>
              <a:t>からのずれ</a:t>
            </a:r>
            <a:endParaRPr lang="en-US" altLang="ja-JP" dirty="0" smtClean="0"/>
          </a:p>
          <a:p>
            <a:pPr lvl="2"/>
            <a:r>
              <a:rPr lang="ja-JP" altLang="en-US" dirty="0" smtClean="0"/>
              <a:t>標準偏差</a:t>
            </a:r>
            <a:endParaRPr lang="en-US" altLang="ja-JP" dirty="0" smtClean="0"/>
          </a:p>
          <a:p>
            <a:pPr lvl="1"/>
            <a:r>
              <a:rPr lang="ja-JP" altLang="en-US" dirty="0" smtClean="0"/>
              <a:t>連続描画（動画）</a:t>
            </a:r>
            <a:endParaRPr kumimoji="1" lang="ja-JP" altLang="en-US" dirty="0"/>
          </a:p>
        </p:txBody>
      </p:sp>
    </p:spTree>
    <p:extLst>
      <p:ext uri="{BB962C8B-B14F-4D97-AF65-F5344CB8AC3E}">
        <p14:creationId xmlns:p14="http://schemas.microsoft.com/office/powerpoint/2010/main" val="2455365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gpview</a:t>
            </a:r>
            <a:r>
              <a:rPr kumimoji="1" lang="en-US" altLang="ja-JP" dirty="0" smtClean="0"/>
              <a:t> </a:t>
            </a:r>
            <a:r>
              <a:rPr kumimoji="1" lang="ja-JP" altLang="en-US" dirty="0" smtClean="0"/>
              <a:t>使い方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基本形</a:t>
            </a:r>
            <a:endParaRPr kumimoji="1" lang="en-US" altLang="ja-JP" dirty="0" smtClean="0"/>
          </a:p>
          <a:p>
            <a:endParaRPr lang="en-US" altLang="ja-JP" dirty="0"/>
          </a:p>
          <a:p>
            <a:r>
              <a:rPr lang="ja-JP" altLang="en-US" dirty="0" smtClean="0"/>
              <a:t>座標</a:t>
            </a:r>
            <a:r>
              <a:rPr lang="ja-JP" altLang="en-US" dirty="0"/>
              <a:t>値</a:t>
            </a:r>
            <a:r>
              <a:rPr lang="ja-JP" altLang="en-US" dirty="0" smtClean="0"/>
              <a:t>を</a:t>
            </a:r>
            <a:r>
              <a:rPr lang="ja-JP" altLang="en-US" dirty="0"/>
              <a:t>指定</a:t>
            </a:r>
            <a:endParaRPr kumimoji="1" lang="en-US" altLang="ja-JP" dirty="0" smtClean="0"/>
          </a:p>
          <a:p>
            <a:endParaRPr kumimoji="1" lang="en-US" altLang="ja-JP" dirty="0" smtClean="0"/>
          </a:p>
          <a:p>
            <a:r>
              <a:rPr lang="ja-JP" altLang="en-US" dirty="0" smtClean="0"/>
              <a:t>座標範囲を指定</a:t>
            </a:r>
            <a:endParaRPr lang="en-US" altLang="ja-JP" dirty="0" smtClean="0"/>
          </a:p>
          <a:p>
            <a:endParaRPr lang="en-US" altLang="ja-JP" dirty="0" smtClean="0"/>
          </a:p>
          <a:p>
            <a:r>
              <a:rPr lang="ja-JP" altLang="en-US" dirty="0" smtClean="0"/>
              <a:t>座標値（範囲）を複数指定</a:t>
            </a:r>
            <a:endParaRPr lang="en-US" altLang="ja-JP" dirty="0"/>
          </a:p>
        </p:txBody>
      </p:sp>
      <p:sp>
        <p:nvSpPr>
          <p:cNvPr id="4" name="テキスト ボックス 3"/>
          <p:cNvSpPr txBox="1"/>
          <p:nvPr/>
        </p:nvSpPr>
        <p:spPr>
          <a:xfrm>
            <a:off x="1410693" y="2924944"/>
            <a:ext cx="8004114" cy="461665"/>
          </a:xfrm>
          <a:prstGeom prst="rect">
            <a:avLst/>
          </a:prstGeom>
          <a:noFill/>
        </p:spPr>
        <p:txBody>
          <a:bodyPr wrap="none" rtlCol="0">
            <a:spAutoFit/>
          </a:bodyPr>
          <a:lstStyle/>
          <a:p>
            <a:r>
              <a:rPr lang="en-US" altLang="ja-JP" dirty="0"/>
              <a:t>$ </a:t>
            </a:r>
            <a:r>
              <a:rPr lang="en-US" altLang="ja-JP" dirty="0" err="1" smtClean="0"/>
              <a:t>gpview</a:t>
            </a:r>
            <a:r>
              <a:rPr lang="en-US" altLang="ja-JP" dirty="0" smtClean="0"/>
              <a:t>   [</a:t>
            </a:r>
            <a:r>
              <a:rPr lang="ja-JP" altLang="en-US" dirty="0"/>
              <a:t>ファイル名</a:t>
            </a:r>
            <a:r>
              <a:rPr lang="en-US" altLang="ja-JP" dirty="0"/>
              <a:t>]@[</a:t>
            </a:r>
            <a:r>
              <a:rPr lang="ja-JP" altLang="en-US" dirty="0"/>
              <a:t>変数名</a:t>
            </a:r>
            <a:r>
              <a:rPr lang="en-US" altLang="ja-JP" dirty="0"/>
              <a:t>],[</a:t>
            </a:r>
            <a:r>
              <a:rPr lang="ja-JP" altLang="en-US" dirty="0" smtClean="0"/>
              <a:t>座標</a:t>
            </a:r>
            <a:r>
              <a:rPr lang="en-US" altLang="ja-JP" dirty="0" smtClean="0"/>
              <a:t>1]=[</a:t>
            </a:r>
            <a:r>
              <a:rPr lang="ja-JP" altLang="en-US" dirty="0" smtClean="0"/>
              <a:t>値</a:t>
            </a:r>
            <a:r>
              <a:rPr lang="en-US" altLang="ja-JP" dirty="0" smtClean="0"/>
              <a:t>]   [</a:t>
            </a:r>
            <a:r>
              <a:rPr lang="ja-JP" altLang="en-US" dirty="0" smtClean="0"/>
              <a:t>オプション</a:t>
            </a:r>
            <a:r>
              <a:rPr lang="en-US" altLang="ja-JP" dirty="0" smtClean="0"/>
              <a:t>]</a:t>
            </a:r>
            <a:endParaRPr kumimoji="1" lang="ja-JP" altLang="en-US" dirty="0"/>
          </a:p>
        </p:txBody>
      </p:sp>
      <p:sp>
        <p:nvSpPr>
          <p:cNvPr id="6" name="テキスト ボックス 5"/>
          <p:cNvSpPr txBox="1"/>
          <p:nvPr/>
        </p:nvSpPr>
        <p:spPr>
          <a:xfrm>
            <a:off x="1410693" y="4047455"/>
            <a:ext cx="9797875" cy="461665"/>
          </a:xfrm>
          <a:prstGeom prst="rect">
            <a:avLst/>
          </a:prstGeom>
          <a:noFill/>
        </p:spPr>
        <p:txBody>
          <a:bodyPr wrap="none" rtlCol="0">
            <a:spAutoFit/>
          </a:bodyPr>
          <a:lstStyle/>
          <a:p>
            <a:r>
              <a:rPr lang="en-US" altLang="ja-JP" dirty="0"/>
              <a:t>$ </a:t>
            </a:r>
            <a:r>
              <a:rPr lang="en-US" altLang="ja-JP" dirty="0" err="1" smtClean="0"/>
              <a:t>gpview</a:t>
            </a:r>
            <a:r>
              <a:rPr lang="en-US" altLang="ja-JP" dirty="0" smtClean="0"/>
              <a:t>   [</a:t>
            </a:r>
            <a:r>
              <a:rPr lang="ja-JP" altLang="en-US" dirty="0"/>
              <a:t>ファイル名</a:t>
            </a:r>
            <a:r>
              <a:rPr lang="en-US" altLang="ja-JP" dirty="0"/>
              <a:t>]@[</a:t>
            </a:r>
            <a:r>
              <a:rPr lang="ja-JP" altLang="en-US" dirty="0"/>
              <a:t>変数名</a:t>
            </a:r>
            <a:r>
              <a:rPr lang="en-US" altLang="ja-JP" dirty="0"/>
              <a:t>],[</a:t>
            </a:r>
            <a:r>
              <a:rPr lang="ja-JP" altLang="en-US" dirty="0" smtClean="0"/>
              <a:t>座標</a:t>
            </a:r>
            <a:r>
              <a:rPr lang="en-US" altLang="ja-JP" dirty="0" smtClean="0"/>
              <a:t>1]=[</a:t>
            </a:r>
            <a:r>
              <a:rPr lang="ja-JP" altLang="en-US" dirty="0"/>
              <a:t>開始値</a:t>
            </a:r>
            <a:r>
              <a:rPr lang="en-US" altLang="ja-JP" dirty="0"/>
              <a:t>]:[</a:t>
            </a:r>
            <a:r>
              <a:rPr lang="ja-JP" altLang="en-US" dirty="0"/>
              <a:t>終了値</a:t>
            </a:r>
            <a:r>
              <a:rPr lang="en-US" altLang="ja-JP" dirty="0" smtClean="0"/>
              <a:t>]   [</a:t>
            </a:r>
            <a:r>
              <a:rPr lang="ja-JP" altLang="en-US" dirty="0" smtClean="0"/>
              <a:t>オプション</a:t>
            </a:r>
            <a:r>
              <a:rPr lang="en-US" altLang="ja-JP" dirty="0" smtClean="0"/>
              <a:t>]</a:t>
            </a:r>
            <a:endParaRPr kumimoji="1" lang="ja-JP" altLang="en-US" dirty="0"/>
          </a:p>
        </p:txBody>
      </p:sp>
      <p:sp>
        <p:nvSpPr>
          <p:cNvPr id="7" name="テキスト ボックス 6"/>
          <p:cNvSpPr txBox="1"/>
          <p:nvPr/>
        </p:nvSpPr>
        <p:spPr>
          <a:xfrm>
            <a:off x="1410693" y="5199583"/>
            <a:ext cx="9618339" cy="461665"/>
          </a:xfrm>
          <a:prstGeom prst="rect">
            <a:avLst/>
          </a:prstGeom>
          <a:noFill/>
        </p:spPr>
        <p:txBody>
          <a:bodyPr wrap="none" rtlCol="0">
            <a:spAutoFit/>
          </a:bodyPr>
          <a:lstStyle/>
          <a:p>
            <a:r>
              <a:rPr lang="en-US" altLang="ja-JP" dirty="0"/>
              <a:t>$ </a:t>
            </a:r>
            <a:r>
              <a:rPr lang="en-US" altLang="ja-JP" dirty="0" err="1" smtClean="0"/>
              <a:t>gpview</a:t>
            </a:r>
            <a:r>
              <a:rPr lang="en-US" altLang="ja-JP" dirty="0" smtClean="0"/>
              <a:t>   [</a:t>
            </a:r>
            <a:r>
              <a:rPr lang="ja-JP" altLang="en-US" dirty="0"/>
              <a:t>ファイル名</a:t>
            </a:r>
            <a:r>
              <a:rPr lang="en-US" altLang="ja-JP" dirty="0"/>
              <a:t>]@[</a:t>
            </a:r>
            <a:r>
              <a:rPr lang="ja-JP" altLang="en-US" dirty="0"/>
              <a:t>変数名</a:t>
            </a:r>
            <a:r>
              <a:rPr lang="en-US" altLang="ja-JP" dirty="0"/>
              <a:t>],[</a:t>
            </a:r>
            <a:r>
              <a:rPr lang="ja-JP" altLang="en-US" dirty="0" smtClean="0"/>
              <a:t>座標</a:t>
            </a:r>
            <a:r>
              <a:rPr lang="en-US" altLang="ja-JP" dirty="0" smtClean="0"/>
              <a:t>1]=[</a:t>
            </a:r>
            <a:r>
              <a:rPr lang="ja-JP" altLang="en-US" dirty="0" smtClean="0"/>
              <a:t>値</a:t>
            </a:r>
            <a:r>
              <a:rPr lang="en-US" altLang="ja-JP" dirty="0" smtClean="0"/>
              <a:t>],[</a:t>
            </a:r>
            <a:r>
              <a:rPr lang="ja-JP" altLang="en-US" dirty="0" smtClean="0"/>
              <a:t>座標</a:t>
            </a:r>
            <a:r>
              <a:rPr lang="en-US" altLang="ja-JP" dirty="0" smtClean="0"/>
              <a:t>2]=[</a:t>
            </a:r>
            <a:r>
              <a:rPr lang="ja-JP" altLang="en-US" dirty="0"/>
              <a:t>値</a:t>
            </a:r>
            <a:r>
              <a:rPr lang="en-US" altLang="ja-JP" dirty="0"/>
              <a:t>]</a:t>
            </a:r>
            <a:r>
              <a:rPr lang="en-US" altLang="ja-JP" dirty="0" smtClean="0"/>
              <a:t>   [</a:t>
            </a:r>
            <a:r>
              <a:rPr lang="ja-JP" altLang="en-US" dirty="0" smtClean="0"/>
              <a:t>オプション</a:t>
            </a:r>
            <a:r>
              <a:rPr lang="en-US" altLang="ja-JP" dirty="0" smtClean="0"/>
              <a:t>]</a:t>
            </a:r>
            <a:endParaRPr kumimoji="1" lang="ja-JP" altLang="en-US" dirty="0"/>
          </a:p>
        </p:txBody>
      </p:sp>
      <p:sp>
        <p:nvSpPr>
          <p:cNvPr id="8" name="テキスト ボックス 7"/>
          <p:cNvSpPr txBox="1"/>
          <p:nvPr/>
        </p:nvSpPr>
        <p:spPr>
          <a:xfrm>
            <a:off x="1410693" y="1785590"/>
            <a:ext cx="6389891" cy="461665"/>
          </a:xfrm>
          <a:prstGeom prst="rect">
            <a:avLst/>
          </a:prstGeom>
          <a:noFill/>
        </p:spPr>
        <p:txBody>
          <a:bodyPr wrap="none" rtlCol="0">
            <a:spAutoFit/>
          </a:bodyPr>
          <a:lstStyle/>
          <a:p>
            <a:r>
              <a:rPr lang="en-US" altLang="ja-JP" dirty="0"/>
              <a:t>$ </a:t>
            </a:r>
            <a:r>
              <a:rPr lang="en-US" altLang="ja-JP" dirty="0" err="1" smtClean="0"/>
              <a:t>gpview</a:t>
            </a:r>
            <a:r>
              <a:rPr lang="en-US" altLang="ja-JP" dirty="0" smtClean="0"/>
              <a:t>  </a:t>
            </a:r>
            <a:r>
              <a:rPr lang="ja-JP" altLang="en-US" dirty="0"/>
              <a:t> </a:t>
            </a:r>
            <a:r>
              <a:rPr lang="en-US" altLang="ja-JP" dirty="0" smtClean="0"/>
              <a:t>[</a:t>
            </a:r>
            <a:r>
              <a:rPr lang="ja-JP" altLang="en-US" dirty="0"/>
              <a:t>ファイル名</a:t>
            </a:r>
            <a:r>
              <a:rPr lang="en-US" altLang="ja-JP" dirty="0"/>
              <a:t>]@[</a:t>
            </a:r>
            <a:r>
              <a:rPr lang="ja-JP" altLang="en-US" dirty="0"/>
              <a:t>変数名</a:t>
            </a:r>
            <a:r>
              <a:rPr lang="en-US" altLang="ja-JP" dirty="0" smtClean="0"/>
              <a:t>]   [</a:t>
            </a:r>
            <a:r>
              <a:rPr lang="ja-JP" altLang="en-US" dirty="0" smtClean="0"/>
              <a:t>オプション</a:t>
            </a:r>
            <a:r>
              <a:rPr lang="en-US" altLang="ja-JP" dirty="0" smtClean="0"/>
              <a:t>]</a:t>
            </a:r>
            <a:endParaRPr kumimoji="1" lang="ja-JP" altLang="en-US" dirty="0"/>
          </a:p>
        </p:txBody>
      </p:sp>
      <p:sp>
        <p:nvSpPr>
          <p:cNvPr id="9" name="左大かっこ 8"/>
          <p:cNvSpPr/>
          <p:nvPr/>
        </p:nvSpPr>
        <p:spPr>
          <a:xfrm rot="16200000">
            <a:off x="6020526" y="2460359"/>
            <a:ext cx="114944" cy="6372708"/>
          </a:xfrm>
          <a:prstGeom prst="leftBracket">
            <a:avLst/>
          </a:prstGeom>
          <a:ln w="381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C000"/>
              </a:solidFill>
            </a:endParaRPr>
          </a:p>
        </p:txBody>
      </p:sp>
      <p:sp>
        <p:nvSpPr>
          <p:cNvPr id="10" name="テキスト ボックス 9"/>
          <p:cNvSpPr txBox="1"/>
          <p:nvPr/>
        </p:nvSpPr>
        <p:spPr>
          <a:xfrm>
            <a:off x="4583832" y="5820072"/>
            <a:ext cx="3028393" cy="461665"/>
          </a:xfrm>
          <a:prstGeom prst="rect">
            <a:avLst/>
          </a:prstGeom>
          <a:noFill/>
          <a:ln>
            <a:solidFill>
              <a:srgbClr val="FFC000"/>
            </a:solidFill>
          </a:ln>
        </p:spPr>
        <p:txBody>
          <a:bodyPr wrap="none" rtlCol="0">
            <a:spAutoFit/>
          </a:bodyPr>
          <a:lstStyle/>
          <a:p>
            <a:r>
              <a:rPr lang="ja-JP" altLang="en-US" dirty="0" smtClean="0">
                <a:solidFill>
                  <a:srgbClr val="FFC000"/>
                </a:solidFill>
              </a:rPr>
              <a:t>こ</a:t>
            </a:r>
            <a:r>
              <a:rPr lang="ja-JP" altLang="en-US" dirty="0">
                <a:solidFill>
                  <a:srgbClr val="FFC000"/>
                </a:solidFill>
              </a:rPr>
              <a:t>こ</a:t>
            </a:r>
            <a:r>
              <a:rPr lang="ja-JP" altLang="en-US" dirty="0" smtClean="0">
                <a:solidFill>
                  <a:srgbClr val="FFC000"/>
                </a:solidFill>
              </a:rPr>
              <a:t>に</a:t>
            </a:r>
            <a:r>
              <a:rPr lang="ja-JP" altLang="en-US" dirty="0">
                <a:solidFill>
                  <a:srgbClr val="FFC000"/>
                </a:solidFill>
              </a:rPr>
              <a:t>空白</a:t>
            </a:r>
            <a:r>
              <a:rPr lang="ja-JP" altLang="en-US" dirty="0" smtClean="0">
                <a:solidFill>
                  <a:srgbClr val="FFC000"/>
                </a:solidFill>
              </a:rPr>
              <a:t>を</a:t>
            </a:r>
            <a:r>
              <a:rPr lang="ja-JP" altLang="en-US" dirty="0">
                <a:solidFill>
                  <a:srgbClr val="FFC000"/>
                </a:solidFill>
              </a:rPr>
              <a:t>入</a:t>
            </a:r>
            <a:r>
              <a:rPr lang="ja-JP" altLang="en-US" dirty="0" smtClean="0">
                <a:solidFill>
                  <a:srgbClr val="FFC000"/>
                </a:solidFill>
              </a:rPr>
              <a:t>れない</a:t>
            </a:r>
            <a:endParaRPr kumimoji="1" lang="ja-JP" altLang="en-US" dirty="0">
              <a:solidFill>
                <a:srgbClr val="FFC000"/>
              </a:solidFill>
            </a:endParaRPr>
          </a:p>
        </p:txBody>
      </p:sp>
    </p:spTree>
    <p:extLst>
      <p:ext uri="{BB962C8B-B14F-4D97-AF65-F5344CB8AC3E}">
        <p14:creationId xmlns:p14="http://schemas.microsoft.com/office/powerpoint/2010/main" val="1570095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gpview</a:t>
            </a:r>
            <a:r>
              <a:rPr kumimoji="1" lang="en-US" altLang="ja-JP" dirty="0" smtClean="0"/>
              <a:t> </a:t>
            </a:r>
            <a:r>
              <a:rPr kumimoji="1" lang="ja-JP" altLang="en-US" dirty="0" smtClean="0"/>
              <a:t>使い方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基本形</a:t>
            </a:r>
            <a:endParaRPr kumimoji="1" lang="en-US" altLang="ja-JP" dirty="0" smtClean="0"/>
          </a:p>
          <a:p>
            <a:endParaRPr lang="en-US" altLang="ja-JP" dirty="0"/>
          </a:p>
          <a:p>
            <a:r>
              <a:rPr lang="ja-JP" altLang="en-US" dirty="0" smtClean="0"/>
              <a:t>座標</a:t>
            </a:r>
            <a:r>
              <a:rPr lang="ja-JP" altLang="en-US" dirty="0"/>
              <a:t>値</a:t>
            </a:r>
            <a:r>
              <a:rPr lang="ja-JP" altLang="en-US" dirty="0" smtClean="0"/>
              <a:t>を</a:t>
            </a:r>
            <a:r>
              <a:rPr lang="ja-JP" altLang="en-US" dirty="0"/>
              <a:t>指定</a:t>
            </a:r>
            <a:endParaRPr kumimoji="1" lang="en-US" altLang="ja-JP" dirty="0" smtClean="0"/>
          </a:p>
          <a:p>
            <a:endParaRPr kumimoji="1" lang="en-US" altLang="ja-JP" dirty="0" smtClean="0"/>
          </a:p>
          <a:p>
            <a:r>
              <a:rPr lang="ja-JP" altLang="en-US" dirty="0" smtClean="0"/>
              <a:t>座標範囲を指定</a:t>
            </a:r>
            <a:endParaRPr lang="en-US" altLang="ja-JP" dirty="0" smtClean="0"/>
          </a:p>
          <a:p>
            <a:endParaRPr lang="en-US" altLang="ja-JP" dirty="0" smtClean="0"/>
          </a:p>
          <a:p>
            <a:r>
              <a:rPr lang="ja-JP" altLang="en-US" dirty="0" smtClean="0"/>
              <a:t>座標値（範囲）を複数指定</a:t>
            </a:r>
            <a:endParaRPr lang="en-US" altLang="ja-JP" dirty="0"/>
          </a:p>
        </p:txBody>
      </p:sp>
      <p:sp>
        <p:nvSpPr>
          <p:cNvPr id="4" name="テキスト ボックス 3"/>
          <p:cNvSpPr txBox="1"/>
          <p:nvPr/>
        </p:nvSpPr>
        <p:spPr>
          <a:xfrm>
            <a:off x="1410693" y="2924944"/>
            <a:ext cx="5155514" cy="461665"/>
          </a:xfrm>
          <a:prstGeom prst="rect">
            <a:avLst/>
          </a:prstGeom>
          <a:noFill/>
        </p:spPr>
        <p:txBody>
          <a:bodyPr wrap="none" rtlCol="0">
            <a:spAutoFit/>
          </a:bodyPr>
          <a:lstStyle/>
          <a:p>
            <a:r>
              <a:rPr lang="en-US" altLang="ja-JP" dirty="0"/>
              <a:t>$ </a:t>
            </a:r>
            <a:r>
              <a:rPr lang="en-US" altLang="ja-JP" dirty="0" err="1" smtClean="0"/>
              <a:t>gpview</a:t>
            </a:r>
            <a:r>
              <a:rPr lang="en-US" altLang="ja-JP" dirty="0" smtClean="0"/>
              <a:t>   </a:t>
            </a:r>
            <a:r>
              <a:rPr lang="en-US" altLang="ja-JP" dirty="0" err="1" smtClean="0"/>
              <a:t>Temp.nc@Temp,lon</a:t>
            </a:r>
            <a:r>
              <a:rPr lang="en-US" altLang="ja-JP" dirty="0" smtClean="0"/>
              <a:t>=180</a:t>
            </a:r>
            <a:endParaRPr kumimoji="1" lang="ja-JP" altLang="en-US" dirty="0"/>
          </a:p>
        </p:txBody>
      </p:sp>
      <p:sp>
        <p:nvSpPr>
          <p:cNvPr id="6" name="テキスト ボックス 5"/>
          <p:cNvSpPr txBox="1"/>
          <p:nvPr/>
        </p:nvSpPr>
        <p:spPr>
          <a:xfrm>
            <a:off x="1410693" y="4047455"/>
            <a:ext cx="5755037" cy="461665"/>
          </a:xfrm>
          <a:prstGeom prst="rect">
            <a:avLst/>
          </a:prstGeom>
          <a:noFill/>
        </p:spPr>
        <p:txBody>
          <a:bodyPr wrap="none" rtlCol="0">
            <a:spAutoFit/>
          </a:bodyPr>
          <a:lstStyle/>
          <a:p>
            <a:r>
              <a:rPr lang="en-US" altLang="ja-JP" dirty="0"/>
              <a:t>$ </a:t>
            </a:r>
            <a:r>
              <a:rPr lang="en-US" altLang="ja-JP" dirty="0" err="1" smtClean="0"/>
              <a:t>gpview</a:t>
            </a:r>
            <a:r>
              <a:rPr lang="en-US" altLang="ja-JP" dirty="0" smtClean="0"/>
              <a:t>   </a:t>
            </a:r>
            <a:r>
              <a:rPr lang="en-US" altLang="ja-JP" dirty="0" err="1" smtClean="0"/>
              <a:t>Temp.nc@Temp,lon</a:t>
            </a:r>
            <a:r>
              <a:rPr lang="en-US" altLang="ja-JP" dirty="0" smtClean="0"/>
              <a:t>=150:210</a:t>
            </a:r>
            <a:endParaRPr kumimoji="1" lang="ja-JP" altLang="en-US" dirty="0"/>
          </a:p>
        </p:txBody>
      </p:sp>
      <p:sp>
        <p:nvSpPr>
          <p:cNvPr id="7" name="テキスト ボックス 6"/>
          <p:cNvSpPr txBox="1"/>
          <p:nvPr/>
        </p:nvSpPr>
        <p:spPr>
          <a:xfrm>
            <a:off x="1410693" y="5199583"/>
            <a:ext cx="6944465" cy="461665"/>
          </a:xfrm>
          <a:prstGeom prst="rect">
            <a:avLst/>
          </a:prstGeom>
          <a:noFill/>
        </p:spPr>
        <p:txBody>
          <a:bodyPr wrap="none" rtlCol="0">
            <a:spAutoFit/>
          </a:bodyPr>
          <a:lstStyle/>
          <a:p>
            <a:r>
              <a:rPr lang="en-US" altLang="ja-JP" dirty="0"/>
              <a:t>$ </a:t>
            </a:r>
            <a:r>
              <a:rPr lang="en-US" altLang="ja-JP" dirty="0" err="1" smtClean="0"/>
              <a:t>gpview</a:t>
            </a:r>
            <a:r>
              <a:rPr lang="en-US" altLang="ja-JP" dirty="0" smtClean="0"/>
              <a:t>   </a:t>
            </a:r>
            <a:r>
              <a:rPr lang="en-US" altLang="ja-JP" dirty="0" err="1" smtClean="0"/>
              <a:t>Temp.nc@Temp,lon</a:t>
            </a:r>
            <a:r>
              <a:rPr lang="en-US" altLang="ja-JP" dirty="0" smtClean="0"/>
              <a:t>=150:210,lat=0:90</a:t>
            </a:r>
            <a:endParaRPr kumimoji="1" lang="ja-JP" altLang="en-US" dirty="0"/>
          </a:p>
        </p:txBody>
      </p:sp>
      <p:sp>
        <p:nvSpPr>
          <p:cNvPr id="8" name="テキスト ボックス 7"/>
          <p:cNvSpPr txBox="1"/>
          <p:nvPr/>
        </p:nvSpPr>
        <p:spPr>
          <a:xfrm>
            <a:off x="1410693" y="1785590"/>
            <a:ext cx="3964483" cy="461665"/>
          </a:xfrm>
          <a:prstGeom prst="rect">
            <a:avLst/>
          </a:prstGeom>
          <a:noFill/>
        </p:spPr>
        <p:txBody>
          <a:bodyPr wrap="none" rtlCol="0">
            <a:spAutoFit/>
          </a:bodyPr>
          <a:lstStyle/>
          <a:p>
            <a:r>
              <a:rPr lang="en-US" altLang="ja-JP" dirty="0"/>
              <a:t>$ </a:t>
            </a:r>
            <a:r>
              <a:rPr lang="en-US" altLang="ja-JP" dirty="0" err="1" smtClean="0"/>
              <a:t>gpview</a:t>
            </a:r>
            <a:r>
              <a:rPr lang="en-US" altLang="ja-JP" dirty="0" smtClean="0"/>
              <a:t>  </a:t>
            </a:r>
            <a:r>
              <a:rPr lang="ja-JP" altLang="en-US" dirty="0"/>
              <a:t> </a:t>
            </a:r>
            <a:r>
              <a:rPr lang="en-US" altLang="ja-JP" dirty="0" err="1" smtClean="0"/>
              <a:t>Temp.nc@Temp</a:t>
            </a:r>
            <a:endParaRPr kumimoji="1" lang="ja-JP" altLang="en-US" dirty="0"/>
          </a:p>
        </p:txBody>
      </p:sp>
      <p:sp>
        <p:nvSpPr>
          <p:cNvPr id="5" name="左大かっこ 4"/>
          <p:cNvSpPr/>
          <p:nvPr/>
        </p:nvSpPr>
        <p:spPr>
          <a:xfrm rot="16200000">
            <a:off x="5429926" y="3050959"/>
            <a:ext cx="144016" cy="5220580"/>
          </a:xfrm>
          <a:prstGeom prst="leftBracket">
            <a:avLst/>
          </a:prstGeom>
          <a:ln w="381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テキスト ボックス 8"/>
          <p:cNvSpPr txBox="1"/>
          <p:nvPr/>
        </p:nvSpPr>
        <p:spPr>
          <a:xfrm>
            <a:off x="4019005" y="5865911"/>
            <a:ext cx="3028393" cy="461665"/>
          </a:xfrm>
          <a:prstGeom prst="rect">
            <a:avLst/>
          </a:prstGeom>
          <a:noFill/>
        </p:spPr>
        <p:txBody>
          <a:bodyPr wrap="none" rtlCol="0">
            <a:spAutoFit/>
          </a:bodyPr>
          <a:lstStyle/>
          <a:p>
            <a:r>
              <a:rPr lang="ja-JP" altLang="en-US" dirty="0" smtClean="0">
                <a:solidFill>
                  <a:srgbClr val="FFC000"/>
                </a:solidFill>
              </a:rPr>
              <a:t>こ</a:t>
            </a:r>
            <a:r>
              <a:rPr lang="ja-JP" altLang="en-US" dirty="0">
                <a:solidFill>
                  <a:srgbClr val="FFC000"/>
                </a:solidFill>
              </a:rPr>
              <a:t>こ</a:t>
            </a:r>
            <a:r>
              <a:rPr lang="ja-JP" altLang="en-US" dirty="0" smtClean="0">
                <a:solidFill>
                  <a:srgbClr val="FFC000"/>
                </a:solidFill>
              </a:rPr>
              <a:t>に</a:t>
            </a:r>
            <a:r>
              <a:rPr lang="ja-JP" altLang="en-US" dirty="0">
                <a:solidFill>
                  <a:srgbClr val="FFC000"/>
                </a:solidFill>
              </a:rPr>
              <a:t>空白</a:t>
            </a:r>
            <a:r>
              <a:rPr lang="ja-JP" altLang="en-US" dirty="0" smtClean="0">
                <a:solidFill>
                  <a:srgbClr val="FFC000"/>
                </a:solidFill>
              </a:rPr>
              <a:t>を</a:t>
            </a:r>
            <a:r>
              <a:rPr lang="ja-JP" altLang="en-US" dirty="0">
                <a:solidFill>
                  <a:srgbClr val="FFC000"/>
                </a:solidFill>
              </a:rPr>
              <a:t>入</a:t>
            </a:r>
            <a:r>
              <a:rPr lang="ja-JP" altLang="en-US" dirty="0" smtClean="0">
                <a:solidFill>
                  <a:srgbClr val="FFC000"/>
                </a:solidFill>
              </a:rPr>
              <a:t>れない</a:t>
            </a:r>
            <a:endParaRPr kumimoji="1" lang="ja-JP" altLang="en-US" dirty="0">
              <a:solidFill>
                <a:srgbClr val="FFC000"/>
              </a:solidFill>
            </a:endParaRPr>
          </a:p>
        </p:txBody>
      </p:sp>
    </p:spTree>
    <p:extLst>
      <p:ext uri="{BB962C8B-B14F-4D97-AF65-F5344CB8AC3E}">
        <p14:creationId xmlns:p14="http://schemas.microsoft.com/office/powerpoint/2010/main" val="1473006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gpview</a:t>
            </a:r>
            <a:r>
              <a:rPr kumimoji="1" lang="en-US" altLang="ja-JP" dirty="0" smtClean="0"/>
              <a:t> </a:t>
            </a:r>
            <a:r>
              <a:rPr lang="ja-JP" altLang="en-US" dirty="0"/>
              <a:t>オプション</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pPr marL="457200" lvl="1" indent="0">
              <a:buNone/>
            </a:pPr>
            <a:r>
              <a:rPr lang="en-US" altLang="ja-JP" dirty="0" smtClean="0"/>
              <a:t>--help				: </a:t>
            </a:r>
            <a:r>
              <a:rPr lang="ja-JP" altLang="en-US" dirty="0" smtClean="0"/>
              <a:t>ヘルプ</a:t>
            </a:r>
            <a:endParaRPr lang="en-US" altLang="ja-JP" dirty="0" smtClean="0"/>
          </a:p>
          <a:p>
            <a:pPr marL="457200" lvl="1" indent="0">
              <a:buNone/>
            </a:pPr>
            <a:r>
              <a:rPr lang="en-US" altLang="ja-JP" dirty="0" smtClean="0"/>
              <a:t>--ex				: </a:t>
            </a:r>
            <a:r>
              <a:rPr lang="ja-JP" altLang="en-US" dirty="0" smtClean="0"/>
              <a:t>縦軸と横軸を入れ替える</a:t>
            </a:r>
            <a:endParaRPr lang="en-US" altLang="ja-JP" dirty="0"/>
          </a:p>
          <a:p>
            <a:pPr marL="457200" lvl="1" indent="0">
              <a:buNone/>
            </a:pPr>
            <a:r>
              <a:rPr lang="en-US" altLang="ja-JP" dirty="0" smtClean="0"/>
              <a:t>--mean  [</a:t>
            </a:r>
            <a:r>
              <a:rPr lang="ja-JP" altLang="en-US" dirty="0" smtClean="0"/>
              <a:t>軸</a:t>
            </a:r>
            <a:r>
              <a:rPr lang="en-US" altLang="ja-JP" dirty="0" smtClean="0"/>
              <a:t>]			: [</a:t>
            </a:r>
            <a:r>
              <a:rPr lang="ja-JP" altLang="en-US" dirty="0" smtClean="0"/>
              <a:t>軸</a:t>
            </a:r>
            <a:r>
              <a:rPr lang="en-US" altLang="ja-JP" dirty="0" smtClean="0"/>
              <a:t>] </a:t>
            </a:r>
            <a:r>
              <a:rPr lang="ja-JP" altLang="en-US" dirty="0" smtClean="0"/>
              <a:t>の方向に平均</a:t>
            </a:r>
            <a:endParaRPr lang="en-US" altLang="ja-JP" dirty="0" smtClean="0"/>
          </a:p>
          <a:p>
            <a:pPr marL="457200" lvl="1" indent="0">
              <a:buNone/>
            </a:pPr>
            <a:r>
              <a:rPr lang="en-US" altLang="ja-JP" dirty="0" smtClean="0"/>
              <a:t>--eddy  [</a:t>
            </a:r>
            <a:r>
              <a:rPr lang="ja-JP" altLang="en-US" dirty="0" smtClean="0"/>
              <a:t>軸</a:t>
            </a:r>
            <a:r>
              <a:rPr lang="en-US" altLang="ja-JP" dirty="0" smtClean="0"/>
              <a:t>]			: [</a:t>
            </a:r>
            <a:r>
              <a:rPr lang="ja-JP" altLang="en-US" dirty="0" smtClean="0"/>
              <a:t>軸</a:t>
            </a:r>
            <a:r>
              <a:rPr lang="en-US" altLang="ja-JP" dirty="0" smtClean="0"/>
              <a:t>] </a:t>
            </a:r>
            <a:r>
              <a:rPr lang="ja-JP" altLang="en-US" dirty="0" smtClean="0"/>
              <a:t>の方向の平均からのずれ</a:t>
            </a:r>
            <a:endParaRPr lang="en-US" altLang="ja-JP" dirty="0" smtClean="0"/>
          </a:p>
          <a:p>
            <a:pPr marL="457200" lvl="1" indent="0">
              <a:buNone/>
            </a:pPr>
            <a:r>
              <a:rPr lang="en-US" altLang="ja-JP" dirty="0" smtClean="0"/>
              <a:t>--</a:t>
            </a:r>
            <a:r>
              <a:rPr lang="en-US" altLang="ja-JP" dirty="0" err="1" smtClean="0"/>
              <a:t>nocont</a:t>
            </a:r>
            <a:r>
              <a:rPr lang="en-US" altLang="ja-JP" dirty="0" smtClean="0"/>
              <a:t>				: </a:t>
            </a:r>
            <a:r>
              <a:rPr lang="ja-JP" altLang="en-US" dirty="0" smtClean="0"/>
              <a:t>等値線を描かない</a:t>
            </a:r>
            <a:endParaRPr lang="en-US" altLang="ja-JP" dirty="0" smtClean="0"/>
          </a:p>
          <a:p>
            <a:pPr marL="457200" lvl="1" indent="0">
              <a:buNone/>
            </a:pPr>
            <a:r>
              <a:rPr lang="en-US" altLang="ja-JP" dirty="0" smtClean="0"/>
              <a:t>--range  [</a:t>
            </a:r>
            <a:r>
              <a:rPr lang="ja-JP" altLang="en-US" dirty="0" smtClean="0"/>
              <a:t>最小値</a:t>
            </a:r>
            <a:r>
              <a:rPr lang="en-US" altLang="ja-JP" dirty="0" smtClean="0"/>
              <a:t>]:[</a:t>
            </a:r>
            <a:r>
              <a:rPr lang="ja-JP" altLang="en-US" dirty="0" smtClean="0"/>
              <a:t>最大値</a:t>
            </a:r>
            <a:r>
              <a:rPr lang="en-US" altLang="ja-JP" dirty="0" smtClean="0"/>
              <a:t>]		: </a:t>
            </a:r>
            <a:r>
              <a:rPr lang="ja-JP" altLang="en-US" dirty="0" smtClean="0"/>
              <a:t>色付け等を</a:t>
            </a:r>
            <a:r>
              <a:rPr lang="ja-JP" altLang="en-US" dirty="0" err="1" smtClean="0"/>
              <a:t>の</a:t>
            </a:r>
            <a:r>
              <a:rPr lang="ja-JP" altLang="en-US" dirty="0" smtClean="0"/>
              <a:t>範囲を指定</a:t>
            </a:r>
            <a:endParaRPr lang="en-US" altLang="ja-JP" dirty="0" smtClean="0"/>
          </a:p>
          <a:p>
            <a:pPr marL="457200" lvl="1" indent="0">
              <a:buNone/>
            </a:pPr>
            <a:r>
              <a:rPr lang="en-US" altLang="ja-JP" dirty="0" smtClean="0"/>
              <a:t>--</a:t>
            </a:r>
            <a:r>
              <a:rPr lang="en-US" altLang="ja-JP" dirty="0" err="1" smtClean="0"/>
              <a:t>anim</a:t>
            </a:r>
            <a:r>
              <a:rPr lang="en-US" altLang="ja-JP" dirty="0" smtClean="0"/>
              <a:t>  [</a:t>
            </a:r>
            <a:r>
              <a:rPr lang="ja-JP" altLang="en-US" dirty="0" smtClean="0"/>
              <a:t>軸</a:t>
            </a:r>
            <a:r>
              <a:rPr lang="en-US" altLang="ja-JP" dirty="0" smtClean="0"/>
              <a:t>]			: [</a:t>
            </a:r>
            <a:r>
              <a:rPr lang="ja-JP" altLang="en-US" dirty="0" smtClean="0"/>
              <a:t>軸</a:t>
            </a:r>
            <a:r>
              <a:rPr lang="en-US" altLang="ja-JP" dirty="0" smtClean="0"/>
              <a:t>] </a:t>
            </a:r>
            <a:r>
              <a:rPr lang="ja-JP" altLang="en-US" dirty="0" smtClean="0"/>
              <a:t>方向にアニメーション</a:t>
            </a:r>
            <a:endParaRPr lang="en-US" altLang="ja-JP" dirty="0" smtClean="0"/>
          </a:p>
          <a:p>
            <a:pPr marL="457200" lvl="1" indent="0">
              <a:buNone/>
            </a:pPr>
            <a:r>
              <a:rPr lang="en-US" altLang="ja-JP" dirty="0" smtClean="0"/>
              <a:t>--smooth				: --</a:t>
            </a:r>
            <a:r>
              <a:rPr lang="en-US" altLang="ja-JP" dirty="0" err="1" smtClean="0"/>
              <a:t>anim</a:t>
            </a:r>
            <a:r>
              <a:rPr lang="en-US" altLang="ja-JP" dirty="0" smtClean="0"/>
              <a:t> </a:t>
            </a:r>
            <a:r>
              <a:rPr lang="ja-JP" altLang="en-US" dirty="0" smtClean="0"/>
              <a:t>指定時にアニメーションが滑らかになる</a:t>
            </a:r>
            <a:endParaRPr lang="en-US" altLang="ja-JP" dirty="0" smtClean="0"/>
          </a:p>
          <a:p>
            <a:pPr marL="457200" lvl="1" indent="0">
              <a:buNone/>
            </a:pPr>
            <a:r>
              <a:rPr lang="en-US" altLang="ja-JP" dirty="0"/>
              <a:t>	</a:t>
            </a:r>
            <a:r>
              <a:rPr lang="en-US" altLang="ja-JP" dirty="0" smtClean="0"/>
              <a:t>				: 	</a:t>
            </a:r>
            <a:r>
              <a:rPr lang="ja-JP" altLang="en-US" dirty="0" smtClean="0"/>
              <a:t>でも止まらない</a:t>
            </a:r>
            <a:r>
              <a:rPr lang="en-US" altLang="ja-JP" dirty="0" smtClean="0"/>
              <a:t>.</a:t>
            </a:r>
          </a:p>
          <a:p>
            <a:pPr marL="457200" lvl="1" indent="0">
              <a:buNone/>
            </a:pPr>
            <a:r>
              <a:rPr lang="en-US" altLang="ja-JP" dirty="0"/>
              <a:t>--</a:t>
            </a:r>
            <a:r>
              <a:rPr lang="en-US" altLang="ja-JP" dirty="0" err="1"/>
              <a:t>itr</a:t>
            </a:r>
            <a:r>
              <a:rPr lang="en-US" altLang="ja-JP" dirty="0"/>
              <a:t> n</a:t>
            </a:r>
          </a:p>
          <a:p>
            <a:pPr marL="457200" lvl="1" indent="0">
              <a:buNone/>
            </a:pPr>
            <a:r>
              <a:rPr lang="en-US" altLang="ja-JP" dirty="0"/>
              <a:t>	n=1	: </a:t>
            </a:r>
            <a:r>
              <a:rPr lang="ja-JP" altLang="en-US" dirty="0"/>
              <a:t>縦軸線形</a:t>
            </a:r>
            <a:r>
              <a:rPr lang="en-US" altLang="ja-JP" dirty="0"/>
              <a:t>, </a:t>
            </a:r>
            <a:r>
              <a:rPr lang="ja-JP" altLang="en-US" dirty="0"/>
              <a:t>横軸線形</a:t>
            </a:r>
            <a:r>
              <a:rPr lang="en-US" altLang="ja-JP" dirty="0"/>
              <a:t>,   	n=2	: </a:t>
            </a:r>
            <a:r>
              <a:rPr lang="ja-JP" altLang="en-US" dirty="0"/>
              <a:t>縦軸対数</a:t>
            </a:r>
            <a:r>
              <a:rPr lang="en-US" altLang="ja-JP" dirty="0"/>
              <a:t>, </a:t>
            </a:r>
            <a:r>
              <a:rPr lang="ja-JP" altLang="en-US" dirty="0"/>
              <a:t>横軸線形</a:t>
            </a:r>
            <a:endParaRPr lang="en-US" altLang="ja-JP" dirty="0"/>
          </a:p>
          <a:p>
            <a:pPr marL="457200" lvl="1" indent="0">
              <a:buNone/>
            </a:pPr>
            <a:r>
              <a:rPr lang="en-US" altLang="ja-JP" dirty="0"/>
              <a:t>	n=3	: </a:t>
            </a:r>
            <a:r>
              <a:rPr lang="ja-JP" altLang="en-US" dirty="0"/>
              <a:t>縦軸線形</a:t>
            </a:r>
            <a:r>
              <a:rPr lang="en-US" altLang="ja-JP" dirty="0"/>
              <a:t>, </a:t>
            </a:r>
            <a:r>
              <a:rPr lang="ja-JP" altLang="en-US" dirty="0"/>
              <a:t>横軸対数</a:t>
            </a:r>
            <a:r>
              <a:rPr lang="en-US" altLang="ja-JP" dirty="0"/>
              <a:t>, 	</a:t>
            </a:r>
            <a:r>
              <a:rPr lang="en-US" altLang="ja-JP" dirty="0" smtClean="0"/>
              <a:t>	n=4</a:t>
            </a:r>
            <a:r>
              <a:rPr lang="en-US" altLang="ja-JP" dirty="0"/>
              <a:t>	: </a:t>
            </a:r>
            <a:r>
              <a:rPr lang="ja-JP" altLang="en-US" dirty="0"/>
              <a:t>縦軸対数</a:t>
            </a:r>
            <a:r>
              <a:rPr lang="en-US" altLang="ja-JP" dirty="0"/>
              <a:t>, </a:t>
            </a:r>
            <a:r>
              <a:rPr lang="ja-JP" altLang="en-US" dirty="0"/>
              <a:t>横軸対数</a:t>
            </a:r>
            <a:endParaRPr lang="en-US" altLang="ja-JP" dirty="0"/>
          </a:p>
          <a:p>
            <a:pPr marL="457200" lvl="1" indent="0">
              <a:buNone/>
            </a:pPr>
            <a:r>
              <a:rPr lang="en-US" altLang="ja-JP" dirty="0" smtClean="0"/>
              <a:t>--</a:t>
            </a:r>
            <a:r>
              <a:rPr lang="en-US" altLang="ja-JP" dirty="0" err="1" smtClean="0"/>
              <a:t>wsn</a:t>
            </a:r>
            <a:r>
              <a:rPr lang="en-US" altLang="ja-JP" dirty="0" smtClean="0"/>
              <a:t> n</a:t>
            </a:r>
          </a:p>
          <a:p>
            <a:pPr marL="457200" lvl="1" indent="0">
              <a:buNone/>
            </a:pPr>
            <a:r>
              <a:rPr lang="en-US" altLang="ja-JP" dirty="0"/>
              <a:t>	</a:t>
            </a:r>
            <a:r>
              <a:rPr lang="en-US" altLang="ja-JP" dirty="0" smtClean="0"/>
              <a:t>n=1	: </a:t>
            </a:r>
            <a:r>
              <a:rPr lang="ja-JP" altLang="en-US" dirty="0" smtClean="0"/>
              <a:t>画面に出力</a:t>
            </a:r>
            <a:r>
              <a:rPr lang="en-US" altLang="ja-JP" dirty="0" smtClean="0"/>
              <a:t>, 			n=2	: pdf </a:t>
            </a:r>
            <a:r>
              <a:rPr lang="ja-JP" altLang="en-US" dirty="0" smtClean="0"/>
              <a:t>ファイル </a:t>
            </a:r>
            <a:r>
              <a:rPr lang="en-US" altLang="ja-JP" dirty="0" smtClean="0"/>
              <a:t>(dcl.pdf) </a:t>
            </a:r>
            <a:r>
              <a:rPr lang="ja-JP" altLang="en-US" dirty="0" smtClean="0"/>
              <a:t>に出力</a:t>
            </a:r>
            <a:endParaRPr lang="en-US" altLang="ja-JP" dirty="0"/>
          </a:p>
          <a:p>
            <a:endParaRPr lang="en-US" altLang="ja-JP" dirty="0" smtClean="0"/>
          </a:p>
        </p:txBody>
      </p:sp>
    </p:spTree>
    <p:extLst>
      <p:ext uri="{BB962C8B-B14F-4D97-AF65-F5344CB8AC3E}">
        <p14:creationId xmlns:p14="http://schemas.microsoft.com/office/powerpoint/2010/main" val="3956329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gpview</a:t>
            </a:r>
            <a:r>
              <a:rPr kumimoji="1" lang="en-US" altLang="ja-JP" dirty="0" smtClean="0"/>
              <a:t> </a:t>
            </a:r>
            <a:r>
              <a:rPr lang="ja-JP" altLang="en-US" dirty="0"/>
              <a:t>オプション</a:t>
            </a:r>
            <a:endParaRPr kumimoji="1" lang="ja-JP" altLang="en-US" dirty="0"/>
          </a:p>
        </p:txBody>
      </p:sp>
      <p:sp>
        <p:nvSpPr>
          <p:cNvPr id="3" name="コンテンツ プレースホルダー 2"/>
          <p:cNvSpPr>
            <a:spLocks noGrp="1"/>
          </p:cNvSpPr>
          <p:nvPr>
            <p:ph idx="1"/>
          </p:nvPr>
        </p:nvSpPr>
        <p:spPr/>
        <p:txBody>
          <a:bodyPr>
            <a:normAutofit/>
          </a:bodyPr>
          <a:lstStyle/>
          <a:p>
            <a:endParaRPr lang="en-US" altLang="ja-JP" dirty="0" smtClean="0"/>
          </a:p>
          <a:p>
            <a:endParaRPr lang="en-US" altLang="ja-JP" dirty="0"/>
          </a:p>
          <a:p>
            <a:pPr lvl="1"/>
            <a:r>
              <a:rPr lang="ja-JP" altLang="en-US" dirty="0"/>
              <a:t> </a:t>
            </a:r>
            <a:r>
              <a:rPr lang="en-US" altLang="ja-JP" dirty="0" err="1" smtClean="0">
                <a:solidFill>
                  <a:srgbClr val="0070C0"/>
                </a:solidFill>
              </a:rPr>
              <a:t>lon</a:t>
            </a:r>
            <a:r>
              <a:rPr lang="en-US" altLang="ja-JP" dirty="0" smtClean="0">
                <a:solidFill>
                  <a:srgbClr val="0070C0"/>
                </a:solidFill>
              </a:rPr>
              <a:t> </a:t>
            </a:r>
            <a:r>
              <a:rPr lang="ja-JP" altLang="en-US" dirty="0" smtClean="0">
                <a:solidFill>
                  <a:srgbClr val="0070C0"/>
                </a:solidFill>
              </a:rPr>
              <a:t>軸方向に平均</a:t>
            </a:r>
            <a:endParaRPr lang="en-US" altLang="ja-JP" dirty="0" smtClean="0">
              <a:solidFill>
                <a:srgbClr val="0070C0"/>
              </a:solidFill>
            </a:endParaRPr>
          </a:p>
          <a:p>
            <a:pPr lvl="1"/>
            <a:r>
              <a:rPr lang="en-US" altLang="ja-JP" dirty="0" smtClean="0"/>
              <a:t> </a:t>
            </a:r>
            <a:r>
              <a:rPr lang="en-US" altLang="ja-JP" dirty="0" smtClean="0">
                <a:solidFill>
                  <a:srgbClr val="C00000"/>
                </a:solidFill>
              </a:rPr>
              <a:t>pdf </a:t>
            </a:r>
            <a:r>
              <a:rPr lang="ja-JP" altLang="en-US" dirty="0" smtClean="0">
                <a:solidFill>
                  <a:srgbClr val="C00000"/>
                </a:solidFill>
              </a:rPr>
              <a:t>ファイルに出力</a:t>
            </a:r>
            <a:endParaRPr lang="en-US" altLang="ja-JP" dirty="0" smtClean="0">
              <a:solidFill>
                <a:srgbClr val="C00000"/>
              </a:solidFill>
            </a:endParaRPr>
          </a:p>
          <a:p>
            <a:pPr lvl="1"/>
            <a:r>
              <a:rPr lang="ja-JP" altLang="en-US" dirty="0" smtClean="0"/>
              <a:t> </a:t>
            </a:r>
            <a:r>
              <a:rPr lang="ja-JP" altLang="en-US" dirty="0" smtClean="0">
                <a:solidFill>
                  <a:srgbClr val="7030A0"/>
                </a:solidFill>
              </a:rPr>
              <a:t>縦軸対数</a:t>
            </a:r>
            <a:r>
              <a:rPr lang="en-US" altLang="ja-JP" dirty="0" smtClean="0">
                <a:solidFill>
                  <a:srgbClr val="7030A0"/>
                </a:solidFill>
              </a:rPr>
              <a:t>, </a:t>
            </a:r>
            <a:r>
              <a:rPr lang="ja-JP" altLang="en-US" dirty="0" smtClean="0">
                <a:solidFill>
                  <a:srgbClr val="7030A0"/>
                </a:solidFill>
              </a:rPr>
              <a:t>横軸線形</a:t>
            </a:r>
            <a:endParaRPr lang="en-US" altLang="ja-JP" dirty="0" smtClean="0">
              <a:solidFill>
                <a:srgbClr val="7030A0"/>
              </a:solidFill>
            </a:endParaRPr>
          </a:p>
          <a:p>
            <a:pPr lvl="1"/>
            <a:endParaRPr lang="en-US" altLang="ja-JP" dirty="0" smtClean="0"/>
          </a:p>
          <a:p>
            <a:endParaRPr lang="en-US" altLang="ja-JP" dirty="0" smtClean="0"/>
          </a:p>
          <a:p>
            <a:pPr marL="0" indent="0">
              <a:buNone/>
            </a:pPr>
            <a:r>
              <a:rPr lang="en-US" altLang="ja-JP" dirty="0"/>
              <a:t> </a:t>
            </a:r>
            <a:endParaRPr lang="en-US" altLang="ja-JP" dirty="0" smtClean="0"/>
          </a:p>
        </p:txBody>
      </p:sp>
      <p:sp>
        <p:nvSpPr>
          <p:cNvPr id="10" name="テキスト ボックス 9"/>
          <p:cNvSpPr txBox="1"/>
          <p:nvPr/>
        </p:nvSpPr>
        <p:spPr>
          <a:xfrm>
            <a:off x="1487488" y="1628800"/>
            <a:ext cx="8779904" cy="461665"/>
          </a:xfrm>
          <a:prstGeom prst="rect">
            <a:avLst/>
          </a:prstGeom>
          <a:noFill/>
        </p:spPr>
        <p:txBody>
          <a:bodyPr wrap="none" rtlCol="0">
            <a:spAutoFit/>
          </a:bodyPr>
          <a:lstStyle/>
          <a:p>
            <a:r>
              <a:rPr lang="en-US" altLang="ja-JP" dirty="0"/>
              <a:t>$ </a:t>
            </a:r>
            <a:r>
              <a:rPr lang="en-US" altLang="ja-JP" dirty="0" err="1" smtClean="0"/>
              <a:t>gpview</a:t>
            </a:r>
            <a:r>
              <a:rPr lang="en-US" altLang="ja-JP" dirty="0" smtClean="0"/>
              <a:t>   </a:t>
            </a:r>
            <a:r>
              <a:rPr lang="en-US" altLang="ja-JP" dirty="0" err="1" smtClean="0"/>
              <a:t>Temp.nc@Temp,lat</a:t>
            </a:r>
            <a:r>
              <a:rPr lang="en-US" altLang="ja-JP" dirty="0" smtClean="0"/>
              <a:t>=0:90  </a:t>
            </a:r>
            <a:r>
              <a:rPr lang="en-US" altLang="ja-JP" dirty="0" smtClean="0">
                <a:solidFill>
                  <a:srgbClr val="0070C0"/>
                </a:solidFill>
              </a:rPr>
              <a:t>--mean </a:t>
            </a:r>
            <a:r>
              <a:rPr lang="en-US" altLang="ja-JP" dirty="0" err="1" smtClean="0">
                <a:solidFill>
                  <a:srgbClr val="0070C0"/>
                </a:solidFill>
              </a:rPr>
              <a:t>lon</a:t>
            </a:r>
            <a:r>
              <a:rPr lang="en-US" altLang="ja-JP" dirty="0" smtClean="0"/>
              <a:t>  </a:t>
            </a:r>
            <a:r>
              <a:rPr lang="en-US" altLang="ja-JP" dirty="0" smtClean="0">
                <a:solidFill>
                  <a:srgbClr val="C00000"/>
                </a:solidFill>
              </a:rPr>
              <a:t>--</a:t>
            </a:r>
            <a:r>
              <a:rPr lang="en-US" altLang="ja-JP" dirty="0" err="1" smtClean="0">
                <a:solidFill>
                  <a:srgbClr val="C00000"/>
                </a:solidFill>
              </a:rPr>
              <a:t>wsn</a:t>
            </a:r>
            <a:r>
              <a:rPr lang="en-US" altLang="ja-JP" dirty="0" smtClean="0">
                <a:solidFill>
                  <a:srgbClr val="C00000"/>
                </a:solidFill>
              </a:rPr>
              <a:t> 2</a:t>
            </a:r>
            <a:r>
              <a:rPr lang="en-US" altLang="ja-JP" dirty="0" smtClean="0"/>
              <a:t>  </a:t>
            </a:r>
            <a:r>
              <a:rPr lang="en-US" altLang="ja-JP" dirty="0" smtClean="0">
                <a:solidFill>
                  <a:srgbClr val="7030A0"/>
                </a:solidFill>
              </a:rPr>
              <a:t>--</a:t>
            </a:r>
            <a:r>
              <a:rPr lang="en-US" altLang="ja-JP" dirty="0" err="1" smtClean="0">
                <a:solidFill>
                  <a:srgbClr val="7030A0"/>
                </a:solidFill>
              </a:rPr>
              <a:t>itr</a:t>
            </a:r>
            <a:r>
              <a:rPr lang="en-US" altLang="ja-JP" dirty="0" smtClean="0">
                <a:solidFill>
                  <a:srgbClr val="7030A0"/>
                </a:solidFill>
              </a:rPr>
              <a:t> 2</a:t>
            </a:r>
            <a:endParaRPr kumimoji="1" lang="ja-JP" altLang="en-US" dirty="0">
              <a:solidFill>
                <a:srgbClr val="7030A0"/>
              </a:solidFill>
            </a:endParaRPr>
          </a:p>
        </p:txBody>
      </p:sp>
    </p:spTree>
    <p:extLst>
      <p:ext uri="{BB962C8B-B14F-4D97-AF65-F5344CB8AC3E}">
        <p14:creationId xmlns:p14="http://schemas.microsoft.com/office/powerpoint/2010/main" val="1547665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やってみよう  のため</a:t>
            </a:r>
            <a:r>
              <a:rPr lang="ja-JP" altLang="en-US" dirty="0"/>
              <a:t>の</a:t>
            </a:r>
            <a:r>
              <a:rPr lang="ja-JP" altLang="en-US" dirty="0" smtClean="0"/>
              <a:t>準備 </a:t>
            </a:r>
            <a:r>
              <a:rPr lang="en-US" altLang="ja-JP" dirty="0" smtClean="0"/>
              <a:t>: </a:t>
            </a:r>
            <a:r>
              <a:rPr lang="ja-JP" altLang="en-US" dirty="0" smtClean="0"/>
              <a:t>サンプルファイル</a:t>
            </a:r>
            <a:endParaRPr kumimoji="1" lang="ja-JP" altLang="en-US" dirty="0"/>
          </a:p>
        </p:txBody>
      </p:sp>
      <p:sp>
        <p:nvSpPr>
          <p:cNvPr id="3" name="コンテンツ プレースホルダー 2"/>
          <p:cNvSpPr>
            <a:spLocks noGrp="1"/>
          </p:cNvSpPr>
          <p:nvPr>
            <p:ph idx="1"/>
          </p:nvPr>
        </p:nvSpPr>
        <p:spPr/>
        <p:txBody>
          <a:bodyPr/>
          <a:lstStyle/>
          <a:p>
            <a:r>
              <a:rPr lang="ja-JP" altLang="en-US" dirty="0"/>
              <a:t>下</a:t>
            </a:r>
            <a:r>
              <a:rPr lang="ja-JP" altLang="en-US" dirty="0" smtClean="0"/>
              <a:t>の </a:t>
            </a:r>
            <a:r>
              <a:rPr lang="en-US" altLang="ja-JP" dirty="0" smtClean="0"/>
              <a:t>URL </a:t>
            </a:r>
            <a:r>
              <a:rPr lang="ja-JP" altLang="en-US" dirty="0" smtClean="0"/>
              <a:t>にあるサンプルファイルで説明</a:t>
            </a:r>
            <a:endParaRPr lang="en-US" altLang="ja-JP" dirty="0" smtClean="0"/>
          </a:p>
          <a:p>
            <a:endParaRPr kumimoji="1" lang="en-US" altLang="ja-JP" dirty="0"/>
          </a:p>
          <a:p>
            <a:pPr lvl="1"/>
            <a:endParaRPr kumimoji="1" lang="en-US" altLang="ja-JP" dirty="0" smtClean="0"/>
          </a:p>
          <a:p>
            <a:pPr lvl="1"/>
            <a:r>
              <a:rPr lang="en-US" altLang="ja-JP" dirty="0" smtClean="0"/>
              <a:t>Temp.nc	</a:t>
            </a:r>
            <a:r>
              <a:rPr lang="ja-JP" altLang="en-US" dirty="0" smtClean="0"/>
              <a:t>温度</a:t>
            </a:r>
            <a:endParaRPr lang="en-US" altLang="ja-JP" dirty="0" smtClean="0"/>
          </a:p>
          <a:p>
            <a:pPr lvl="1"/>
            <a:r>
              <a:rPr kumimoji="1" lang="en-US" altLang="ja-JP" dirty="0" smtClean="0"/>
              <a:t>U.nc		</a:t>
            </a:r>
            <a:r>
              <a:rPr kumimoji="1" lang="ja-JP" altLang="en-US" dirty="0" smtClean="0"/>
              <a:t>東西風</a:t>
            </a:r>
            <a:endParaRPr kumimoji="1" lang="en-US" altLang="ja-JP" dirty="0" smtClean="0"/>
          </a:p>
          <a:p>
            <a:pPr lvl="1"/>
            <a:r>
              <a:rPr lang="en-US" altLang="ja-JP" dirty="0" smtClean="0"/>
              <a:t>V.nc		</a:t>
            </a:r>
            <a:r>
              <a:rPr lang="ja-JP" altLang="en-US" dirty="0" smtClean="0"/>
              <a:t>南北風</a:t>
            </a:r>
            <a:endParaRPr lang="en-US" altLang="ja-JP" dirty="0" smtClean="0"/>
          </a:p>
          <a:p>
            <a:pPr lvl="1"/>
            <a:endParaRPr kumimoji="1" lang="en-US" altLang="ja-JP" dirty="0"/>
          </a:p>
          <a:p>
            <a:pPr lvl="1"/>
            <a:r>
              <a:rPr lang="ja-JP" altLang="en-US" dirty="0" smtClean="0"/>
              <a:t>なお</a:t>
            </a:r>
            <a:r>
              <a:rPr lang="en-US" altLang="ja-JP" dirty="0" smtClean="0"/>
              <a:t>, </a:t>
            </a:r>
            <a:r>
              <a:rPr lang="ja-JP" altLang="en-US" dirty="0" smtClean="0"/>
              <a:t>このデータは</a:t>
            </a:r>
            <a:r>
              <a:rPr lang="en-US" altLang="ja-JP" dirty="0" smtClean="0"/>
              <a:t>, DCPAM </a:t>
            </a:r>
            <a:r>
              <a:rPr lang="ja-JP" altLang="en-US" dirty="0" smtClean="0"/>
              <a:t>での </a:t>
            </a:r>
            <a:r>
              <a:rPr lang="en-US" altLang="ja-JP" dirty="0" smtClean="0"/>
              <a:t>Held and Suarez (1994) </a:t>
            </a:r>
            <a:r>
              <a:rPr lang="ja-JP" altLang="en-US" dirty="0" smtClean="0"/>
              <a:t>実験の結果（解像度</a:t>
            </a:r>
            <a:r>
              <a:rPr lang="en-US" altLang="ja-JP" dirty="0" smtClean="0"/>
              <a:t>: T21L20, </a:t>
            </a:r>
            <a:r>
              <a:rPr lang="ja-JP" altLang="en-US" dirty="0" smtClean="0"/>
              <a:t>データの期間</a:t>
            </a:r>
            <a:r>
              <a:rPr lang="en-US" altLang="ja-JP" dirty="0" smtClean="0"/>
              <a:t>: 1200-1210 </a:t>
            </a:r>
            <a:r>
              <a:rPr lang="ja-JP" altLang="en-US" dirty="0" smtClean="0"/>
              <a:t>日目）</a:t>
            </a:r>
            <a:r>
              <a:rPr lang="en-US" altLang="ja-JP" dirty="0" smtClean="0"/>
              <a:t>.</a:t>
            </a:r>
            <a:endParaRPr kumimoji="1" lang="ja-JP" altLang="en-US" dirty="0"/>
          </a:p>
        </p:txBody>
      </p:sp>
      <p:sp>
        <p:nvSpPr>
          <p:cNvPr id="5" name="テキスト ボックス 4"/>
          <p:cNvSpPr txBox="1"/>
          <p:nvPr/>
        </p:nvSpPr>
        <p:spPr>
          <a:xfrm>
            <a:off x="1487488" y="1988840"/>
            <a:ext cx="10496784" cy="492443"/>
          </a:xfrm>
          <a:prstGeom prst="rect">
            <a:avLst/>
          </a:prstGeom>
          <a:noFill/>
        </p:spPr>
        <p:txBody>
          <a:bodyPr wrap="none" rtlCol="0">
            <a:spAutoFit/>
          </a:bodyPr>
          <a:lstStyle/>
          <a:p>
            <a:r>
              <a:rPr lang="en-US" altLang="ja-JP" sz="2600" dirty="0">
                <a:hlinkClick r:id="rId2"/>
              </a:rPr>
              <a:t>http://itpass.scitec.kobe-u.ac.jp/~</a:t>
            </a:r>
            <a:r>
              <a:rPr lang="en-US" altLang="ja-JP" sz="2600" dirty="0" smtClean="0">
                <a:hlinkClick r:id="rId2"/>
              </a:rPr>
              <a:t>yot/tmp/itpass_seminar/2012XX/pub/</a:t>
            </a:r>
            <a:endParaRPr kumimoji="1" lang="ja-JP" altLang="en-US" sz="2600" dirty="0"/>
          </a:p>
        </p:txBody>
      </p:sp>
    </p:spTree>
    <p:extLst>
      <p:ext uri="{BB962C8B-B14F-4D97-AF65-F5344CB8AC3E}">
        <p14:creationId xmlns:p14="http://schemas.microsoft.com/office/powerpoint/2010/main" val="1352536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itpass_v1">
  <a:themeElements>
    <a:clrScheme name="">
      <a:dk1>
        <a:srgbClr val="000000"/>
      </a:dk1>
      <a:lt1>
        <a:srgbClr val="0080FF"/>
      </a:lt1>
      <a:dk2>
        <a:srgbClr val="FFFFFF"/>
      </a:dk2>
      <a:lt2>
        <a:srgbClr val="B3B3B3"/>
      </a:lt2>
      <a:accent1>
        <a:srgbClr val="0080FF"/>
      </a:accent1>
      <a:accent2>
        <a:srgbClr val="004080"/>
      </a:accent2>
      <a:accent3>
        <a:srgbClr val="AAC0FF"/>
      </a:accent3>
      <a:accent4>
        <a:srgbClr val="000000"/>
      </a:accent4>
      <a:accent5>
        <a:srgbClr val="AAC0FF"/>
      </a:accent5>
      <a:accent6>
        <a:srgbClr val="003973"/>
      </a:accent6>
      <a:hlink>
        <a:srgbClr val="0000FF"/>
      </a:hlink>
      <a:folHlink>
        <a:srgbClr val="800040"/>
      </a:folHlink>
    </a:clrScheme>
    <a:fontScheme name="Office ​​テーマ">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テーマ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テーマ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テーマ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テーマ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テーマ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テーマ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テーマ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テーマ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テーマ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itpass_v1</Template>
  <TotalTime>1758</TotalTime>
  <Words>900</Words>
  <Application>Microsoft Office PowerPoint</Application>
  <PresentationFormat>ワイド画面</PresentationFormat>
  <Paragraphs>260</Paragraphs>
  <Slides>26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26</vt:i4>
      </vt:variant>
    </vt:vector>
  </HeadingPairs>
  <TitlesOfParts>
    <vt:vector size="30" baseType="lpstr">
      <vt:lpstr>ＭＳ Ｐゴシック</vt:lpstr>
      <vt:lpstr>Arial</vt:lpstr>
      <vt:lpstr>Symbol</vt:lpstr>
      <vt:lpstr>itpass_v1</vt:lpstr>
      <vt:lpstr>コマンドラインから netcdf データを描画する      ー gpview, gpvect 実習</vt:lpstr>
      <vt:lpstr>はじめに</vt:lpstr>
      <vt:lpstr>はじめに</vt:lpstr>
      <vt:lpstr>gpview, gpvect</vt:lpstr>
      <vt:lpstr>gpview 使い方</vt:lpstr>
      <vt:lpstr>gpview 使い方</vt:lpstr>
      <vt:lpstr>gpview オプション</vt:lpstr>
      <vt:lpstr>gpview オプション</vt:lpstr>
      <vt:lpstr>やってみよう  のための準備 : サンプルファイル</vt:lpstr>
      <vt:lpstr>やってみよう  のための準備 : ファイルの内容</vt:lpstr>
      <vt:lpstr>gpview やってみよう 1</vt:lpstr>
      <vt:lpstr>gpview やってみよう 2</vt:lpstr>
      <vt:lpstr>gpview やってみよう 3</vt:lpstr>
      <vt:lpstr>gpview やってみよう 4</vt:lpstr>
      <vt:lpstr>gpview やってみよう 5</vt:lpstr>
      <vt:lpstr>gpview やってみよう 6</vt:lpstr>
      <vt:lpstr>gpview やってみよう 7</vt:lpstr>
      <vt:lpstr>gpview やってみよう 8</vt:lpstr>
      <vt:lpstr>gpview やってみよう 9</vt:lpstr>
      <vt:lpstr>gpview やってみよう 10</vt:lpstr>
      <vt:lpstr>gpview やってみよう 11</vt:lpstr>
      <vt:lpstr>gpview やってみよう 12</vt:lpstr>
      <vt:lpstr>gpvect 使い方</vt:lpstr>
      <vt:lpstr>gpvect やってみよう 1</vt:lpstr>
      <vt:lpstr>gpvect やってみよう 2</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yot</dc:creator>
  <cp:lastModifiedBy>Takahashi Yoshiyuki</cp:lastModifiedBy>
  <cp:revision>345</cp:revision>
  <dcterms:created xsi:type="dcterms:W3CDTF">2013-07-05T03:10:41Z</dcterms:created>
  <dcterms:modified xsi:type="dcterms:W3CDTF">2020-12-15T00:09:02Z</dcterms:modified>
</cp:coreProperties>
</file>