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305" r:id="rId3"/>
    <p:sldId id="259" r:id="rId4"/>
    <p:sldId id="284" r:id="rId5"/>
    <p:sldId id="285" r:id="rId6"/>
    <p:sldId id="286" r:id="rId7"/>
    <p:sldId id="288" r:id="rId8"/>
    <p:sldId id="287" r:id="rId9"/>
    <p:sldId id="292" r:id="rId10"/>
    <p:sldId id="291" r:id="rId11"/>
    <p:sldId id="289" r:id="rId12"/>
    <p:sldId id="308" r:id="rId13"/>
    <p:sldId id="290" r:id="rId14"/>
    <p:sldId id="299" r:id="rId15"/>
    <p:sldId id="298" r:id="rId16"/>
    <p:sldId id="306" r:id="rId17"/>
    <p:sldId id="307" r:id="rId18"/>
    <p:sldId id="293" r:id="rId19"/>
    <p:sldId id="294" r:id="rId20"/>
    <p:sldId id="296" r:id="rId21"/>
    <p:sldId id="295" r:id="rId22"/>
    <p:sldId id="300" r:id="rId23"/>
    <p:sldId id="301" r:id="rId24"/>
    <p:sldId id="302" r:id="rId25"/>
    <p:sldId id="303" r:id="rId26"/>
    <p:sldId id="304" r:id="rId27"/>
  </p:sldIdLst>
  <p:sldSz cx="12192000" cy="6858000"/>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48"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48"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48"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48"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48" charset="-128"/>
        <a:cs typeface="+mn-cs"/>
      </a:defRPr>
    </a:lvl5pPr>
    <a:lvl6pPr marL="2286000" algn="l" defTabSz="914400" rtl="0" eaLnBrk="1" latinLnBrk="0" hangingPunct="1">
      <a:defRPr kumimoji="1" sz="2400" kern="1200">
        <a:solidFill>
          <a:schemeClr val="tx1"/>
        </a:solidFill>
        <a:latin typeface="Arial" charset="0"/>
        <a:ea typeface="ＭＳ Ｐゴシック" pitchFamily="-48" charset="-128"/>
        <a:cs typeface="+mn-cs"/>
      </a:defRPr>
    </a:lvl6pPr>
    <a:lvl7pPr marL="2743200" algn="l" defTabSz="914400" rtl="0" eaLnBrk="1" latinLnBrk="0" hangingPunct="1">
      <a:defRPr kumimoji="1" sz="2400" kern="1200">
        <a:solidFill>
          <a:schemeClr val="tx1"/>
        </a:solidFill>
        <a:latin typeface="Arial" charset="0"/>
        <a:ea typeface="ＭＳ Ｐゴシック" pitchFamily="-48" charset="-128"/>
        <a:cs typeface="+mn-cs"/>
      </a:defRPr>
    </a:lvl7pPr>
    <a:lvl8pPr marL="3200400" algn="l" defTabSz="914400" rtl="0" eaLnBrk="1" latinLnBrk="0" hangingPunct="1">
      <a:defRPr kumimoji="1" sz="2400" kern="1200">
        <a:solidFill>
          <a:schemeClr val="tx1"/>
        </a:solidFill>
        <a:latin typeface="Arial" charset="0"/>
        <a:ea typeface="ＭＳ Ｐゴシック" pitchFamily="-48" charset="-128"/>
        <a:cs typeface="+mn-cs"/>
      </a:defRPr>
    </a:lvl8pPr>
    <a:lvl9pPr marL="3657600" algn="l" defTabSz="914400" rtl="0" eaLnBrk="1" latinLnBrk="0" hangingPunct="1">
      <a:defRPr kumimoji="1" sz="2400" kern="1200">
        <a:solidFill>
          <a:schemeClr val="tx1"/>
        </a:solidFill>
        <a:latin typeface="Arial" charset="0"/>
        <a:ea typeface="ＭＳ Ｐゴシック" pitchFamily="-48"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FFFF"/>
    <a:srgbClr val="016CB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39" autoAdjust="0"/>
    <p:restoredTop sz="90924" autoAdjust="0"/>
  </p:normalViewPr>
  <p:slideViewPr>
    <p:cSldViewPr>
      <p:cViewPr varScale="1">
        <p:scale>
          <a:sx n="58" d="100"/>
          <a:sy n="58" d="100"/>
        </p:scale>
        <p:origin x="64" y="468"/>
      </p:cViewPr>
      <p:guideLst>
        <p:guide orient="horz" pos="2160"/>
        <p:guide pos="3840"/>
      </p:guideLst>
    </p:cSldViewPr>
  </p:slideViewPr>
  <p:notesTextViewPr>
    <p:cViewPr>
      <p:scale>
        <a:sx n="1" d="1"/>
        <a:sy n="1" d="1"/>
      </p:scale>
      <p:origin x="0" y="0"/>
    </p:cViewPr>
  </p:notesTextViewPr>
  <p:sorterViewPr>
    <p:cViewPr>
      <p:scale>
        <a:sx n="100" d="100"/>
        <a:sy n="100" d="100"/>
      </p:scale>
      <p:origin x="0" y="-27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4"/>
          <p:cNvSpPr>
            <a:spLocks noChangeArrowheads="1"/>
          </p:cNvSpPr>
          <p:nvPr/>
        </p:nvSpPr>
        <p:spPr bwMode="auto">
          <a:xfrm>
            <a:off x="927100" y="3505200"/>
            <a:ext cx="10365317" cy="762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sz="2400"/>
          </a:p>
        </p:txBody>
      </p:sp>
      <p:sp>
        <p:nvSpPr>
          <p:cNvPr id="3077" name="Rectangle 5"/>
          <p:cNvSpPr>
            <a:spLocks noGrp="1" noChangeArrowheads="1"/>
          </p:cNvSpPr>
          <p:nvPr>
            <p:ph type="ctrTitle"/>
          </p:nvPr>
        </p:nvSpPr>
        <p:spPr>
          <a:xfrm>
            <a:off x="914400" y="1371600"/>
            <a:ext cx="10363200" cy="2057400"/>
          </a:xfrm>
        </p:spPr>
        <p:txBody>
          <a:bodyPr/>
          <a:lstStyle>
            <a:lvl1pPr algn="r">
              <a:defRPr>
                <a:solidFill>
                  <a:schemeClr val="tx1"/>
                </a:solidFill>
              </a:defRPr>
            </a:lvl1pPr>
          </a:lstStyle>
          <a:p>
            <a:pPr lvl="0"/>
            <a:r>
              <a:rPr lang="ja-JP" altLang="en-US" noProof="0" smtClean="0"/>
              <a:t>マスター タイトルの書式設定</a:t>
            </a:r>
          </a:p>
        </p:txBody>
      </p:sp>
      <p:sp>
        <p:nvSpPr>
          <p:cNvPr id="3078" name="Rectangle 6"/>
          <p:cNvSpPr>
            <a:spLocks noGrp="1" noChangeArrowheads="1"/>
          </p:cNvSpPr>
          <p:nvPr>
            <p:ph type="subTitle" idx="1"/>
          </p:nvPr>
        </p:nvSpPr>
        <p:spPr>
          <a:xfrm>
            <a:off x="2641600" y="3657600"/>
            <a:ext cx="8534400" cy="1981200"/>
          </a:xfrm>
        </p:spPr>
        <p:txBody>
          <a:bodyPr/>
          <a:lstStyle>
            <a:lvl1pPr marL="0" indent="0" algn="r">
              <a:buFontTx/>
              <a:buNone/>
              <a:defRPr/>
            </a:lvl1pPr>
          </a:lstStyle>
          <a:p>
            <a:pPr lvl="0"/>
            <a:r>
              <a:rPr lang="ja-JP" altLang="en-US" noProof="0" smtClean="0"/>
              <a:t>マスター サブタイトルの書式設定</a:t>
            </a:r>
          </a:p>
        </p:txBody>
      </p:sp>
      <p:pic>
        <p:nvPicPr>
          <p:cNvPr id="6" name="Picture 3" descr="C:\Users\yot\Documents\My-files\yot\いろいろ\ppt_templates\itpass-logo-like\itpass-logo-2014-03-15.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00" y="-17552"/>
            <a:ext cx="1343405" cy="617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69752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9FD9227-A024-4A54-B0DD-71B51C6DC23B}" type="slidenum">
              <a:rPr lang="en-US" altLang="ja-JP"/>
              <a:pPr>
                <a:defRPr/>
              </a:pPr>
              <a:t>‹#›</a:t>
            </a:fld>
            <a:endParaRPr lang="en-US" altLang="ja-JP"/>
          </a:p>
        </p:txBody>
      </p:sp>
    </p:spTree>
    <p:extLst>
      <p:ext uri="{BB962C8B-B14F-4D97-AF65-F5344CB8AC3E}">
        <p14:creationId xmlns:p14="http://schemas.microsoft.com/office/powerpoint/2010/main" val="178721414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706C3C-323A-42B0-BAD4-FC0489CB695B}" type="slidenum">
              <a:rPr lang="en-US" altLang="ja-JP"/>
              <a:pPr>
                <a:defRPr/>
              </a:pPr>
              <a:t>‹#›</a:t>
            </a:fld>
            <a:endParaRPr lang="en-US" altLang="ja-JP"/>
          </a:p>
        </p:txBody>
      </p:sp>
    </p:spTree>
    <p:extLst>
      <p:ext uri="{BB962C8B-B14F-4D97-AF65-F5344CB8AC3E}">
        <p14:creationId xmlns:p14="http://schemas.microsoft.com/office/powerpoint/2010/main" val="16362990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686800" y="98426"/>
            <a:ext cx="2590800" cy="59975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914400" y="98426"/>
            <a:ext cx="7569200" cy="59975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EA71D92-5516-41BC-9970-4656CD1BF28A}" type="slidenum">
              <a:rPr lang="en-US" altLang="ja-JP"/>
              <a:pPr>
                <a:defRPr/>
              </a:pPr>
              <a:t>‹#›</a:t>
            </a:fld>
            <a:endParaRPr lang="en-US" altLang="ja-JP"/>
          </a:p>
        </p:txBody>
      </p:sp>
    </p:spTree>
    <p:extLst>
      <p:ext uri="{BB962C8B-B14F-4D97-AF65-F5344CB8AC3E}">
        <p14:creationId xmlns:p14="http://schemas.microsoft.com/office/powerpoint/2010/main" val="41838986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CAD38F7-FD22-48F6-8F4C-5C0F44DC1AE6}" type="slidenum">
              <a:rPr lang="en-US" altLang="ja-JP"/>
              <a:pPr>
                <a:defRPr/>
              </a:pPr>
              <a:t>‹#›</a:t>
            </a:fld>
            <a:endParaRPr lang="en-US" altLang="ja-JP"/>
          </a:p>
        </p:txBody>
      </p:sp>
    </p:spTree>
    <p:extLst>
      <p:ext uri="{BB962C8B-B14F-4D97-AF65-F5344CB8AC3E}">
        <p14:creationId xmlns:p14="http://schemas.microsoft.com/office/powerpoint/2010/main" val="29235140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914400" y="1097850"/>
            <a:ext cx="50800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197600" y="1097850"/>
            <a:ext cx="50800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191B4AD-5113-4EDB-B6CA-539755A8EA04}" type="slidenum">
              <a:rPr lang="en-US" altLang="ja-JP"/>
              <a:pPr>
                <a:defRPr/>
              </a:pPr>
              <a:t>‹#›</a:t>
            </a:fld>
            <a:endParaRPr lang="en-US" altLang="ja-JP"/>
          </a:p>
        </p:txBody>
      </p:sp>
    </p:spTree>
    <p:extLst>
      <p:ext uri="{BB962C8B-B14F-4D97-AF65-F5344CB8AC3E}">
        <p14:creationId xmlns:p14="http://schemas.microsoft.com/office/powerpoint/2010/main" val="26212189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8" name="コンテンツ プレースホルダー 2"/>
          <p:cNvSpPr>
            <a:spLocks noGrp="1"/>
          </p:cNvSpPr>
          <p:nvPr>
            <p:ph idx="1"/>
          </p:nvPr>
        </p:nvSpPr>
        <p:spPr>
          <a:xfrm>
            <a:off x="914400" y="1124549"/>
            <a:ext cx="103632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9" name="コンテンツ プレースホルダー 2"/>
          <p:cNvSpPr>
            <a:spLocks noGrp="1"/>
          </p:cNvSpPr>
          <p:nvPr>
            <p:ph idx="17"/>
          </p:nvPr>
        </p:nvSpPr>
        <p:spPr>
          <a:xfrm>
            <a:off x="929353" y="3716837"/>
            <a:ext cx="103632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4"/>
          <p:cNvSpPr>
            <a:spLocks noGrp="1" noChangeArrowheads="1"/>
          </p:cNvSpPr>
          <p:nvPr>
            <p:ph type="dt" sz="half" idx="18"/>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9"/>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20"/>
          </p:nvPr>
        </p:nvSpPr>
        <p:spPr>
          <a:ln/>
        </p:spPr>
        <p:txBody>
          <a:bodyPr/>
          <a:lstStyle>
            <a:lvl1pPr>
              <a:defRPr/>
            </a:lvl1pPr>
          </a:lstStyle>
          <a:p>
            <a:pPr>
              <a:defRPr/>
            </a:pPr>
            <a:fld id="{3D5E0E79-504E-4329-85C8-8401F40EA11A}" type="slidenum">
              <a:rPr lang="en-US" altLang="ja-JP"/>
              <a:pPr>
                <a:defRPr/>
              </a:pPr>
              <a:t>‹#›</a:t>
            </a:fld>
            <a:endParaRPr lang="en-US" altLang="ja-JP"/>
          </a:p>
        </p:txBody>
      </p:sp>
    </p:spTree>
    <p:extLst>
      <p:ext uri="{BB962C8B-B14F-4D97-AF65-F5344CB8AC3E}">
        <p14:creationId xmlns:p14="http://schemas.microsoft.com/office/powerpoint/2010/main" val="14236506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355D5180-DD74-4F79-A43D-E4BE9305578A}" type="slidenum">
              <a:rPr lang="en-US" altLang="ja-JP"/>
              <a:pPr>
                <a:defRPr/>
              </a:pPr>
              <a:t>‹#›</a:t>
            </a:fld>
            <a:endParaRPr lang="en-US" altLang="ja-JP"/>
          </a:p>
        </p:txBody>
      </p:sp>
    </p:spTree>
    <p:extLst>
      <p:ext uri="{BB962C8B-B14F-4D97-AF65-F5344CB8AC3E}">
        <p14:creationId xmlns:p14="http://schemas.microsoft.com/office/powerpoint/2010/main" val="20918383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0261A99-B17D-4DAD-A160-7A41469E965A}" type="slidenum">
              <a:rPr lang="en-US" altLang="ja-JP"/>
              <a:pPr>
                <a:defRPr/>
              </a:pPr>
              <a:t>‹#›</a:t>
            </a:fld>
            <a:endParaRPr lang="en-US" altLang="ja-JP"/>
          </a:p>
        </p:txBody>
      </p:sp>
    </p:spTree>
    <p:extLst>
      <p:ext uri="{BB962C8B-B14F-4D97-AF65-F5344CB8AC3E}">
        <p14:creationId xmlns:p14="http://schemas.microsoft.com/office/powerpoint/2010/main" val="181806758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03FFE7E-31C2-4647-900E-F2D0B7B36DA7}" type="slidenum">
              <a:rPr lang="en-US" altLang="ja-JP"/>
              <a:pPr>
                <a:defRPr/>
              </a:pPr>
              <a:t>‹#›</a:t>
            </a:fld>
            <a:endParaRPr lang="en-US" altLang="ja-JP"/>
          </a:p>
        </p:txBody>
      </p:sp>
    </p:spTree>
    <p:extLst>
      <p:ext uri="{BB962C8B-B14F-4D97-AF65-F5344CB8AC3E}">
        <p14:creationId xmlns:p14="http://schemas.microsoft.com/office/powerpoint/2010/main" val="42636304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0161E3C-FC9E-4568-80BE-6C9291D9C82A}" type="slidenum">
              <a:rPr lang="en-US" altLang="ja-JP"/>
              <a:pPr>
                <a:defRPr/>
              </a:pPr>
              <a:t>‹#›</a:t>
            </a:fld>
            <a:endParaRPr lang="en-US" altLang="ja-JP"/>
          </a:p>
        </p:txBody>
      </p:sp>
    </p:spTree>
    <p:extLst>
      <p:ext uri="{BB962C8B-B14F-4D97-AF65-F5344CB8AC3E}">
        <p14:creationId xmlns:p14="http://schemas.microsoft.com/office/powerpoint/2010/main" val="77106246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4A18FE5-6F8C-446B-A31C-8CB24B14CE27}" type="slidenum">
              <a:rPr lang="en-US" altLang="ja-JP"/>
              <a:pPr>
                <a:defRPr/>
              </a:pPr>
              <a:t>‹#›</a:t>
            </a:fld>
            <a:endParaRPr lang="en-US" altLang="ja-JP"/>
          </a:p>
        </p:txBody>
      </p:sp>
    </p:spTree>
    <p:extLst>
      <p:ext uri="{BB962C8B-B14F-4D97-AF65-F5344CB8AC3E}">
        <p14:creationId xmlns:p14="http://schemas.microsoft.com/office/powerpoint/2010/main" val="7951411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2117" y="0"/>
            <a:ext cx="12206816" cy="9144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sz="2400"/>
          </a:p>
        </p:txBody>
      </p:sp>
      <p:sp>
        <p:nvSpPr>
          <p:cNvPr id="1027" name="Rectangle 10"/>
          <p:cNvSpPr>
            <a:spLocks noChangeArrowheads="1"/>
          </p:cNvSpPr>
          <p:nvPr/>
        </p:nvSpPr>
        <p:spPr bwMode="auto">
          <a:xfrm>
            <a:off x="2118" y="6354764"/>
            <a:ext cx="12194116" cy="503237"/>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sz="2400" dirty="0"/>
          </a:p>
        </p:txBody>
      </p:sp>
      <p:sp>
        <p:nvSpPr>
          <p:cNvPr id="1028" name="Rectangle 2"/>
          <p:cNvSpPr>
            <a:spLocks noGrp="1" noChangeArrowheads="1"/>
          </p:cNvSpPr>
          <p:nvPr>
            <p:ph type="title"/>
          </p:nvPr>
        </p:nvSpPr>
        <p:spPr bwMode="auto">
          <a:xfrm>
            <a:off x="914400" y="98425"/>
            <a:ext cx="10365317" cy="69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9" name="Rectangle 3"/>
          <p:cNvSpPr>
            <a:spLocks noGrp="1" noChangeArrowheads="1"/>
          </p:cNvSpPr>
          <p:nvPr>
            <p:ph type="body" idx="1"/>
          </p:nvPr>
        </p:nvSpPr>
        <p:spPr bwMode="auto">
          <a:xfrm>
            <a:off x="914400" y="1106488"/>
            <a:ext cx="10363200" cy="5059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 name="Rectangle 4"/>
          <p:cNvSpPr>
            <a:spLocks noGrp="1" noChangeArrowheads="1"/>
          </p:cNvSpPr>
          <p:nvPr>
            <p:ph type="dt" sz="half" idx="2"/>
          </p:nvPr>
        </p:nvSpPr>
        <p:spPr bwMode="auto">
          <a:xfrm>
            <a:off x="1443567" y="6434138"/>
            <a:ext cx="25400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solidFill>
                  <a:schemeClr val="tx2"/>
                </a:solidFill>
              </a:defRPr>
            </a:lvl1pPr>
          </a:lstStyle>
          <a:p>
            <a:pPr>
              <a:defRPr/>
            </a:pPr>
            <a:endParaRPr lang="en-US" altLang="ja-JP"/>
          </a:p>
        </p:txBody>
      </p:sp>
      <p:sp>
        <p:nvSpPr>
          <p:cNvPr id="3" name="Rectangle 5"/>
          <p:cNvSpPr>
            <a:spLocks noGrp="1" noChangeArrowheads="1"/>
          </p:cNvSpPr>
          <p:nvPr>
            <p:ph type="ftr" sz="quarter" idx="3"/>
          </p:nvPr>
        </p:nvSpPr>
        <p:spPr bwMode="auto">
          <a:xfrm>
            <a:off x="4165600" y="6434138"/>
            <a:ext cx="38608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solidFill>
                  <a:schemeClr val="tx2"/>
                </a:solidFill>
              </a:defRPr>
            </a:lvl1pPr>
          </a:lstStyle>
          <a:p>
            <a:pPr>
              <a:defRPr/>
            </a:pPr>
            <a:endParaRPr lang="en-US" altLang="ja-JP"/>
          </a:p>
        </p:txBody>
      </p:sp>
      <p:sp>
        <p:nvSpPr>
          <p:cNvPr id="4" name="Rectangle 6"/>
          <p:cNvSpPr>
            <a:spLocks noGrp="1" noChangeArrowheads="1"/>
          </p:cNvSpPr>
          <p:nvPr>
            <p:ph type="sldNum" sz="quarter" idx="4"/>
          </p:nvPr>
        </p:nvSpPr>
        <p:spPr bwMode="auto">
          <a:xfrm>
            <a:off x="8208433" y="6434138"/>
            <a:ext cx="25400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fld id="{CC197FE1-0935-46BC-BEA3-AEB9DB5B934A}" type="slidenum">
              <a:rPr lang="en-US" altLang="ja-JP"/>
              <a:pPr>
                <a:defRPr/>
              </a:pPr>
              <a:t>‹#›</a:t>
            </a:fld>
            <a:endParaRPr lang="en-US" altLang="ja-JP"/>
          </a:p>
        </p:txBody>
      </p:sp>
      <p:pic>
        <p:nvPicPr>
          <p:cNvPr id="10" name="Picture 4" descr="C:\Users\yot\Documents\My-files\yot\いろいろ\ppt_templates\itpass-logo-like\itpass-logo-white-2014-04-18.pn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183854" y="6364595"/>
            <a:ext cx="995363" cy="4572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89"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Lst>
  <p:timing>
    <p:tnLst>
      <p:par>
        <p:cTn id="1" dur="indefinite" restart="never" nodeType="tmRoot"/>
      </p:par>
    </p:tnLst>
  </p:timing>
  <p:txStyles>
    <p:titleStyle>
      <a:lvl1pPr algn="l" rtl="0" eaLnBrk="1" fontAlgn="base" hangingPunct="1">
        <a:spcBef>
          <a:spcPct val="0"/>
        </a:spcBef>
        <a:spcAft>
          <a:spcPct val="0"/>
        </a:spcAft>
        <a:defRPr kumimoji="1" sz="3600">
          <a:solidFill>
            <a:schemeClr val="tx2"/>
          </a:solidFill>
          <a:latin typeface="+mj-lt"/>
          <a:ea typeface="+mj-ea"/>
          <a:cs typeface="+mj-cs"/>
        </a:defRPr>
      </a:lvl1pPr>
      <a:lvl2pPr algn="l" rtl="0" eaLnBrk="1" fontAlgn="base" hangingPunct="1">
        <a:spcBef>
          <a:spcPct val="0"/>
        </a:spcBef>
        <a:spcAft>
          <a:spcPct val="0"/>
        </a:spcAft>
        <a:defRPr kumimoji="1" sz="3600">
          <a:solidFill>
            <a:schemeClr val="tx2"/>
          </a:solidFill>
          <a:latin typeface="Arial" charset="0"/>
          <a:ea typeface="ＭＳ Ｐゴシック" pitchFamily="-48" charset="-128"/>
        </a:defRPr>
      </a:lvl2pPr>
      <a:lvl3pPr algn="l" rtl="0" eaLnBrk="1" fontAlgn="base" hangingPunct="1">
        <a:spcBef>
          <a:spcPct val="0"/>
        </a:spcBef>
        <a:spcAft>
          <a:spcPct val="0"/>
        </a:spcAft>
        <a:defRPr kumimoji="1" sz="3600">
          <a:solidFill>
            <a:schemeClr val="tx2"/>
          </a:solidFill>
          <a:latin typeface="Arial" charset="0"/>
          <a:ea typeface="ＭＳ Ｐゴシック" pitchFamily="-48" charset="-128"/>
        </a:defRPr>
      </a:lvl3pPr>
      <a:lvl4pPr algn="l" rtl="0" eaLnBrk="1" fontAlgn="base" hangingPunct="1">
        <a:spcBef>
          <a:spcPct val="0"/>
        </a:spcBef>
        <a:spcAft>
          <a:spcPct val="0"/>
        </a:spcAft>
        <a:defRPr kumimoji="1" sz="3600">
          <a:solidFill>
            <a:schemeClr val="tx2"/>
          </a:solidFill>
          <a:latin typeface="Arial" charset="0"/>
          <a:ea typeface="ＭＳ Ｐゴシック" pitchFamily="-48" charset="-128"/>
        </a:defRPr>
      </a:lvl4pPr>
      <a:lvl5pPr algn="l" rtl="0" eaLnBrk="1" fontAlgn="base" hangingPunct="1">
        <a:spcBef>
          <a:spcPct val="0"/>
        </a:spcBef>
        <a:spcAft>
          <a:spcPct val="0"/>
        </a:spcAft>
        <a:defRPr kumimoji="1" sz="3600">
          <a:solidFill>
            <a:schemeClr val="tx2"/>
          </a:solidFill>
          <a:latin typeface="Arial" charset="0"/>
          <a:ea typeface="ＭＳ Ｐゴシック" pitchFamily="-48" charset="-128"/>
        </a:defRPr>
      </a:lvl5pPr>
      <a:lvl6pPr marL="457200" algn="l" rtl="0" eaLnBrk="1" fontAlgn="base" hangingPunct="1">
        <a:spcBef>
          <a:spcPct val="0"/>
        </a:spcBef>
        <a:spcAft>
          <a:spcPct val="0"/>
        </a:spcAft>
        <a:defRPr kumimoji="1" sz="3600">
          <a:solidFill>
            <a:schemeClr val="tx2"/>
          </a:solidFill>
          <a:latin typeface="Arial" charset="0"/>
          <a:ea typeface="ＭＳ Ｐゴシック" pitchFamily="-48" charset="-128"/>
        </a:defRPr>
      </a:lvl6pPr>
      <a:lvl7pPr marL="914400" algn="l" rtl="0" eaLnBrk="1" fontAlgn="base" hangingPunct="1">
        <a:spcBef>
          <a:spcPct val="0"/>
        </a:spcBef>
        <a:spcAft>
          <a:spcPct val="0"/>
        </a:spcAft>
        <a:defRPr kumimoji="1" sz="3600">
          <a:solidFill>
            <a:schemeClr val="tx2"/>
          </a:solidFill>
          <a:latin typeface="Arial" charset="0"/>
          <a:ea typeface="ＭＳ Ｐゴシック" pitchFamily="-48" charset="-128"/>
        </a:defRPr>
      </a:lvl7pPr>
      <a:lvl8pPr marL="1371600" algn="l" rtl="0" eaLnBrk="1" fontAlgn="base" hangingPunct="1">
        <a:spcBef>
          <a:spcPct val="0"/>
        </a:spcBef>
        <a:spcAft>
          <a:spcPct val="0"/>
        </a:spcAft>
        <a:defRPr kumimoji="1" sz="3600">
          <a:solidFill>
            <a:schemeClr val="tx2"/>
          </a:solidFill>
          <a:latin typeface="Arial" charset="0"/>
          <a:ea typeface="ＭＳ Ｐゴシック" pitchFamily="-48" charset="-128"/>
        </a:defRPr>
      </a:lvl8pPr>
      <a:lvl9pPr marL="1828800" algn="l" rtl="0" eaLnBrk="1" fontAlgn="base" hangingPunct="1">
        <a:spcBef>
          <a:spcPct val="0"/>
        </a:spcBef>
        <a:spcAft>
          <a:spcPct val="0"/>
        </a:spcAft>
        <a:defRPr kumimoji="1" sz="3600">
          <a:solidFill>
            <a:schemeClr val="tx2"/>
          </a:solidFill>
          <a:latin typeface="Arial" charset="0"/>
          <a:ea typeface="ＭＳ Ｐゴシック" pitchFamily="-48" charset="-128"/>
        </a:defRPr>
      </a:lvl9pPr>
    </p:titleStyle>
    <p:bodyStyle>
      <a:lvl1pPr marL="342900" indent="-342900" algn="l" rtl="0" eaLnBrk="1" fontAlgn="base" hangingPunct="1">
        <a:spcBef>
          <a:spcPct val="20000"/>
        </a:spcBef>
        <a:spcAft>
          <a:spcPct val="0"/>
        </a:spcAft>
        <a:buChar char="•"/>
        <a:defRPr kumimoji="1"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kumimoji="1" sz="2800">
          <a:solidFill>
            <a:srgbClr val="000000"/>
          </a:solidFill>
          <a:latin typeface="+mn-lt"/>
          <a:ea typeface="+mn-ea"/>
        </a:defRPr>
      </a:lvl2pPr>
      <a:lvl3pPr marL="1143000" indent="-228600" algn="l" rtl="0" eaLnBrk="1" fontAlgn="base" hangingPunct="1">
        <a:spcBef>
          <a:spcPct val="20000"/>
        </a:spcBef>
        <a:spcAft>
          <a:spcPct val="0"/>
        </a:spcAft>
        <a:buChar char="•"/>
        <a:defRPr kumimoji="1" sz="2400">
          <a:solidFill>
            <a:srgbClr val="000000"/>
          </a:solidFill>
          <a:latin typeface="+mn-lt"/>
          <a:ea typeface="+mn-ea"/>
        </a:defRPr>
      </a:lvl3pPr>
      <a:lvl4pPr marL="1600200" indent="-228600" algn="l" rtl="0" eaLnBrk="1" fontAlgn="base" hangingPunct="1">
        <a:spcBef>
          <a:spcPct val="20000"/>
        </a:spcBef>
        <a:spcAft>
          <a:spcPct val="0"/>
        </a:spcAft>
        <a:buChar char="–"/>
        <a:defRPr kumimoji="1" sz="2000">
          <a:solidFill>
            <a:srgbClr val="000000"/>
          </a:solidFill>
          <a:latin typeface="+mn-lt"/>
          <a:ea typeface="+mn-ea"/>
        </a:defRPr>
      </a:lvl4pPr>
      <a:lvl5pPr marL="2057400" indent="-228600" algn="l" rtl="0" eaLnBrk="1" fontAlgn="base" hangingPunct="1">
        <a:spcBef>
          <a:spcPct val="20000"/>
        </a:spcBef>
        <a:spcAft>
          <a:spcPct val="0"/>
        </a:spcAft>
        <a:buChar char="»"/>
        <a:defRPr kumimoji="1" sz="2000">
          <a:solidFill>
            <a:srgbClr val="000000"/>
          </a:solidFill>
          <a:latin typeface="+mn-lt"/>
          <a:ea typeface="+mn-ea"/>
        </a:defRPr>
      </a:lvl5pPr>
      <a:lvl6pPr marL="2514600" indent="-228600" algn="l" rtl="0" eaLnBrk="1" fontAlgn="base" hangingPunct="1">
        <a:spcBef>
          <a:spcPct val="20000"/>
        </a:spcBef>
        <a:spcAft>
          <a:spcPct val="0"/>
        </a:spcAft>
        <a:buChar char="»"/>
        <a:defRPr kumimoji="1" sz="2000">
          <a:solidFill>
            <a:srgbClr val="000000"/>
          </a:solidFill>
          <a:latin typeface="+mn-lt"/>
          <a:ea typeface="+mn-ea"/>
        </a:defRPr>
      </a:lvl6pPr>
      <a:lvl7pPr marL="2971800" indent="-228600" algn="l" rtl="0" eaLnBrk="1" fontAlgn="base" hangingPunct="1">
        <a:spcBef>
          <a:spcPct val="20000"/>
        </a:spcBef>
        <a:spcAft>
          <a:spcPct val="0"/>
        </a:spcAft>
        <a:buChar char="»"/>
        <a:defRPr kumimoji="1" sz="2000">
          <a:solidFill>
            <a:srgbClr val="000000"/>
          </a:solidFill>
          <a:latin typeface="+mn-lt"/>
          <a:ea typeface="+mn-ea"/>
        </a:defRPr>
      </a:lvl7pPr>
      <a:lvl8pPr marL="3429000" indent="-228600" algn="l" rtl="0" eaLnBrk="1" fontAlgn="base" hangingPunct="1">
        <a:spcBef>
          <a:spcPct val="20000"/>
        </a:spcBef>
        <a:spcAft>
          <a:spcPct val="0"/>
        </a:spcAft>
        <a:buChar char="»"/>
        <a:defRPr kumimoji="1" sz="2000">
          <a:solidFill>
            <a:srgbClr val="000000"/>
          </a:solidFill>
          <a:latin typeface="+mn-lt"/>
          <a:ea typeface="+mn-ea"/>
        </a:defRPr>
      </a:lvl8pPr>
      <a:lvl9pPr marL="3886200" indent="-228600" algn="l" rtl="0" eaLnBrk="1" fontAlgn="base" hangingPunct="1">
        <a:spcBef>
          <a:spcPct val="20000"/>
        </a:spcBef>
        <a:spcAft>
          <a:spcPct val="0"/>
        </a:spcAft>
        <a:buChar char="»"/>
        <a:defRPr kumimoji="1"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itpass.scitec.kobe-u.ac.jp/~yot/tmp/itpass_seminar/2012XX/pub/"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pPr algn="l"/>
            <a:r>
              <a:rPr lang="ja-JP" altLang="en-US" dirty="0" smtClean="0"/>
              <a:t>コマンドラインから </a:t>
            </a:r>
            <a:r>
              <a:rPr lang="en-US" altLang="ja-JP" dirty="0" err="1" smtClean="0"/>
              <a:t>netcdf</a:t>
            </a:r>
            <a:r>
              <a:rPr lang="en-US" altLang="ja-JP" dirty="0" smtClean="0"/>
              <a:t> </a:t>
            </a:r>
            <a:r>
              <a:rPr lang="ja-JP" altLang="en-US" dirty="0" smtClean="0"/>
              <a:t>データを描画する</a:t>
            </a:r>
            <a:r>
              <a:rPr lang="en-US" altLang="ja-JP" dirty="0" smtClean="0"/>
              <a:t/>
            </a:r>
            <a:br>
              <a:rPr lang="en-US" altLang="ja-JP" dirty="0" smtClean="0"/>
            </a:br>
            <a:r>
              <a:rPr lang="en-US" altLang="ja-JP" dirty="0" smtClean="0"/>
              <a:t>					</a:t>
            </a:r>
            <a:r>
              <a:rPr lang="ja-JP" altLang="en-US" dirty="0" err="1" smtClean="0"/>
              <a:t>ー</a:t>
            </a:r>
            <a:r>
              <a:rPr lang="ja-JP" altLang="en-US" dirty="0" smtClean="0"/>
              <a:t> </a:t>
            </a:r>
            <a:r>
              <a:rPr kumimoji="1" lang="en-US" altLang="ja-JP" dirty="0" err="1" smtClean="0"/>
              <a:t>gpview</a:t>
            </a:r>
            <a:r>
              <a:rPr kumimoji="1" lang="en-US" altLang="ja-JP" dirty="0" smtClean="0"/>
              <a:t>, </a:t>
            </a:r>
            <a:r>
              <a:rPr kumimoji="1" lang="en-US" altLang="ja-JP" dirty="0" err="1" smtClean="0"/>
              <a:t>gpvect</a:t>
            </a:r>
            <a:r>
              <a:rPr kumimoji="1" lang="en-US" altLang="ja-JP" dirty="0" smtClean="0"/>
              <a:t> </a:t>
            </a:r>
            <a:r>
              <a:rPr kumimoji="1" lang="ja-JP" altLang="en-US" dirty="0" smtClean="0"/>
              <a:t>実習</a:t>
            </a:r>
            <a:endParaRPr kumimoji="1" lang="ja-JP" altLang="en-US" dirty="0"/>
          </a:p>
        </p:txBody>
      </p:sp>
      <p:sp>
        <p:nvSpPr>
          <p:cNvPr id="3" name="サブタイトル 2"/>
          <p:cNvSpPr>
            <a:spLocks noGrp="1"/>
          </p:cNvSpPr>
          <p:nvPr>
            <p:ph type="subTitle" idx="1"/>
          </p:nvPr>
        </p:nvSpPr>
        <p:spPr/>
        <p:txBody>
          <a:bodyPr/>
          <a:lstStyle/>
          <a:p>
            <a:r>
              <a:rPr lang="ja-JP" altLang="en-US" dirty="0"/>
              <a:t>高橋芳幸</a:t>
            </a:r>
            <a:endParaRPr lang="en-US" altLang="ja-JP" dirty="0"/>
          </a:p>
          <a:p>
            <a:r>
              <a:rPr lang="ja-JP" altLang="en-US" dirty="0"/>
              <a:t>神戸大学大学院理学研究科惑星学専攻</a:t>
            </a:r>
            <a:endParaRPr lang="en-US" altLang="ja-JP" dirty="0"/>
          </a:p>
          <a:p>
            <a:r>
              <a:rPr lang="en-US" altLang="ja-JP" dirty="0" smtClean="0"/>
              <a:t>2020 </a:t>
            </a:r>
            <a:r>
              <a:rPr lang="ja-JP" altLang="en-US" dirty="0" smtClean="0"/>
              <a:t>年</a:t>
            </a:r>
            <a:r>
              <a:rPr lang="en-US" altLang="ja-JP" dirty="0"/>
              <a:t> </a:t>
            </a:r>
            <a:r>
              <a:rPr lang="en-US" altLang="ja-JP" dirty="0" smtClean="0"/>
              <a:t>12</a:t>
            </a:r>
            <a:r>
              <a:rPr lang="ja-JP" altLang="en-US" dirty="0" smtClean="0"/>
              <a:t> </a:t>
            </a:r>
            <a:r>
              <a:rPr lang="ja-JP" altLang="en-US" dirty="0"/>
              <a:t>月</a:t>
            </a:r>
            <a:r>
              <a:rPr lang="en-US" altLang="ja-JP"/>
              <a:t> </a:t>
            </a:r>
            <a:r>
              <a:rPr lang="en-US" altLang="ja-JP" smtClean="0"/>
              <a:t>XX </a:t>
            </a:r>
            <a:r>
              <a:rPr lang="ja-JP" altLang="en-US" dirty="0" smtClean="0"/>
              <a:t>日</a:t>
            </a:r>
            <a:endParaRPr kumimoji="1" lang="ja-JP" altLang="en-US" dirty="0"/>
          </a:p>
        </p:txBody>
      </p:sp>
    </p:spTree>
    <p:extLst>
      <p:ext uri="{BB962C8B-B14F-4D97-AF65-F5344CB8AC3E}">
        <p14:creationId xmlns:p14="http://schemas.microsoft.com/office/powerpoint/2010/main" val="2018502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やってみよう  のための準備 </a:t>
            </a:r>
            <a:r>
              <a:rPr lang="en-US" altLang="ja-JP" dirty="0" smtClean="0"/>
              <a:t>: </a:t>
            </a:r>
            <a:r>
              <a:rPr lang="ja-JP" altLang="en-US" dirty="0" smtClean="0"/>
              <a:t>ファイルの内容</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en-US" altLang="ja-JP" dirty="0" err="1" smtClean="0"/>
              <a:t>ncdump</a:t>
            </a:r>
            <a:r>
              <a:rPr lang="en-US" altLang="ja-JP" dirty="0" smtClean="0"/>
              <a:t> </a:t>
            </a:r>
            <a:r>
              <a:rPr lang="ja-JP" altLang="en-US" dirty="0" smtClean="0"/>
              <a:t>を使って内容を確認</a:t>
            </a:r>
            <a:endParaRPr lang="en-US" altLang="ja-JP" dirty="0" smtClean="0"/>
          </a:p>
          <a:p>
            <a:endParaRPr lang="en-US" altLang="ja-JP" dirty="0" smtClean="0"/>
          </a:p>
          <a:p>
            <a:endParaRPr lang="en-US" altLang="ja-JP" dirty="0"/>
          </a:p>
          <a:p>
            <a:r>
              <a:rPr lang="ja-JP" altLang="en-US" dirty="0" smtClean="0"/>
              <a:t>サンプルファイル</a:t>
            </a:r>
            <a:r>
              <a:rPr lang="ja-JP" altLang="en-US" dirty="0"/>
              <a:t>の</a:t>
            </a:r>
            <a:r>
              <a:rPr lang="ja-JP" altLang="en-US" dirty="0" smtClean="0"/>
              <a:t>確認</a:t>
            </a:r>
            <a:endParaRPr lang="en-US" altLang="ja-JP" dirty="0" smtClean="0"/>
          </a:p>
          <a:p>
            <a:pPr lvl="1"/>
            <a:r>
              <a:rPr kumimoji="1" lang="en-US" altLang="ja-JP" dirty="0" smtClean="0"/>
              <a:t>Temp.nc	</a:t>
            </a:r>
            <a:r>
              <a:rPr kumimoji="1" lang="ja-JP" altLang="en-US" dirty="0" smtClean="0"/>
              <a:t>温度</a:t>
            </a:r>
            <a:r>
              <a:rPr kumimoji="1" lang="en-US" altLang="ja-JP" dirty="0" smtClean="0"/>
              <a:t>		</a:t>
            </a:r>
            <a:r>
              <a:rPr lang="ja-JP" altLang="en-US" dirty="0" smtClean="0"/>
              <a:t>（変数 </a:t>
            </a:r>
            <a:r>
              <a:rPr lang="en-US" altLang="ja-JP" dirty="0" smtClean="0"/>
              <a:t>Temp</a:t>
            </a:r>
            <a:r>
              <a:rPr lang="ja-JP" altLang="en-US" dirty="0" smtClean="0"/>
              <a:t>）</a:t>
            </a:r>
            <a:endParaRPr kumimoji="1" lang="en-US" altLang="ja-JP" dirty="0" smtClean="0"/>
          </a:p>
          <a:p>
            <a:pPr lvl="1"/>
            <a:r>
              <a:rPr lang="en-US" altLang="ja-JP" dirty="0" smtClean="0"/>
              <a:t>U.nc		</a:t>
            </a:r>
            <a:r>
              <a:rPr lang="ja-JP" altLang="en-US" dirty="0" smtClean="0"/>
              <a:t>東西風</a:t>
            </a:r>
            <a:r>
              <a:rPr lang="en-US" altLang="ja-JP" dirty="0" smtClean="0"/>
              <a:t>	</a:t>
            </a:r>
            <a:r>
              <a:rPr lang="ja-JP" altLang="en-US" dirty="0" smtClean="0"/>
              <a:t>（変数 </a:t>
            </a:r>
            <a:r>
              <a:rPr lang="en-US" altLang="ja-JP" dirty="0"/>
              <a:t>U</a:t>
            </a:r>
            <a:r>
              <a:rPr lang="ja-JP" altLang="en-US" dirty="0" smtClean="0"/>
              <a:t>）</a:t>
            </a:r>
            <a:endParaRPr lang="en-US" altLang="ja-JP" dirty="0" smtClean="0"/>
          </a:p>
          <a:p>
            <a:pPr lvl="1"/>
            <a:r>
              <a:rPr kumimoji="1" lang="en-US" altLang="ja-JP" dirty="0" smtClean="0"/>
              <a:t>V.nc		</a:t>
            </a:r>
            <a:r>
              <a:rPr kumimoji="1" lang="ja-JP" altLang="en-US" dirty="0" smtClean="0"/>
              <a:t>南北風</a:t>
            </a:r>
            <a:r>
              <a:rPr kumimoji="1" lang="en-US" altLang="ja-JP" dirty="0" smtClean="0"/>
              <a:t>	</a:t>
            </a:r>
            <a:r>
              <a:rPr kumimoji="1" lang="ja-JP" altLang="en-US" dirty="0" smtClean="0"/>
              <a:t>（変数 </a:t>
            </a:r>
            <a:r>
              <a:rPr kumimoji="1" lang="en-US" altLang="ja-JP" dirty="0" smtClean="0"/>
              <a:t>V</a:t>
            </a:r>
            <a:r>
              <a:rPr kumimoji="1" lang="ja-JP" altLang="en-US" dirty="0" smtClean="0"/>
              <a:t>）</a:t>
            </a:r>
            <a:endParaRPr kumimoji="1" lang="en-US" altLang="ja-JP" dirty="0" smtClean="0"/>
          </a:p>
          <a:p>
            <a:r>
              <a:rPr lang="ja-JP" altLang="en-US" dirty="0"/>
              <a:t>主要</a:t>
            </a:r>
            <a:r>
              <a:rPr lang="ja-JP" altLang="en-US" dirty="0" smtClean="0"/>
              <a:t>な軸（次元）</a:t>
            </a:r>
            <a:endParaRPr lang="en-US" altLang="ja-JP" dirty="0" smtClean="0"/>
          </a:p>
          <a:p>
            <a:pPr lvl="1"/>
            <a:r>
              <a:rPr kumimoji="1" lang="en-US" altLang="ja-JP" dirty="0" err="1" smtClean="0"/>
              <a:t>lon</a:t>
            </a:r>
            <a:r>
              <a:rPr kumimoji="1" lang="en-US" altLang="ja-JP" dirty="0" smtClean="0"/>
              <a:t>	</a:t>
            </a:r>
            <a:r>
              <a:rPr kumimoji="1" lang="ja-JP" altLang="en-US" dirty="0" smtClean="0"/>
              <a:t>経度</a:t>
            </a:r>
            <a:endParaRPr kumimoji="1" lang="en-US" altLang="ja-JP" dirty="0" smtClean="0"/>
          </a:p>
          <a:p>
            <a:pPr lvl="1"/>
            <a:r>
              <a:rPr lang="en-US" altLang="ja-JP" dirty="0" err="1" smtClean="0"/>
              <a:t>lat</a:t>
            </a:r>
            <a:r>
              <a:rPr lang="en-US" altLang="ja-JP" dirty="0" smtClean="0"/>
              <a:t>	</a:t>
            </a:r>
            <a:r>
              <a:rPr lang="ja-JP" altLang="en-US" dirty="0" smtClean="0"/>
              <a:t>緯度</a:t>
            </a:r>
            <a:endParaRPr lang="en-US" altLang="ja-JP" dirty="0" smtClean="0"/>
          </a:p>
          <a:p>
            <a:pPr lvl="1"/>
            <a:r>
              <a:rPr lang="en-US" altLang="ja-JP" dirty="0" smtClean="0"/>
              <a:t>sig	σ=p/</a:t>
            </a:r>
            <a:r>
              <a:rPr lang="en-US" altLang="ja-JP" dirty="0" err="1" smtClean="0"/>
              <a:t>ps</a:t>
            </a:r>
            <a:r>
              <a:rPr lang="en-US" altLang="ja-JP" dirty="0"/>
              <a:t> </a:t>
            </a:r>
            <a:r>
              <a:rPr lang="en-US" altLang="ja-JP" dirty="0" smtClean="0"/>
              <a:t> </a:t>
            </a:r>
            <a:r>
              <a:rPr lang="ja-JP" altLang="en-US" dirty="0" smtClean="0"/>
              <a:t>（鉛直座標）</a:t>
            </a:r>
            <a:endParaRPr lang="en-US" altLang="ja-JP" dirty="0" smtClean="0"/>
          </a:p>
          <a:p>
            <a:pPr lvl="1"/>
            <a:r>
              <a:rPr kumimoji="1" lang="en-US" altLang="ja-JP" dirty="0" smtClean="0"/>
              <a:t>time	</a:t>
            </a:r>
            <a:r>
              <a:rPr kumimoji="1" lang="ja-JP" altLang="en-US" dirty="0" smtClean="0"/>
              <a:t>時間</a:t>
            </a:r>
            <a:endParaRPr kumimoji="1" lang="ja-JP" altLang="en-US" dirty="0"/>
          </a:p>
        </p:txBody>
      </p:sp>
      <p:sp>
        <p:nvSpPr>
          <p:cNvPr id="4" name="テキスト ボックス 3"/>
          <p:cNvSpPr txBox="1"/>
          <p:nvPr/>
        </p:nvSpPr>
        <p:spPr>
          <a:xfrm>
            <a:off x="1559496" y="1628800"/>
            <a:ext cx="3578608" cy="461665"/>
          </a:xfrm>
          <a:prstGeom prst="rect">
            <a:avLst/>
          </a:prstGeom>
          <a:noFill/>
        </p:spPr>
        <p:txBody>
          <a:bodyPr wrap="none" rtlCol="0">
            <a:spAutoFit/>
          </a:bodyPr>
          <a:lstStyle/>
          <a:p>
            <a:r>
              <a:rPr kumimoji="1" lang="en-US" altLang="ja-JP" dirty="0" smtClean="0"/>
              <a:t>$ </a:t>
            </a:r>
            <a:r>
              <a:rPr kumimoji="1" lang="en-US" altLang="ja-JP" dirty="0" err="1" smtClean="0"/>
              <a:t>ncdump</a:t>
            </a:r>
            <a:r>
              <a:rPr kumimoji="1" lang="en-US" altLang="ja-JP" dirty="0" smtClean="0"/>
              <a:t> Temp.nc | less</a:t>
            </a:r>
            <a:endParaRPr kumimoji="1" lang="ja-JP" altLang="en-US" dirty="0"/>
          </a:p>
        </p:txBody>
      </p:sp>
    </p:spTree>
    <p:extLst>
      <p:ext uri="{BB962C8B-B14F-4D97-AF65-F5344CB8AC3E}">
        <p14:creationId xmlns:p14="http://schemas.microsoft.com/office/powerpoint/2010/main" val="2266713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kumimoji="1" lang="en-US" altLang="ja-JP" dirty="0" smtClean="0"/>
              <a:t>1</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a:t>温度の水平分布</a:t>
            </a:r>
            <a:endParaRPr lang="en-US" altLang="ja-JP" dirty="0"/>
          </a:p>
          <a:p>
            <a:pPr lvl="1"/>
            <a:r>
              <a:rPr lang="en-US" altLang="ja-JP" dirty="0" smtClean="0"/>
              <a:t>[</a:t>
            </a:r>
            <a:r>
              <a:rPr lang="en-US" altLang="ja-JP" dirty="0" err="1" smtClean="0"/>
              <a:t>lon</a:t>
            </a:r>
            <a:r>
              <a:rPr lang="en-US" altLang="ja-JP" dirty="0"/>
              <a:t>	</a:t>
            </a:r>
            <a:r>
              <a:rPr lang="ja-JP" altLang="en-US" dirty="0" smtClean="0"/>
              <a:t>全部</a:t>
            </a:r>
            <a:r>
              <a:rPr lang="en-US" altLang="ja-JP" dirty="0" smtClean="0"/>
              <a:t>]</a:t>
            </a:r>
            <a:endParaRPr lang="en-US" altLang="ja-JP" dirty="0"/>
          </a:p>
          <a:p>
            <a:pPr lvl="1"/>
            <a:r>
              <a:rPr lang="en-US" altLang="ja-JP" dirty="0"/>
              <a:t>[</a:t>
            </a:r>
            <a:r>
              <a:rPr lang="en-US" altLang="ja-JP" dirty="0" err="1"/>
              <a:t>lat</a:t>
            </a:r>
            <a:r>
              <a:rPr lang="en-US" altLang="ja-JP" dirty="0"/>
              <a:t>	</a:t>
            </a:r>
            <a:r>
              <a:rPr lang="ja-JP" altLang="en-US" dirty="0" smtClean="0"/>
              <a:t>全部</a:t>
            </a:r>
            <a:r>
              <a:rPr lang="en-US" altLang="ja-JP" dirty="0" smtClean="0"/>
              <a:t>]</a:t>
            </a:r>
            <a:endParaRPr lang="en-US" altLang="ja-JP" dirty="0"/>
          </a:p>
          <a:p>
            <a:pPr lvl="1"/>
            <a:r>
              <a:rPr lang="en-US" altLang="ja-JP" dirty="0"/>
              <a:t>[sig	</a:t>
            </a:r>
            <a:r>
              <a:rPr lang="ja-JP" altLang="en-US" dirty="0"/>
              <a:t>最初の</a:t>
            </a:r>
            <a:r>
              <a:rPr lang="ja-JP" altLang="en-US" dirty="0" smtClean="0"/>
              <a:t>値</a:t>
            </a:r>
            <a:r>
              <a:rPr lang="en-US" altLang="ja-JP" dirty="0" smtClean="0"/>
              <a:t>]</a:t>
            </a:r>
            <a:endParaRPr lang="en-US" altLang="ja-JP" dirty="0"/>
          </a:p>
          <a:p>
            <a:pPr lvl="1"/>
            <a:r>
              <a:rPr lang="en-US" altLang="ja-JP" dirty="0" smtClean="0"/>
              <a:t>[time</a:t>
            </a:r>
            <a:r>
              <a:rPr lang="en-US" altLang="ja-JP" dirty="0"/>
              <a:t>	</a:t>
            </a:r>
            <a:r>
              <a:rPr lang="ja-JP" altLang="en-US" dirty="0" smtClean="0"/>
              <a:t>最初の値</a:t>
            </a:r>
            <a:r>
              <a:rPr lang="en-US" altLang="ja-JP" dirty="0"/>
              <a:t>]</a:t>
            </a:r>
          </a:p>
          <a:p>
            <a:endParaRPr kumimoji="1" lang="ja-JP" altLang="en-US" dirty="0"/>
          </a:p>
        </p:txBody>
      </p:sp>
      <p:sp>
        <p:nvSpPr>
          <p:cNvPr id="14" name="コンテンツ プレースホルダー 13"/>
          <p:cNvSpPr>
            <a:spLocks noGrp="1"/>
          </p:cNvSpPr>
          <p:nvPr>
            <p:ph sz="half" idx="2"/>
          </p:nvPr>
        </p:nvSpPr>
        <p:spPr/>
        <p:txBody>
          <a:bodyPr/>
          <a:lstStyle/>
          <a:p>
            <a:endParaRPr kumimoji="1" lang="ja-JP" altLang="en-US"/>
          </a:p>
        </p:txBody>
      </p:sp>
      <p:sp>
        <p:nvSpPr>
          <p:cNvPr id="4" name="テキスト ボックス 3"/>
          <p:cNvSpPr txBox="1"/>
          <p:nvPr/>
        </p:nvSpPr>
        <p:spPr>
          <a:xfrm>
            <a:off x="1487488" y="5037312"/>
            <a:ext cx="3879524"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endParaRPr kumimoji="1" lang="ja-JP" altLang="en-US" dirty="0"/>
          </a:p>
        </p:txBody>
      </p:sp>
      <p:sp>
        <p:nvSpPr>
          <p:cNvPr id="8" name="左大かっこ 7"/>
          <p:cNvSpPr/>
          <p:nvPr/>
        </p:nvSpPr>
        <p:spPr>
          <a:xfrm rot="16200000">
            <a:off x="4030057" y="4369138"/>
            <a:ext cx="171446" cy="2232248"/>
          </a:xfrm>
          <a:prstGeom prst="lef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2999656" y="5703639"/>
            <a:ext cx="3028393" cy="461665"/>
          </a:xfrm>
          <a:prstGeom prst="rect">
            <a:avLst/>
          </a:prstGeom>
          <a:noFill/>
        </p:spPr>
        <p:txBody>
          <a:bodyPr wrap="none" rtlCol="0">
            <a:spAutoFit/>
          </a:bodyPr>
          <a:lstStyle/>
          <a:p>
            <a:r>
              <a:rPr lang="ja-JP" altLang="en-US" dirty="0" smtClean="0">
                <a:solidFill>
                  <a:srgbClr val="FF0000"/>
                </a:solidFill>
              </a:rPr>
              <a:t>こ</a:t>
            </a:r>
            <a:r>
              <a:rPr lang="ja-JP" altLang="en-US" dirty="0">
                <a:solidFill>
                  <a:srgbClr val="FF0000"/>
                </a:solidFill>
              </a:rPr>
              <a:t>こ</a:t>
            </a:r>
            <a:r>
              <a:rPr lang="ja-JP" altLang="en-US" dirty="0" smtClean="0">
                <a:solidFill>
                  <a:srgbClr val="FF0000"/>
                </a:solidFill>
              </a:rPr>
              <a:t>に</a:t>
            </a:r>
            <a:r>
              <a:rPr lang="ja-JP" altLang="en-US" dirty="0">
                <a:solidFill>
                  <a:srgbClr val="FF0000"/>
                </a:solidFill>
              </a:rPr>
              <a:t>空白</a:t>
            </a:r>
            <a:r>
              <a:rPr lang="ja-JP" altLang="en-US" dirty="0" smtClean="0">
                <a:solidFill>
                  <a:srgbClr val="FF0000"/>
                </a:solidFill>
              </a:rPr>
              <a:t>を</a:t>
            </a:r>
            <a:r>
              <a:rPr lang="ja-JP" altLang="en-US" dirty="0">
                <a:solidFill>
                  <a:srgbClr val="FF0000"/>
                </a:solidFill>
              </a:rPr>
              <a:t>入</a:t>
            </a:r>
            <a:r>
              <a:rPr lang="ja-JP" altLang="en-US" dirty="0" smtClean="0">
                <a:solidFill>
                  <a:srgbClr val="FF0000"/>
                </a:solidFill>
              </a:rPr>
              <a:t>れない</a:t>
            </a:r>
            <a:endParaRPr kumimoji="1" lang="ja-JP" altLang="en-US" dirty="0">
              <a:solidFill>
                <a:srgbClr val="FF0000"/>
              </a:solidFill>
            </a:endParaRPr>
          </a:p>
        </p:txBody>
      </p:sp>
      <p:pic>
        <p:nvPicPr>
          <p:cNvPr id="13" name="図 12"/>
          <p:cNvPicPr>
            <a:picLocks noChangeAspect="1"/>
          </p:cNvPicPr>
          <p:nvPr/>
        </p:nvPicPr>
        <p:blipFill>
          <a:blip r:embed="rId2"/>
          <a:stretch>
            <a:fillRect/>
          </a:stretch>
        </p:blipFill>
        <p:spPr>
          <a:xfrm>
            <a:off x="6153975" y="1102869"/>
            <a:ext cx="5123625" cy="3610980"/>
          </a:xfrm>
          <a:prstGeom prst="rect">
            <a:avLst/>
          </a:prstGeom>
        </p:spPr>
      </p:pic>
    </p:spTree>
    <p:extLst>
      <p:ext uri="{BB962C8B-B14F-4D97-AF65-F5344CB8AC3E}">
        <p14:creationId xmlns:p14="http://schemas.microsoft.com/office/powerpoint/2010/main" val="3199764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kumimoji="1" lang="en-US" altLang="ja-JP" dirty="0" smtClean="0"/>
              <a:t>2</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a:t>温度の水平分布</a:t>
            </a:r>
            <a:endParaRPr lang="en-US" altLang="ja-JP" dirty="0"/>
          </a:p>
          <a:p>
            <a:pPr lvl="1"/>
            <a:r>
              <a:rPr lang="en-US" altLang="ja-JP" dirty="0" smtClean="0"/>
              <a:t>[</a:t>
            </a:r>
            <a:r>
              <a:rPr lang="en-US" altLang="ja-JP" dirty="0" err="1" smtClean="0"/>
              <a:t>lon</a:t>
            </a:r>
            <a:r>
              <a:rPr lang="en-US" altLang="ja-JP" dirty="0"/>
              <a:t>	</a:t>
            </a:r>
            <a:r>
              <a:rPr lang="ja-JP" altLang="en-US" dirty="0" smtClean="0"/>
              <a:t>全部</a:t>
            </a:r>
            <a:r>
              <a:rPr lang="en-US" altLang="ja-JP" dirty="0" smtClean="0"/>
              <a:t>]</a:t>
            </a:r>
            <a:endParaRPr lang="en-US" altLang="ja-JP" dirty="0"/>
          </a:p>
          <a:p>
            <a:pPr lvl="1"/>
            <a:r>
              <a:rPr lang="en-US" altLang="ja-JP" dirty="0"/>
              <a:t>[</a:t>
            </a:r>
            <a:r>
              <a:rPr lang="en-US" altLang="ja-JP" dirty="0" err="1"/>
              <a:t>lat</a:t>
            </a:r>
            <a:r>
              <a:rPr lang="en-US" altLang="ja-JP" dirty="0"/>
              <a:t>	</a:t>
            </a:r>
            <a:r>
              <a:rPr lang="ja-JP" altLang="en-US" dirty="0" smtClean="0"/>
              <a:t>全部</a:t>
            </a:r>
            <a:r>
              <a:rPr lang="en-US" altLang="ja-JP" dirty="0" smtClean="0"/>
              <a:t>]</a:t>
            </a:r>
            <a:endParaRPr lang="en-US" altLang="ja-JP" dirty="0"/>
          </a:p>
          <a:p>
            <a:pPr lvl="1"/>
            <a:r>
              <a:rPr lang="en-US" altLang="ja-JP" dirty="0"/>
              <a:t>[sig	</a:t>
            </a:r>
            <a:r>
              <a:rPr lang="ja-JP" altLang="en-US" dirty="0"/>
              <a:t>最初の</a:t>
            </a:r>
            <a:r>
              <a:rPr lang="ja-JP" altLang="en-US" dirty="0" smtClean="0"/>
              <a:t>値</a:t>
            </a:r>
            <a:r>
              <a:rPr lang="en-US" altLang="ja-JP" dirty="0" smtClean="0"/>
              <a:t>]</a:t>
            </a:r>
            <a:endParaRPr lang="en-US" altLang="ja-JP" dirty="0"/>
          </a:p>
          <a:p>
            <a:pPr lvl="1"/>
            <a:r>
              <a:rPr lang="en-US" altLang="ja-JP" dirty="0" smtClean="0"/>
              <a:t>[time</a:t>
            </a:r>
            <a:r>
              <a:rPr lang="en-US" altLang="ja-JP" dirty="0"/>
              <a:t>	</a:t>
            </a:r>
            <a:r>
              <a:rPr lang="ja-JP" altLang="en-US" dirty="0" smtClean="0"/>
              <a:t>最初の値</a:t>
            </a:r>
            <a:r>
              <a:rPr lang="en-US" altLang="ja-JP" dirty="0"/>
              <a:t>]</a:t>
            </a:r>
          </a:p>
          <a:p>
            <a:endParaRPr kumimoji="1" lang="en-US" altLang="ja-JP" dirty="0" smtClean="0"/>
          </a:p>
          <a:p>
            <a:pPr lvl="1"/>
            <a:r>
              <a:rPr kumimoji="1" lang="ja-JP" altLang="en-US" dirty="0" smtClean="0">
                <a:solidFill>
                  <a:srgbClr val="FFC000"/>
                </a:solidFill>
              </a:rPr>
              <a:t>色付け範囲指定</a:t>
            </a:r>
            <a:endParaRPr kumimoji="1" lang="ja-JP" altLang="en-US" dirty="0">
              <a:solidFill>
                <a:srgbClr val="FFC000"/>
              </a:solidFill>
            </a:endParaRPr>
          </a:p>
        </p:txBody>
      </p:sp>
      <p:sp>
        <p:nvSpPr>
          <p:cNvPr id="14" name="コンテンツ プレースホルダー 13"/>
          <p:cNvSpPr>
            <a:spLocks noGrp="1"/>
          </p:cNvSpPr>
          <p:nvPr>
            <p:ph sz="half" idx="2"/>
          </p:nvPr>
        </p:nvSpPr>
        <p:spPr/>
        <p:txBody>
          <a:bodyPr/>
          <a:lstStyle/>
          <a:p>
            <a:endParaRPr kumimoji="1" lang="ja-JP" altLang="en-US"/>
          </a:p>
        </p:txBody>
      </p:sp>
      <p:sp>
        <p:nvSpPr>
          <p:cNvPr id="4" name="テキスト ボックス 3"/>
          <p:cNvSpPr txBox="1"/>
          <p:nvPr/>
        </p:nvSpPr>
        <p:spPr>
          <a:xfrm>
            <a:off x="1487488" y="5037312"/>
            <a:ext cx="6327310"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r>
              <a:rPr lang="en-US" altLang="ja-JP" dirty="0" smtClean="0"/>
              <a:t>   </a:t>
            </a:r>
            <a:r>
              <a:rPr lang="en-US" altLang="ja-JP" dirty="0" smtClean="0">
                <a:solidFill>
                  <a:srgbClr val="FFC000"/>
                </a:solidFill>
              </a:rPr>
              <a:t>--range 270:310</a:t>
            </a:r>
            <a:endParaRPr kumimoji="1" lang="ja-JP" altLang="en-US" dirty="0">
              <a:solidFill>
                <a:srgbClr val="FFC000"/>
              </a:solidFill>
            </a:endParaRPr>
          </a:p>
        </p:txBody>
      </p:sp>
      <p:sp>
        <p:nvSpPr>
          <p:cNvPr id="8" name="左大かっこ 7"/>
          <p:cNvSpPr/>
          <p:nvPr/>
        </p:nvSpPr>
        <p:spPr>
          <a:xfrm rot="16200000">
            <a:off x="4030057" y="4369138"/>
            <a:ext cx="171446" cy="2232248"/>
          </a:xfrm>
          <a:prstGeom prst="lef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2999656" y="5703639"/>
            <a:ext cx="3028393" cy="461665"/>
          </a:xfrm>
          <a:prstGeom prst="rect">
            <a:avLst/>
          </a:prstGeom>
          <a:noFill/>
        </p:spPr>
        <p:txBody>
          <a:bodyPr wrap="none" rtlCol="0">
            <a:spAutoFit/>
          </a:bodyPr>
          <a:lstStyle/>
          <a:p>
            <a:r>
              <a:rPr lang="ja-JP" altLang="en-US" dirty="0" smtClean="0">
                <a:solidFill>
                  <a:srgbClr val="FF0000"/>
                </a:solidFill>
              </a:rPr>
              <a:t>こ</a:t>
            </a:r>
            <a:r>
              <a:rPr lang="ja-JP" altLang="en-US" dirty="0">
                <a:solidFill>
                  <a:srgbClr val="FF0000"/>
                </a:solidFill>
              </a:rPr>
              <a:t>こ</a:t>
            </a:r>
            <a:r>
              <a:rPr lang="ja-JP" altLang="en-US" dirty="0" smtClean="0">
                <a:solidFill>
                  <a:srgbClr val="FF0000"/>
                </a:solidFill>
              </a:rPr>
              <a:t>に</a:t>
            </a:r>
            <a:r>
              <a:rPr lang="ja-JP" altLang="en-US" dirty="0">
                <a:solidFill>
                  <a:srgbClr val="FF0000"/>
                </a:solidFill>
              </a:rPr>
              <a:t>空白</a:t>
            </a:r>
            <a:r>
              <a:rPr lang="ja-JP" altLang="en-US" dirty="0" smtClean="0">
                <a:solidFill>
                  <a:srgbClr val="FF0000"/>
                </a:solidFill>
              </a:rPr>
              <a:t>を</a:t>
            </a:r>
            <a:r>
              <a:rPr lang="ja-JP" altLang="en-US" dirty="0">
                <a:solidFill>
                  <a:srgbClr val="FF0000"/>
                </a:solidFill>
              </a:rPr>
              <a:t>入</a:t>
            </a:r>
            <a:r>
              <a:rPr lang="ja-JP" altLang="en-US" dirty="0" smtClean="0">
                <a:solidFill>
                  <a:srgbClr val="FF0000"/>
                </a:solidFill>
              </a:rPr>
              <a:t>れない</a:t>
            </a:r>
            <a:endParaRPr kumimoji="1" lang="ja-JP" altLang="en-US" dirty="0">
              <a:solidFill>
                <a:srgbClr val="FF0000"/>
              </a:solidFill>
            </a:endParaRPr>
          </a:p>
        </p:txBody>
      </p:sp>
      <p:pic>
        <p:nvPicPr>
          <p:cNvPr id="5" name="図 4"/>
          <p:cNvPicPr>
            <a:picLocks noChangeAspect="1"/>
          </p:cNvPicPr>
          <p:nvPr/>
        </p:nvPicPr>
        <p:blipFill>
          <a:blip r:embed="rId2"/>
          <a:stretch>
            <a:fillRect/>
          </a:stretch>
        </p:blipFill>
        <p:spPr>
          <a:xfrm>
            <a:off x="6225156" y="1132816"/>
            <a:ext cx="5123625" cy="3610980"/>
          </a:xfrm>
          <a:prstGeom prst="rect">
            <a:avLst/>
          </a:prstGeom>
        </p:spPr>
      </p:pic>
    </p:spTree>
    <p:extLst>
      <p:ext uri="{BB962C8B-B14F-4D97-AF65-F5344CB8AC3E}">
        <p14:creationId xmlns:p14="http://schemas.microsoft.com/office/powerpoint/2010/main" val="12696311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lang="en-US" altLang="ja-JP" dirty="0"/>
              <a:t>3</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a:t>温度の水平分布</a:t>
            </a:r>
            <a:endParaRPr lang="en-US" altLang="ja-JP" dirty="0"/>
          </a:p>
          <a:p>
            <a:pPr lvl="1"/>
            <a:r>
              <a:rPr lang="en-US" altLang="ja-JP" dirty="0"/>
              <a:t>[</a:t>
            </a:r>
            <a:r>
              <a:rPr lang="en-US" altLang="ja-JP" dirty="0" err="1"/>
              <a:t>lon</a:t>
            </a:r>
            <a:r>
              <a:rPr lang="en-US" altLang="ja-JP" dirty="0"/>
              <a:t>	</a:t>
            </a:r>
            <a:r>
              <a:rPr lang="ja-JP" altLang="en-US" dirty="0" smtClean="0"/>
              <a:t>全部</a:t>
            </a:r>
            <a:r>
              <a:rPr lang="en-US" altLang="ja-JP" dirty="0" smtClean="0"/>
              <a:t>]</a:t>
            </a:r>
            <a:endParaRPr lang="en-US" altLang="ja-JP" dirty="0"/>
          </a:p>
          <a:p>
            <a:pPr lvl="1"/>
            <a:r>
              <a:rPr lang="en-US" altLang="ja-JP" dirty="0"/>
              <a:t>[</a:t>
            </a:r>
            <a:r>
              <a:rPr lang="en-US" altLang="ja-JP" dirty="0" err="1"/>
              <a:t>lat</a:t>
            </a:r>
            <a:r>
              <a:rPr lang="en-US" altLang="ja-JP" dirty="0"/>
              <a:t>	</a:t>
            </a:r>
            <a:r>
              <a:rPr lang="ja-JP" altLang="en-US" dirty="0" smtClean="0"/>
              <a:t>全部</a:t>
            </a:r>
            <a:r>
              <a:rPr lang="en-US" altLang="ja-JP" dirty="0" smtClean="0"/>
              <a:t>]</a:t>
            </a:r>
            <a:endParaRPr lang="en-US" altLang="ja-JP" dirty="0"/>
          </a:p>
          <a:p>
            <a:pPr lvl="1"/>
            <a:r>
              <a:rPr lang="en-US" altLang="ja-JP" dirty="0"/>
              <a:t>[sig	</a:t>
            </a:r>
            <a:r>
              <a:rPr lang="ja-JP" altLang="en-US" dirty="0"/>
              <a:t>最初の</a:t>
            </a:r>
            <a:r>
              <a:rPr lang="ja-JP" altLang="en-US" dirty="0" smtClean="0"/>
              <a:t>値</a:t>
            </a:r>
            <a:r>
              <a:rPr lang="en-US" altLang="ja-JP" dirty="0" smtClean="0"/>
              <a:t>]</a:t>
            </a:r>
            <a:endParaRPr lang="en-US" altLang="ja-JP" dirty="0"/>
          </a:p>
          <a:p>
            <a:pPr lvl="1"/>
            <a:r>
              <a:rPr lang="en-US" altLang="ja-JP" dirty="0" smtClean="0"/>
              <a:t> </a:t>
            </a:r>
            <a:r>
              <a:rPr lang="en-US" altLang="ja-JP" dirty="0" smtClean="0">
                <a:solidFill>
                  <a:srgbClr val="FF0000"/>
                </a:solidFill>
              </a:rPr>
              <a:t>time</a:t>
            </a:r>
            <a:r>
              <a:rPr lang="en-US" altLang="ja-JP" dirty="0">
                <a:solidFill>
                  <a:srgbClr val="FF0000"/>
                </a:solidFill>
              </a:rPr>
              <a:t>	</a:t>
            </a:r>
            <a:r>
              <a:rPr lang="en-US" altLang="ja-JP" dirty="0" smtClean="0">
                <a:solidFill>
                  <a:srgbClr val="FF0000"/>
                </a:solidFill>
              </a:rPr>
              <a:t>1210 </a:t>
            </a:r>
            <a:r>
              <a:rPr lang="ja-JP" altLang="en-US" dirty="0" smtClean="0">
                <a:solidFill>
                  <a:srgbClr val="FF0000"/>
                </a:solidFill>
              </a:rPr>
              <a:t>日目</a:t>
            </a:r>
            <a:endParaRPr lang="en-US" altLang="ja-JP" dirty="0">
              <a:solidFill>
                <a:srgbClr val="FF0000"/>
              </a:solidFill>
            </a:endParaRPr>
          </a:p>
          <a:p>
            <a:endParaRPr lang="ja-JP" altLang="en-US" dirty="0"/>
          </a:p>
        </p:txBody>
      </p:sp>
      <p:sp>
        <p:nvSpPr>
          <p:cNvPr id="8" name="コンテンツ プレースホルダー 7"/>
          <p:cNvSpPr>
            <a:spLocks noGrp="1"/>
          </p:cNvSpPr>
          <p:nvPr>
            <p:ph sz="half" idx="2"/>
          </p:nvPr>
        </p:nvSpPr>
        <p:spPr/>
        <p:txBody>
          <a:bodyPr/>
          <a:lstStyle/>
          <a:p>
            <a:endParaRPr kumimoji="1" lang="ja-JP" altLang="en-US"/>
          </a:p>
        </p:txBody>
      </p:sp>
      <p:sp>
        <p:nvSpPr>
          <p:cNvPr id="4" name="テキスト ボックス 3"/>
          <p:cNvSpPr txBox="1"/>
          <p:nvPr/>
        </p:nvSpPr>
        <p:spPr>
          <a:xfrm>
            <a:off x="1487488" y="5037312"/>
            <a:ext cx="5583516"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r>
              <a:rPr lang="en-US" altLang="ja-JP" dirty="0" err="1" smtClean="0">
                <a:solidFill>
                  <a:srgbClr val="FF0000"/>
                </a:solidFill>
              </a:rPr>
              <a:t>,time</a:t>
            </a:r>
            <a:r>
              <a:rPr lang="en-US" altLang="ja-JP" dirty="0" smtClean="0">
                <a:solidFill>
                  <a:srgbClr val="FF0000"/>
                </a:solidFill>
              </a:rPr>
              <a:t>=1210</a:t>
            </a:r>
            <a:endParaRPr kumimoji="1" lang="ja-JP" altLang="en-US" dirty="0">
              <a:solidFill>
                <a:srgbClr val="FF0000"/>
              </a:solidFill>
            </a:endParaRPr>
          </a:p>
        </p:txBody>
      </p:sp>
      <p:sp>
        <p:nvSpPr>
          <p:cNvPr id="5" name="左大かっこ 4"/>
          <p:cNvSpPr/>
          <p:nvPr/>
        </p:nvSpPr>
        <p:spPr>
          <a:xfrm rot="16200000">
            <a:off x="4799856" y="3698777"/>
            <a:ext cx="144016" cy="3744416"/>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C000"/>
              </a:solidFill>
            </a:endParaRPr>
          </a:p>
        </p:txBody>
      </p:sp>
      <p:sp>
        <p:nvSpPr>
          <p:cNvPr id="6" name="テキスト ボックス 5"/>
          <p:cNvSpPr txBox="1"/>
          <p:nvPr/>
        </p:nvSpPr>
        <p:spPr>
          <a:xfrm>
            <a:off x="2999656" y="5775647"/>
            <a:ext cx="3028393" cy="461665"/>
          </a:xfrm>
          <a:prstGeom prst="rect">
            <a:avLst/>
          </a:prstGeom>
          <a:noFill/>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pic>
        <p:nvPicPr>
          <p:cNvPr id="7" name="図 6"/>
          <p:cNvPicPr>
            <a:picLocks noChangeAspect="1"/>
          </p:cNvPicPr>
          <p:nvPr/>
        </p:nvPicPr>
        <p:blipFill>
          <a:blip r:embed="rId2"/>
          <a:stretch>
            <a:fillRect/>
          </a:stretch>
        </p:blipFill>
        <p:spPr>
          <a:xfrm>
            <a:off x="6158167" y="1114164"/>
            <a:ext cx="5123625" cy="3610980"/>
          </a:xfrm>
          <a:prstGeom prst="rect">
            <a:avLst/>
          </a:prstGeom>
        </p:spPr>
      </p:pic>
    </p:spTree>
    <p:extLst>
      <p:ext uri="{BB962C8B-B14F-4D97-AF65-F5344CB8AC3E}">
        <p14:creationId xmlns:p14="http://schemas.microsoft.com/office/powerpoint/2010/main" val="28451059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lang="en-US" altLang="ja-JP" dirty="0"/>
              <a:t>4</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a:t>温度の水平分布</a:t>
            </a:r>
            <a:endParaRPr lang="en-US" altLang="ja-JP" dirty="0"/>
          </a:p>
          <a:p>
            <a:pPr lvl="1"/>
            <a:r>
              <a:rPr lang="en-US" altLang="ja-JP" dirty="0" smtClean="0"/>
              <a:t> </a:t>
            </a:r>
            <a:r>
              <a:rPr lang="en-US" altLang="ja-JP" dirty="0" err="1" smtClean="0">
                <a:solidFill>
                  <a:srgbClr val="FF0000"/>
                </a:solidFill>
              </a:rPr>
              <a:t>lon</a:t>
            </a:r>
            <a:r>
              <a:rPr lang="en-US" altLang="ja-JP" dirty="0">
                <a:solidFill>
                  <a:srgbClr val="FF0000"/>
                </a:solidFill>
              </a:rPr>
              <a:t>	</a:t>
            </a:r>
            <a:r>
              <a:rPr lang="en-US" altLang="ja-JP" dirty="0" smtClean="0">
                <a:solidFill>
                  <a:srgbClr val="FF0000"/>
                </a:solidFill>
              </a:rPr>
              <a:t>0</a:t>
            </a:r>
            <a:r>
              <a:rPr lang="en-US" altLang="ja-JP" dirty="0">
                <a:solidFill>
                  <a:srgbClr val="FF0000"/>
                </a:solidFill>
                <a:sym typeface="Symbol" panose="05050102010706020507" pitchFamily="18" charset="2"/>
              </a:rPr>
              <a:t></a:t>
            </a:r>
            <a:r>
              <a:rPr lang="en-US" altLang="ja-JP" dirty="0" smtClean="0">
                <a:solidFill>
                  <a:srgbClr val="FF0000"/>
                </a:solidFill>
              </a:rPr>
              <a:t>180</a:t>
            </a:r>
            <a:r>
              <a:rPr lang="en-US" altLang="ja-JP" dirty="0" smtClean="0">
                <a:solidFill>
                  <a:srgbClr val="FF0000"/>
                </a:solidFill>
                <a:latin typeface="Arial" panose="020B0604020202020204" pitchFamily="34" charset="0"/>
                <a:cs typeface="Arial" panose="020B0604020202020204" pitchFamily="34" charset="0"/>
                <a:sym typeface="Symbol" panose="05050102010706020507" pitchFamily="18" charset="2"/>
              </a:rPr>
              <a:t>˚</a:t>
            </a:r>
            <a:endParaRPr lang="en-US" altLang="ja-JP" dirty="0">
              <a:solidFill>
                <a:srgbClr val="FF0000"/>
              </a:solidFill>
            </a:endParaRPr>
          </a:p>
          <a:p>
            <a:pPr lvl="1"/>
            <a:r>
              <a:rPr lang="en-US" altLang="ja-JP" dirty="0"/>
              <a:t>[</a:t>
            </a:r>
            <a:r>
              <a:rPr lang="en-US" altLang="ja-JP" dirty="0" err="1"/>
              <a:t>lat</a:t>
            </a:r>
            <a:r>
              <a:rPr lang="en-US" altLang="ja-JP" dirty="0"/>
              <a:t>	</a:t>
            </a:r>
            <a:r>
              <a:rPr lang="ja-JP" altLang="en-US" dirty="0"/>
              <a:t>全部</a:t>
            </a:r>
            <a:r>
              <a:rPr lang="en-US" altLang="ja-JP" dirty="0" smtClean="0"/>
              <a:t>]</a:t>
            </a:r>
            <a:endParaRPr lang="en-US" altLang="ja-JP" dirty="0"/>
          </a:p>
          <a:p>
            <a:pPr lvl="1"/>
            <a:r>
              <a:rPr lang="en-US" altLang="ja-JP" dirty="0"/>
              <a:t>[sig	</a:t>
            </a:r>
            <a:r>
              <a:rPr lang="ja-JP" altLang="en-US" dirty="0"/>
              <a:t>最初の</a:t>
            </a:r>
            <a:r>
              <a:rPr lang="ja-JP" altLang="en-US" dirty="0" smtClean="0"/>
              <a:t>値</a:t>
            </a:r>
            <a:r>
              <a:rPr lang="en-US" altLang="ja-JP" dirty="0" smtClean="0"/>
              <a:t>]</a:t>
            </a:r>
            <a:endParaRPr lang="en-US" altLang="ja-JP" dirty="0"/>
          </a:p>
          <a:p>
            <a:pPr lvl="1"/>
            <a:r>
              <a:rPr lang="en-US" altLang="ja-JP" dirty="0"/>
              <a:t> </a:t>
            </a:r>
            <a:r>
              <a:rPr lang="en-US" altLang="ja-JP" dirty="0">
                <a:solidFill>
                  <a:srgbClr val="FF0000"/>
                </a:solidFill>
              </a:rPr>
              <a:t>time	1210 </a:t>
            </a:r>
            <a:r>
              <a:rPr lang="ja-JP" altLang="en-US" dirty="0">
                <a:solidFill>
                  <a:srgbClr val="FF0000"/>
                </a:solidFill>
              </a:rPr>
              <a:t>日目</a:t>
            </a:r>
            <a:endParaRPr lang="en-US" altLang="ja-JP" dirty="0">
              <a:solidFill>
                <a:srgbClr val="FF0000"/>
              </a:solidFill>
            </a:endParaRPr>
          </a:p>
          <a:p>
            <a:endParaRPr lang="ja-JP" altLang="en-US" dirty="0"/>
          </a:p>
        </p:txBody>
      </p:sp>
      <p:sp>
        <p:nvSpPr>
          <p:cNvPr id="10" name="コンテンツ プレースホルダー 9"/>
          <p:cNvSpPr>
            <a:spLocks noGrp="1"/>
          </p:cNvSpPr>
          <p:nvPr>
            <p:ph sz="half" idx="2"/>
          </p:nvPr>
        </p:nvSpPr>
        <p:spPr/>
        <p:txBody>
          <a:bodyPr/>
          <a:lstStyle/>
          <a:p>
            <a:endParaRPr kumimoji="1" lang="ja-JP" altLang="en-US"/>
          </a:p>
        </p:txBody>
      </p:sp>
      <p:sp>
        <p:nvSpPr>
          <p:cNvPr id="4" name="テキスト ボックス 3"/>
          <p:cNvSpPr txBox="1"/>
          <p:nvPr/>
        </p:nvSpPr>
        <p:spPr>
          <a:xfrm>
            <a:off x="1487488" y="5013176"/>
            <a:ext cx="6859507"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r>
              <a:rPr lang="en-US" altLang="ja-JP" dirty="0" err="1" smtClean="0">
                <a:solidFill>
                  <a:srgbClr val="FF0000"/>
                </a:solidFill>
              </a:rPr>
              <a:t>,time</a:t>
            </a:r>
            <a:r>
              <a:rPr lang="en-US" altLang="ja-JP" dirty="0" smtClean="0">
                <a:solidFill>
                  <a:srgbClr val="FF0000"/>
                </a:solidFill>
              </a:rPr>
              <a:t>=2010,lon=0:180</a:t>
            </a:r>
            <a:endParaRPr kumimoji="1" lang="ja-JP" altLang="en-US" dirty="0">
              <a:solidFill>
                <a:srgbClr val="FF0000"/>
              </a:solidFill>
            </a:endParaRPr>
          </a:p>
        </p:txBody>
      </p:sp>
      <p:sp>
        <p:nvSpPr>
          <p:cNvPr id="5" name="左大かっこ 4"/>
          <p:cNvSpPr/>
          <p:nvPr/>
        </p:nvSpPr>
        <p:spPr>
          <a:xfrm rot="16200000">
            <a:off x="5537938" y="2936559"/>
            <a:ext cx="144016" cy="5220580"/>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2999656" y="5751511"/>
            <a:ext cx="3028393" cy="461665"/>
          </a:xfrm>
          <a:prstGeom prst="rect">
            <a:avLst/>
          </a:prstGeom>
          <a:noFill/>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pic>
        <p:nvPicPr>
          <p:cNvPr id="9" name="図 8"/>
          <p:cNvPicPr>
            <a:picLocks noChangeAspect="1"/>
          </p:cNvPicPr>
          <p:nvPr/>
        </p:nvPicPr>
        <p:blipFill>
          <a:blip r:embed="rId2"/>
          <a:stretch>
            <a:fillRect/>
          </a:stretch>
        </p:blipFill>
        <p:spPr>
          <a:xfrm>
            <a:off x="6175787" y="927473"/>
            <a:ext cx="5123625" cy="3610980"/>
          </a:xfrm>
          <a:prstGeom prst="rect">
            <a:avLst/>
          </a:prstGeom>
        </p:spPr>
      </p:pic>
    </p:spTree>
    <p:extLst>
      <p:ext uri="{BB962C8B-B14F-4D97-AF65-F5344CB8AC3E}">
        <p14:creationId xmlns:p14="http://schemas.microsoft.com/office/powerpoint/2010/main" val="1530593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lang="en-US" altLang="ja-JP" dirty="0"/>
              <a:t>5</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a:t>温度</a:t>
            </a:r>
            <a:r>
              <a:rPr lang="ja-JP" altLang="en-US" dirty="0" smtClean="0"/>
              <a:t>の子午面分布</a:t>
            </a:r>
            <a:endParaRPr lang="en-US" altLang="ja-JP" dirty="0"/>
          </a:p>
          <a:p>
            <a:pPr lvl="1"/>
            <a:r>
              <a:rPr lang="en-US" altLang="ja-JP" dirty="0"/>
              <a:t> </a:t>
            </a:r>
            <a:r>
              <a:rPr lang="en-US" altLang="ja-JP" dirty="0" err="1">
                <a:solidFill>
                  <a:srgbClr val="FF0000"/>
                </a:solidFill>
              </a:rPr>
              <a:t>lon</a:t>
            </a:r>
            <a:r>
              <a:rPr lang="en-US" altLang="ja-JP" dirty="0">
                <a:solidFill>
                  <a:srgbClr val="FF0000"/>
                </a:solidFill>
              </a:rPr>
              <a:t>	</a:t>
            </a:r>
            <a:r>
              <a:rPr lang="en-US" altLang="ja-JP" dirty="0" smtClean="0">
                <a:solidFill>
                  <a:srgbClr val="FF0000"/>
                </a:solidFill>
              </a:rPr>
              <a:t>180</a:t>
            </a:r>
            <a:r>
              <a:rPr lang="en-US" altLang="ja-JP" dirty="0">
                <a:solidFill>
                  <a:srgbClr val="FF0000"/>
                </a:solidFill>
                <a:latin typeface="Arial" panose="020B0604020202020204" pitchFamily="34" charset="0"/>
                <a:cs typeface="Arial" panose="020B0604020202020204" pitchFamily="34" charset="0"/>
                <a:sym typeface="Symbol" panose="05050102010706020507" pitchFamily="18" charset="2"/>
              </a:rPr>
              <a:t>˚</a:t>
            </a:r>
            <a:endParaRPr lang="en-US" altLang="ja-JP" dirty="0">
              <a:solidFill>
                <a:srgbClr val="FF0000"/>
              </a:solidFill>
            </a:endParaRPr>
          </a:p>
          <a:p>
            <a:pPr lvl="1"/>
            <a:r>
              <a:rPr lang="en-US" altLang="ja-JP" dirty="0"/>
              <a:t>[</a:t>
            </a:r>
            <a:r>
              <a:rPr lang="en-US" altLang="ja-JP" dirty="0" err="1"/>
              <a:t>lat</a:t>
            </a:r>
            <a:r>
              <a:rPr lang="en-US" altLang="ja-JP" dirty="0"/>
              <a:t>	</a:t>
            </a:r>
            <a:r>
              <a:rPr lang="ja-JP" altLang="en-US" dirty="0"/>
              <a:t>全部</a:t>
            </a:r>
            <a:r>
              <a:rPr lang="en-US" altLang="ja-JP" dirty="0" smtClean="0"/>
              <a:t>]</a:t>
            </a:r>
            <a:endParaRPr lang="en-US" altLang="ja-JP" dirty="0"/>
          </a:p>
          <a:p>
            <a:pPr lvl="1"/>
            <a:r>
              <a:rPr lang="en-US" altLang="ja-JP" dirty="0"/>
              <a:t>[sig	</a:t>
            </a:r>
            <a:r>
              <a:rPr lang="ja-JP" altLang="en-US" dirty="0"/>
              <a:t>全部</a:t>
            </a:r>
            <a:r>
              <a:rPr lang="en-US" altLang="ja-JP" dirty="0" smtClean="0"/>
              <a:t>]</a:t>
            </a:r>
            <a:endParaRPr lang="en-US" altLang="ja-JP" dirty="0"/>
          </a:p>
          <a:p>
            <a:pPr lvl="1"/>
            <a:r>
              <a:rPr lang="en-US" altLang="ja-JP" dirty="0"/>
              <a:t> </a:t>
            </a:r>
            <a:r>
              <a:rPr lang="en-US" altLang="ja-JP" dirty="0">
                <a:solidFill>
                  <a:srgbClr val="FF0000"/>
                </a:solidFill>
              </a:rPr>
              <a:t>time	1210 </a:t>
            </a:r>
            <a:r>
              <a:rPr lang="ja-JP" altLang="en-US" dirty="0">
                <a:solidFill>
                  <a:srgbClr val="FF0000"/>
                </a:solidFill>
              </a:rPr>
              <a:t>日目</a:t>
            </a:r>
            <a:endParaRPr lang="en-US" altLang="ja-JP" dirty="0">
              <a:solidFill>
                <a:srgbClr val="FF0000"/>
              </a:solidFill>
            </a:endParaRPr>
          </a:p>
          <a:p>
            <a:endParaRPr lang="ja-JP" altLang="en-US" dirty="0"/>
          </a:p>
        </p:txBody>
      </p:sp>
      <p:sp>
        <p:nvSpPr>
          <p:cNvPr id="9" name="コンテンツ プレースホルダー 8"/>
          <p:cNvSpPr>
            <a:spLocks noGrp="1"/>
          </p:cNvSpPr>
          <p:nvPr>
            <p:ph sz="half" idx="2"/>
          </p:nvPr>
        </p:nvSpPr>
        <p:spPr/>
        <p:txBody>
          <a:bodyPr/>
          <a:lstStyle/>
          <a:p>
            <a:endParaRPr kumimoji="1" lang="ja-JP" altLang="en-US"/>
          </a:p>
        </p:txBody>
      </p:sp>
      <p:sp>
        <p:nvSpPr>
          <p:cNvPr id="4" name="テキスト ボックス 3"/>
          <p:cNvSpPr txBox="1"/>
          <p:nvPr/>
        </p:nvSpPr>
        <p:spPr>
          <a:xfrm>
            <a:off x="1487488" y="5037312"/>
            <a:ext cx="6774547"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r>
              <a:rPr lang="en-US" altLang="ja-JP" dirty="0" err="1" smtClean="0">
                <a:solidFill>
                  <a:srgbClr val="FF0000"/>
                </a:solidFill>
              </a:rPr>
              <a:t>,time</a:t>
            </a:r>
            <a:r>
              <a:rPr lang="en-US" altLang="ja-JP" dirty="0" smtClean="0">
                <a:solidFill>
                  <a:srgbClr val="FF0000"/>
                </a:solidFill>
              </a:rPr>
              <a:t>=1210,lon=180</a:t>
            </a:r>
            <a:endParaRPr kumimoji="1" lang="ja-JP" altLang="en-US" dirty="0">
              <a:solidFill>
                <a:srgbClr val="FF0000"/>
              </a:solidFill>
            </a:endParaRPr>
          </a:p>
        </p:txBody>
      </p:sp>
      <p:sp>
        <p:nvSpPr>
          <p:cNvPr id="5" name="左大かっこ 4"/>
          <p:cNvSpPr/>
          <p:nvPr/>
        </p:nvSpPr>
        <p:spPr>
          <a:xfrm rot="16200000">
            <a:off x="5411924" y="3086709"/>
            <a:ext cx="144016" cy="4968552"/>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2999656" y="5775647"/>
            <a:ext cx="3028393" cy="461665"/>
          </a:xfrm>
          <a:prstGeom prst="rect">
            <a:avLst/>
          </a:prstGeom>
          <a:noFill/>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pic>
        <p:nvPicPr>
          <p:cNvPr id="8" name="図 7"/>
          <p:cNvPicPr>
            <a:picLocks noChangeAspect="1"/>
          </p:cNvPicPr>
          <p:nvPr/>
        </p:nvPicPr>
        <p:blipFill>
          <a:blip r:embed="rId2"/>
          <a:stretch>
            <a:fillRect/>
          </a:stretch>
        </p:blipFill>
        <p:spPr>
          <a:xfrm>
            <a:off x="6294113" y="1167326"/>
            <a:ext cx="5123625" cy="3610980"/>
          </a:xfrm>
          <a:prstGeom prst="rect">
            <a:avLst/>
          </a:prstGeom>
        </p:spPr>
      </p:pic>
    </p:spTree>
    <p:extLst>
      <p:ext uri="{BB962C8B-B14F-4D97-AF65-F5344CB8AC3E}">
        <p14:creationId xmlns:p14="http://schemas.microsoft.com/office/powerpoint/2010/main" val="23321102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lang="en-US" altLang="ja-JP" dirty="0"/>
              <a:t>6</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a:t>温度</a:t>
            </a:r>
            <a:r>
              <a:rPr lang="ja-JP" altLang="en-US" dirty="0" smtClean="0"/>
              <a:t>の鉛直分布</a:t>
            </a:r>
            <a:endParaRPr lang="en-US" altLang="ja-JP" dirty="0"/>
          </a:p>
          <a:p>
            <a:pPr lvl="1"/>
            <a:r>
              <a:rPr lang="en-US" altLang="ja-JP" dirty="0"/>
              <a:t> </a:t>
            </a:r>
            <a:r>
              <a:rPr lang="en-US" altLang="ja-JP" dirty="0" err="1">
                <a:solidFill>
                  <a:srgbClr val="FF0000"/>
                </a:solidFill>
              </a:rPr>
              <a:t>lon</a:t>
            </a:r>
            <a:r>
              <a:rPr lang="en-US" altLang="ja-JP" dirty="0">
                <a:solidFill>
                  <a:srgbClr val="FF0000"/>
                </a:solidFill>
              </a:rPr>
              <a:t>	</a:t>
            </a:r>
            <a:r>
              <a:rPr lang="en-US" altLang="ja-JP" dirty="0" smtClean="0">
                <a:solidFill>
                  <a:srgbClr val="FF0000"/>
                </a:solidFill>
              </a:rPr>
              <a:t>180</a:t>
            </a:r>
            <a:r>
              <a:rPr lang="en-US" altLang="ja-JP" dirty="0">
                <a:solidFill>
                  <a:srgbClr val="FF0000"/>
                </a:solidFill>
                <a:latin typeface="Arial" panose="020B0604020202020204" pitchFamily="34" charset="0"/>
                <a:cs typeface="Arial" panose="020B0604020202020204" pitchFamily="34" charset="0"/>
                <a:sym typeface="Symbol" panose="05050102010706020507" pitchFamily="18" charset="2"/>
              </a:rPr>
              <a:t>˚</a:t>
            </a:r>
            <a:endParaRPr lang="en-US" altLang="ja-JP" dirty="0">
              <a:solidFill>
                <a:srgbClr val="FF0000"/>
              </a:solidFill>
            </a:endParaRPr>
          </a:p>
          <a:p>
            <a:pPr lvl="1"/>
            <a:r>
              <a:rPr lang="ja-JP" altLang="en-US" dirty="0"/>
              <a:t> </a:t>
            </a:r>
            <a:r>
              <a:rPr lang="en-US" altLang="ja-JP" dirty="0" err="1" smtClean="0">
                <a:solidFill>
                  <a:srgbClr val="FF0000"/>
                </a:solidFill>
              </a:rPr>
              <a:t>lat</a:t>
            </a:r>
            <a:r>
              <a:rPr lang="en-US" altLang="ja-JP" dirty="0">
                <a:solidFill>
                  <a:srgbClr val="FF0000"/>
                </a:solidFill>
              </a:rPr>
              <a:t>	</a:t>
            </a:r>
            <a:r>
              <a:rPr lang="en-US" altLang="ja-JP" dirty="0" smtClean="0">
                <a:solidFill>
                  <a:srgbClr val="FF0000"/>
                </a:solidFill>
              </a:rPr>
              <a:t>0</a:t>
            </a:r>
            <a:r>
              <a:rPr lang="en-US" altLang="ja-JP" dirty="0">
                <a:solidFill>
                  <a:srgbClr val="FF0000"/>
                </a:solidFill>
                <a:latin typeface="Arial" panose="020B0604020202020204" pitchFamily="34" charset="0"/>
                <a:cs typeface="Arial" panose="020B0604020202020204" pitchFamily="34" charset="0"/>
                <a:sym typeface="Symbol" panose="05050102010706020507" pitchFamily="18" charset="2"/>
              </a:rPr>
              <a:t>˚</a:t>
            </a:r>
            <a:endParaRPr lang="en-US" altLang="ja-JP" dirty="0">
              <a:solidFill>
                <a:srgbClr val="FF0000"/>
              </a:solidFill>
            </a:endParaRPr>
          </a:p>
          <a:p>
            <a:pPr lvl="1"/>
            <a:r>
              <a:rPr lang="en-US" altLang="ja-JP" dirty="0"/>
              <a:t>[sig	</a:t>
            </a:r>
            <a:r>
              <a:rPr lang="ja-JP" altLang="en-US" dirty="0"/>
              <a:t>全部</a:t>
            </a:r>
            <a:r>
              <a:rPr lang="en-US" altLang="ja-JP" dirty="0" smtClean="0"/>
              <a:t>]</a:t>
            </a:r>
            <a:endParaRPr lang="en-US" altLang="ja-JP" dirty="0"/>
          </a:p>
          <a:p>
            <a:pPr lvl="1"/>
            <a:r>
              <a:rPr lang="en-US" altLang="ja-JP" dirty="0"/>
              <a:t> </a:t>
            </a:r>
            <a:r>
              <a:rPr lang="en-US" altLang="ja-JP" dirty="0">
                <a:solidFill>
                  <a:srgbClr val="FF0000"/>
                </a:solidFill>
              </a:rPr>
              <a:t>time	1210 </a:t>
            </a:r>
            <a:r>
              <a:rPr lang="ja-JP" altLang="en-US" dirty="0">
                <a:solidFill>
                  <a:srgbClr val="FF0000"/>
                </a:solidFill>
              </a:rPr>
              <a:t>日目</a:t>
            </a:r>
            <a:endParaRPr lang="en-US" altLang="ja-JP" dirty="0">
              <a:solidFill>
                <a:srgbClr val="FF0000"/>
              </a:solidFill>
            </a:endParaRPr>
          </a:p>
          <a:p>
            <a:endParaRPr lang="ja-JP" altLang="en-US" dirty="0"/>
          </a:p>
        </p:txBody>
      </p:sp>
      <p:sp>
        <p:nvSpPr>
          <p:cNvPr id="9" name="コンテンツ プレースホルダー 8"/>
          <p:cNvSpPr>
            <a:spLocks noGrp="1"/>
          </p:cNvSpPr>
          <p:nvPr>
            <p:ph sz="half" idx="2"/>
          </p:nvPr>
        </p:nvSpPr>
        <p:spPr/>
        <p:txBody>
          <a:bodyPr/>
          <a:lstStyle/>
          <a:p>
            <a:endParaRPr kumimoji="1" lang="ja-JP" altLang="en-US"/>
          </a:p>
        </p:txBody>
      </p:sp>
      <p:sp>
        <p:nvSpPr>
          <p:cNvPr id="4" name="テキスト ボックス 3"/>
          <p:cNvSpPr txBox="1"/>
          <p:nvPr/>
        </p:nvSpPr>
        <p:spPr>
          <a:xfrm>
            <a:off x="1487488" y="5037312"/>
            <a:ext cx="7364452"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r>
              <a:rPr lang="en-US" altLang="ja-JP" dirty="0" err="1" smtClean="0">
                <a:solidFill>
                  <a:srgbClr val="FF0000"/>
                </a:solidFill>
              </a:rPr>
              <a:t>,time</a:t>
            </a:r>
            <a:r>
              <a:rPr lang="en-US" altLang="ja-JP" dirty="0" smtClean="0">
                <a:solidFill>
                  <a:srgbClr val="FF0000"/>
                </a:solidFill>
              </a:rPr>
              <a:t>=1210,lon=180,lat=0</a:t>
            </a:r>
            <a:endParaRPr kumimoji="1" lang="ja-JP" altLang="en-US" dirty="0">
              <a:solidFill>
                <a:srgbClr val="FF0000"/>
              </a:solidFill>
            </a:endParaRPr>
          </a:p>
        </p:txBody>
      </p:sp>
      <p:sp>
        <p:nvSpPr>
          <p:cNvPr id="5" name="左大かっこ 4"/>
          <p:cNvSpPr/>
          <p:nvPr/>
        </p:nvSpPr>
        <p:spPr>
          <a:xfrm rot="16200000">
            <a:off x="5771964" y="2726669"/>
            <a:ext cx="144016" cy="5688632"/>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2999656" y="5775647"/>
            <a:ext cx="3028393" cy="461665"/>
          </a:xfrm>
          <a:prstGeom prst="rect">
            <a:avLst/>
          </a:prstGeom>
          <a:noFill/>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pic>
        <p:nvPicPr>
          <p:cNvPr id="7" name="図 6"/>
          <p:cNvPicPr>
            <a:picLocks noChangeAspect="1"/>
          </p:cNvPicPr>
          <p:nvPr/>
        </p:nvPicPr>
        <p:blipFill>
          <a:blip r:embed="rId2"/>
          <a:stretch>
            <a:fillRect/>
          </a:stretch>
        </p:blipFill>
        <p:spPr>
          <a:xfrm>
            <a:off x="6175787" y="1067679"/>
            <a:ext cx="5123625" cy="3610980"/>
          </a:xfrm>
          <a:prstGeom prst="rect">
            <a:avLst/>
          </a:prstGeom>
        </p:spPr>
      </p:pic>
    </p:spTree>
    <p:extLst>
      <p:ext uri="{BB962C8B-B14F-4D97-AF65-F5344CB8AC3E}">
        <p14:creationId xmlns:p14="http://schemas.microsoft.com/office/powerpoint/2010/main" val="40827480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lang="en-US" altLang="ja-JP" dirty="0"/>
              <a:t>7</a:t>
            </a:r>
            <a:endParaRPr kumimoji="1" lang="ja-JP" altLang="en-US" dirty="0"/>
          </a:p>
        </p:txBody>
      </p:sp>
      <p:sp>
        <p:nvSpPr>
          <p:cNvPr id="3" name="コンテンツ プレースホルダー 2"/>
          <p:cNvSpPr>
            <a:spLocks noGrp="1"/>
          </p:cNvSpPr>
          <p:nvPr>
            <p:ph sz="half" idx="1"/>
          </p:nvPr>
        </p:nvSpPr>
        <p:spPr/>
        <p:txBody>
          <a:bodyPr/>
          <a:lstStyle/>
          <a:p>
            <a:r>
              <a:rPr lang="ja-JP" altLang="en-US"/>
              <a:t>温度</a:t>
            </a:r>
            <a:r>
              <a:rPr lang="ja-JP" altLang="en-US" smtClean="0"/>
              <a:t>の鉛直分布</a:t>
            </a:r>
            <a:endParaRPr lang="en-US" altLang="ja-JP" dirty="0"/>
          </a:p>
          <a:p>
            <a:pPr lvl="1"/>
            <a:r>
              <a:rPr lang="en-US" altLang="ja-JP" dirty="0"/>
              <a:t> </a:t>
            </a:r>
            <a:r>
              <a:rPr lang="en-US" altLang="ja-JP" dirty="0" err="1">
                <a:solidFill>
                  <a:srgbClr val="FF0000"/>
                </a:solidFill>
              </a:rPr>
              <a:t>lon</a:t>
            </a:r>
            <a:r>
              <a:rPr lang="en-US" altLang="ja-JP" dirty="0">
                <a:solidFill>
                  <a:srgbClr val="FF0000"/>
                </a:solidFill>
              </a:rPr>
              <a:t>	</a:t>
            </a:r>
            <a:r>
              <a:rPr lang="en-US" altLang="ja-JP" dirty="0" smtClean="0">
                <a:solidFill>
                  <a:srgbClr val="FF0000"/>
                </a:solidFill>
              </a:rPr>
              <a:t>180</a:t>
            </a:r>
            <a:r>
              <a:rPr lang="en-US" altLang="ja-JP" dirty="0">
                <a:solidFill>
                  <a:srgbClr val="FF0000"/>
                </a:solidFill>
                <a:latin typeface="Arial" panose="020B0604020202020204" pitchFamily="34" charset="0"/>
                <a:cs typeface="Arial" panose="020B0604020202020204" pitchFamily="34" charset="0"/>
                <a:sym typeface="Symbol" panose="05050102010706020507" pitchFamily="18" charset="2"/>
              </a:rPr>
              <a:t>˚</a:t>
            </a:r>
            <a:endParaRPr lang="en-US" altLang="ja-JP" dirty="0">
              <a:solidFill>
                <a:srgbClr val="FF0000"/>
              </a:solidFill>
            </a:endParaRPr>
          </a:p>
          <a:p>
            <a:pPr lvl="1"/>
            <a:r>
              <a:rPr lang="ja-JP" altLang="en-US" dirty="0"/>
              <a:t> </a:t>
            </a:r>
            <a:r>
              <a:rPr lang="en-US" altLang="ja-JP" dirty="0" err="1" smtClean="0">
                <a:solidFill>
                  <a:srgbClr val="FF0000"/>
                </a:solidFill>
              </a:rPr>
              <a:t>lat</a:t>
            </a:r>
            <a:r>
              <a:rPr lang="en-US" altLang="ja-JP" dirty="0">
                <a:solidFill>
                  <a:srgbClr val="FF0000"/>
                </a:solidFill>
              </a:rPr>
              <a:t>	</a:t>
            </a:r>
            <a:r>
              <a:rPr lang="en-US" altLang="ja-JP" dirty="0" smtClean="0">
                <a:solidFill>
                  <a:srgbClr val="FF0000"/>
                </a:solidFill>
              </a:rPr>
              <a:t>0</a:t>
            </a:r>
            <a:r>
              <a:rPr lang="en-US" altLang="ja-JP" dirty="0">
                <a:solidFill>
                  <a:srgbClr val="FF0000"/>
                </a:solidFill>
                <a:latin typeface="Arial" panose="020B0604020202020204" pitchFamily="34" charset="0"/>
                <a:cs typeface="Arial" panose="020B0604020202020204" pitchFamily="34" charset="0"/>
                <a:sym typeface="Symbol" panose="05050102010706020507" pitchFamily="18" charset="2"/>
              </a:rPr>
              <a:t>˚</a:t>
            </a:r>
            <a:endParaRPr lang="en-US" altLang="ja-JP" dirty="0">
              <a:solidFill>
                <a:srgbClr val="FF0000"/>
              </a:solidFill>
            </a:endParaRPr>
          </a:p>
          <a:p>
            <a:pPr lvl="1"/>
            <a:r>
              <a:rPr lang="en-US" altLang="ja-JP" dirty="0"/>
              <a:t>[sig	</a:t>
            </a:r>
            <a:r>
              <a:rPr lang="ja-JP" altLang="en-US" dirty="0"/>
              <a:t>全部</a:t>
            </a:r>
            <a:r>
              <a:rPr lang="en-US" altLang="ja-JP" dirty="0" smtClean="0"/>
              <a:t>]</a:t>
            </a:r>
            <a:endParaRPr lang="en-US" altLang="ja-JP" dirty="0"/>
          </a:p>
          <a:p>
            <a:pPr lvl="1"/>
            <a:r>
              <a:rPr lang="en-US" altLang="ja-JP" dirty="0"/>
              <a:t> </a:t>
            </a:r>
            <a:r>
              <a:rPr lang="en-US" altLang="ja-JP" dirty="0">
                <a:solidFill>
                  <a:srgbClr val="FF0000"/>
                </a:solidFill>
              </a:rPr>
              <a:t>time	1210 </a:t>
            </a:r>
            <a:r>
              <a:rPr lang="ja-JP" altLang="en-US" dirty="0">
                <a:solidFill>
                  <a:srgbClr val="FF0000"/>
                </a:solidFill>
              </a:rPr>
              <a:t>日目</a:t>
            </a:r>
            <a:endParaRPr lang="en-US" altLang="ja-JP" dirty="0">
              <a:solidFill>
                <a:srgbClr val="FF0000"/>
              </a:solidFill>
            </a:endParaRPr>
          </a:p>
          <a:p>
            <a:pPr lvl="1"/>
            <a:endParaRPr lang="en-US" altLang="ja-JP" dirty="0" smtClean="0"/>
          </a:p>
          <a:p>
            <a:pPr lvl="1"/>
            <a:r>
              <a:rPr lang="ja-JP" altLang="en-US" dirty="0">
                <a:solidFill>
                  <a:srgbClr val="FF66FF"/>
                </a:solidFill>
              </a:rPr>
              <a:t>縦軸</a:t>
            </a:r>
            <a:r>
              <a:rPr lang="ja-JP" altLang="en-US" dirty="0" smtClean="0">
                <a:solidFill>
                  <a:srgbClr val="FF66FF"/>
                </a:solidFill>
              </a:rPr>
              <a:t>と</a:t>
            </a:r>
            <a:r>
              <a:rPr lang="ja-JP" altLang="en-US" dirty="0">
                <a:solidFill>
                  <a:srgbClr val="FF66FF"/>
                </a:solidFill>
              </a:rPr>
              <a:t>横軸</a:t>
            </a:r>
            <a:r>
              <a:rPr lang="ja-JP" altLang="en-US" dirty="0" smtClean="0">
                <a:solidFill>
                  <a:srgbClr val="FF66FF"/>
                </a:solidFill>
              </a:rPr>
              <a:t>を</a:t>
            </a:r>
            <a:r>
              <a:rPr lang="ja-JP" altLang="en-US" dirty="0">
                <a:solidFill>
                  <a:srgbClr val="FF66FF"/>
                </a:solidFill>
              </a:rPr>
              <a:t>交換</a:t>
            </a:r>
          </a:p>
        </p:txBody>
      </p:sp>
      <p:sp>
        <p:nvSpPr>
          <p:cNvPr id="9" name="コンテンツ プレースホルダー 8"/>
          <p:cNvSpPr>
            <a:spLocks noGrp="1"/>
          </p:cNvSpPr>
          <p:nvPr>
            <p:ph sz="half" idx="2"/>
          </p:nvPr>
        </p:nvSpPr>
        <p:spPr/>
        <p:txBody>
          <a:bodyPr/>
          <a:lstStyle/>
          <a:p>
            <a:endParaRPr kumimoji="1" lang="ja-JP" altLang="en-US"/>
          </a:p>
        </p:txBody>
      </p:sp>
      <p:sp>
        <p:nvSpPr>
          <p:cNvPr id="4" name="テキスト ボックス 3"/>
          <p:cNvSpPr txBox="1"/>
          <p:nvPr/>
        </p:nvSpPr>
        <p:spPr>
          <a:xfrm>
            <a:off x="1487488" y="5037312"/>
            <a:ext cx="8064965"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r>
              <a:rPr lang="en-US" altLang="ja-JP" dirty="0" err="1" smtClean="0">
                <a:solidFill>
                  <a:srgbClr val="FF0000"/>
                </a:solidFill>
              </a:rPr>
              <a:t>,time</a:t>
            </a:r>
            <a:r>
              <a:rPr lang="en-US" altLang="ja-JP" dirty="0" smtClean="0">
                <a:solidFill>
                  <a:srgbClr val="FF0000"/>
                </a:solidFill>
              </a:rPr>
              <a:t>=1210,lon=180,lat=0</a:t>
            </a:r>
            <a:r>
              <a:rPr lang="ja-JP" altLang="en-US" dirty="0">
                <a:solidFill>
                  <a:srgbClr val="FF0000"/>
                </a:solidFill>
              </a:rPr>
              <a:t> </a:t>
            </a:r>
            <a:r>
              <a:rPr lang="ja-JP" altLang="en-US" dirty="0" smtClean="0">
                <a:solidFill>
                  <a:srgbClr val="FF0000"/>
                </a:solidFill>
              </a:rPr>
              <a:t> </a:t>
            </a:r>
            <a:r>
              <a:rPr lang="en-US" altLang="ja-JP" dirty="0" smtClean="0">
                <a:solidFill>
                  <a:srgbClr val="FF66FF"/>
                </a:solidFill>
              </a:rPr>
              <a:t>--ex</a:t>
            </a:r>
            <a:endParaRPr kumimoji="1" lang="ja-JP" altLang="en-US" dirty="0">
              <a:solidFill>
                <a:srgbClr val="FF66FF"/>
              </a:solidFill>
            </a:endParaRPr>
          </a:p>
        </p:txBody>
      </p:sp>
      <p:sp>
        <p:nvSpPr>
          <p:cNvPr id="5" name="左大かっこ 4"/>
          <p:cNvSpPr/>
          <p:nvPr/>
        </p:nvSpPr>
        <p:spPr>
          <a:xfrm rot="16200000">
            <a:off x="5771964" y="2726669"/>
            <a:ext cx="144016" cy="5688632"/>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2999656" y="5775647"/>
            <a:ext cx="3028393" cy="461665"/>
          </a:xfrm>
          <a:prstGeom prst="rect">
            <a:avLst/>
          </a:prstGeom>
          <a:noFill/>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pic>
        <p:nvPicPr>
          <p:cNvPr id="8" name="図 7"/>
          <p:cNvPicPr>
            <a:picLocks noChangeAspect="1"/>
          </p:cNvPicPr>
          <p:nvPr/>
        </p:nvPicPr>
        <p:blipFill>
          <a:blip r:embed="rId2"/>
          <a:stretch>
            <a:fillRect/>
          </a:stretch>
        </p:blipFill>
        <p:spPr>
          <a:xfrm>
            <a:off x="6222256" y="1097849"/>
            <a:ext cx="5123625" cy="3610980"/>
          </a:xfrm>
          <a:prstGeom prst="rect">
            <a:avLst/>
          </a:prstGeom>
        </p:spPr>
      </p:pic>
    </p:spTree>
    <p:extLst>
      <p:ext uri="{BB962C8B-B14F-4D97-AF65-F5344CB8AC3E}">
        <p14:creationId xmlns:p14="http://schemas.microsoft.com/office/powerpoint/2010/main" val="3636273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lang="en-US" altLang="ja-JP" dirty="0"/>
              <a:t>8</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smtClean="0"/>
              <a:t>東西平均温度の子</a:t>
            </a:r>
            <a:r>
              <a:rPr lang="ja-JP" altLang="en-US" dirty="0"/>
              <a:t>午面分布</a:t>
            </a:r>
            <a:endParaRPr lang="en-US" altLang="ja-JP" dirty="0"/>
          </a:p>
          <a:p>
            <a:pPr lvl="1"/>
            <a:r>
              <a:rPr lang="en-US" altLang="ja-JP" dirty="0" smtClean="0"/>
              <a:t>[</a:t>
            </a:r>
            <a:r>
              <a:rPr lang="en-US" altLang="ja-JP" dirty="0" err="1" smtClean="0"/>
              <a:t>lon</a:t>
            </a:r>
            <a:r>
              <a:rPr lang="en-US" altLang="ja-JP" dirty="0"/>
              <a:t>	</a:t>
            </a:r>
            <a:r>
              <a:rPr lang="ja-JP" altLang="en-US" dirty="0"/>
              <a:t>全部</a:t>
            </a:r>
            <a:r>
              <a:rPr lang="en-US" altLang="ja-JP" dirty="0" smtClean="0"/>
              <a:t>] </a:t>
            </a:r>
            <a:r>
              <a:rPr lang="ja-JP" altLang="en-US" dirty="0" smtClean="0">
                <a:solidFill>
                  <a:srgbClr val="0070C0"/>
                </a:solidFill>
              </a:rPr>
              <a:t>平均</a:t>
            </a:r>
            <a:endParaRPr lang="en-US" altLang="ja-JP" dirty="0">
              <a:solidFill>
                <a:srgbClr val="0070C0"/>
              </a:solidFill>
            </a:endParaRPr>
          </a:p>
          <a:p>
            <a:pPr lvl="1"/>
            <a:r>
              <a:rPr lang="en-US" altLang="ja-JP" dirty="0"/>
              <a:t>[</a:t>
            </a:r>
            <a:r>
              <a:rPr lang="en-US" altLang="ja-JP" dirty="0" err="1"/>
              <a:t>lat</a:t>
            </a:r>
            <a:r>
              <a:rPr lang="en-US" altLang="ja-JP" dirty="0"/>
              <a:t>	</a:t>
            </a:r>
            <a:r>
              <a:rPr lang="ja-JP" altLang="en-US" dirty="0"/>
              <a:t>全部</a:t>
            </a:r>
            <a:r>
              <a:rPr lang="en-US" altLang="ja-JP" dirty="0" smtClean="0"/>
              <a:t>]</a:t>
            </a:r>
            <a:endParaRPr lang="en-US" altLang="ja-JP" dirty="0"/>
          </a:p>
          <a:p>
            <a:pPr lvl="1"/>
            <a:r>
              <a:rPr lang="en-US" altLang="ja-JP" dirty="0"/>
              <a:t>[sig	</a:t>
            </a:r>
            <a:r>
              <a:rPr lang="ja-JP" altLang="en-US" dirty="0"/>
              <a:t>全部</a:t>
            </a:r>
            <a:r>
              <a:rPr lang="en-US" altLang="ja-JP" dirty="0" smtClean="0"/>
              <a:t>]</a:t>
            </a:r>
            <a:endParaRPr lang="en-US" altLang="ja-JP" dirty="0"/>
          </a:p>
          <a:p>
            <a:pPr lvl="1"/>
            <a:r>
              <a:rPr lang="en-US" altLang="ja-JP" dirty="0" smtClean="0"/>
              <a:t>[time</a:t>
            </a:r>
            <a:r>
              <a:rPr lang="en-US" altLang="ja-JP" dirty="0"/>
              <a:t>	</a:t>
            </a:r>
            <a:r>
              <a:rPr lang="ja-JP" altLang="en-US" dirty="0"/>
              <a:t>最初</a:t>
            </a:r>
            <a:r>
              <a:rPr lang="ja-JP" altLang="en-US" dirty="0" smtClean="0"/>
              <a:t>の時刻</a:t>
            </a:r>
            <a:r>
              <a:rPr lang="en-US" altLang="ja-JP" dirty="0" smtClean="0"/>
              <a:t>]</a:t>
            </a:r>
            <a:endParaRPr lang="en-US" altLang="ja-JP" dirty="0"/>
          </a:p>
        </p:txBody>
      </p:sp>
      <p:sp>
        <p:nvSpPr>
          <p:cNvPr id="8" name="コンテンツ プレースホルダー 7"/>
          <p:cNvSpPr>
            <a:spLocks noGrp="1"/>
          </p:cNvSpPr>
          <p:nvPr>
            <p:ph sz="half" idx="2"/>
          </p:nvPr>
        </p:nvSpPr>
        <p:spPr/>
        <p:txBody>
          <a:bodyPr/>
          <a:lstStyle/>
          <a:p>
            <a:endParaRPr kumimoji="1" lang="ja-JP" altLang="en-US" dirty="0"/>
          </a:p>
        </p:txBody>
      </p:sp>
      <p:sp>
        <p:nvSpPr>
          <p:cNvPr id="4" name="テキスト ボックス 3"/>
          <p:cNvSpPr txBox="1"/>
          <p:nvPr/>
        </p:nvSpPr>
        <p:spPr>
          <a:xfrm>
            <a:off x="1487488" y="5025542"/>
            <a:ext cx="5607561"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r>
              <a:rPr lang="en-US" altLang="ja-JP" dirty="0" smtClean="0"/>
              <a:t>  </a:t>
            </a:r>
            <a:r>
              <a:rPr lang="en-US" altLang="ja-JP" dirty="0" smtClean="0">
                <a:solidFill>
                  <a:srgbClr val="0070C0"/>
                </a:solidFill>
              </a:rPr>
              <a:t>--mean </a:t>
            </a:r>
            <a:r>
              <a:rPr lang="en-US" altLang="ja-JP" dirty="0" err="1" smtClean="0">
                <a:solidFill>
                  <a:srgbClr val="0070C0"/>
                </a:solidFill>
              </a:rPr>
              <a:t>lon</a:t>
            </a:r>
            <a:endParaRPr kumimoji="1" lang="ja-JP" altLang="en-US" dirty="0">
              <a:solidFill>
                <a:srgbClr val="0070C0"/>
              </a:solidFill>
            </a:endParaRPr>
          </a:p>
        </p:txBody>
      </p:sp>
      <p:sp>
        <p:nvSpPr>
          <p:cNvPr id="5" name="左大かっこ 4"/>
          <p:cNvSpPr/>
          <p:nvPr/>
        </p:nvSpPr>
        <p:spPr>
          <a:xfrm rot="16200000">
            <a:off x="4037887" y="4448976"/>
            <a:ext cx="155786" cy="2232248"/>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2999656" y="5775647"/>
            <a:ext cx="3028393" cy="461665"/>
          </a:xfrm>
          <a:prstGeom prst="rect">
            <a:avLst/>
          </a:prstGeom>
          <a:noFill/>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pic>
        <p:nvPicPr>
          <p:cNvPr id="7" name="図 6"/>
          <p:cNvPicPr>
            <a:picLocks noChangeAspect="1"/>
          </p:cNvPicPr>
          <p:nvPr/>
        </p:nvPicPr>
        <p:blipFill>
          <a:blip r:embed="rId2"/>
          <a:stretch>
            <a:fillRect/>
          </a:stretch>
        </p:blipFill>
        <p:spPr>
          <a:xfrm>
            <a:off x="6292625" y="1179096"/>
            <a:ext cx="5123625" cy="3610980"/>
          </a:xfrm>
          <a:prstGeom prst="rect">
            <a:avLst/>
          </a:prstGeom>
        </p:spPr>
      </p:pic>
    </p:spTree>
    <p:extLst>
      <p:ext uri="{BB962C8B-B14F-4D97-AF65-F5344CB8AC3E}">
        <p14:creationId xmlns:p14="http://schemas.microsoft.com/office/powerpoint/2010/main" val="1703208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lang="en-US" altLang="ja-JP" dirty="0"/>
              <a:t>9</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a:t>東西平均温度の子午面分布</a:t>
            </a:r>
            <a:endParaRPr lang="en-US" altLang="ja-JP" dirty="0"/>
          </a:p>
          <a:p>
            <a:pPr lvl="1"/>
            <a:r>
              <a:rPr lang="en-US" altLang="ja-JP" dirty="0" smtClean="0"/>
              <a:t>[</a:t>
            </a:r>
            <a:r>
              <a:rPr lang="en-US" altLang="ja-JP" dirty="0" err="1" smtClean="0"/>
              <a:t>lon</a:t>
            </a:r>
            <a:r>
              <a:rPr lang="en-US" altLang="ja-JP" dirty="0"/>
              <a:t>	</a:t>
            </a:r>
            <a:r>
              <a:rPr lang="ja-JP" altLang="en-US" dirty="0"/>
              <a:t>全部</a:t>
            </a:r>
            <a:r>
              <a:rPr lang="en-US" altLang="ja-JP" dirty="0" smtClean="0"/>
              <a:t>]</a:t>
            </a:r>
            <a:r>
              <a:rPr lang="ja-JP" altLang="en-US" dirty="0" smtClean="0"/>
              <a:t> </a:t>
            </a:r>
            <a:r>
              <a:rPr lang="ja-JP" altLang="en-US" dirty="0" smtClean="0">
                <a:solidFill>
                  <a:srgbClr val="0070C0"/>
                </a:solidFill>
              </a:rPr>
              <a:t>平均</a:t>
            </a:r>
            <a:endParaRPr lang="en-US" altLang="ja-JP" dirty="0">
              <a:solidFill>
                <a:srgbClr val="0070C0"/>
              </a:solidFill>
            </a:endParaRPr>
          </a:p>
          <a:p>
            <a:pPr lvl="1"/>
            <a:r>
              <a:rPr lang="en-US" altLang="ja-JP" dirty="0"/>
              <a:t>[</a:t>
            </a:r>
            <a:r>
              <a:rPr lang="en-US" altLang="ja-JP" dirty="0" err="1"/>
              <a:t>lat</a:t>
            </a:r>
            <a:r>
              <a:rPr lang="en-US" altLang="ja-JP" dirty="0"/>
              <a:t>	</a:t>
            </a:r>
            <a:r>
              <a:rPr lang="ja-JP" altLang="en-US" dirty="0"/>
              <a:t>全部</a:t>
            </a:r>
            <a:r>
              <a:rPr lang="en-US" altLang="ja-JP" dirty="0" smtClean="0"/>
              <a:t>]</a:t>
            </a:r>
            <a:endParaRPr lang="en-US" altLang="ja-JP" dirty="0"/>
          </a:p>
          <a:p>
            <a:pPr lvl="1"/>
            <a:r>
              <a:rPr lang="en-US" altLang="ja-JP" dirty="0"/>
              <a:t>[sig	</a:t>
            </a:r>
            <a:r>
              <a:rPr lang="ja-JP" altLang="en-US" dirty="0"/>
              <a:t>全部</a:t>
            </a:r>
            <a:r>
              <a:rPr lang="en-US" altLang="ja-JP" dirty="0" smtClean="0"/>
              <a:t>]</a:t>
            </a:r>
            <a:endParaRPr lang="en-US" altLang="ja-JP" dirty="0"/>
          </a:p>
          <a:p>
            <a:pPr lvl="1"/>
            <a:r>
              <a:rPr lang="en-US" altLang="ja-JP" dirty="0"/>
              <a:t>[time	</a:t>
            </a:r>
            <a:r>
              <a:rPr lang="ja-JP" altLang="en-US" dirty="0"/>
              <a:t>最初の時刻</a:t>
            </a:r>
            <a:r>
              <a:rPr lang="en-US" altLang="ja-JP" dirty="0"/>
              <a:t>]</a:t>
            </a:r>
          </a:p>
          <a:p>
            <a:pPr lvl="1"/>
            <a:endParaRPr lang="en-US" altLang="ja-JP" dirty="0" smtClean="0"/>
          </a:p>
          <a:p>
            <a:pPr lvl="1"/>
            <a:r>
              <a:rPr lang="ja-JP" altLang="en-US" dirty="0" smtClean="0">
                <a:solidFill>
                  <a:srgbClr val="7030A0"/>
                </a:solidFill>
              </a:rPr>
              <a:t>縦軸</a:t>
            </a:r>
            <a:r>
              <a:rPr lang="ja-JP" altLang="en-US" dirty="0">
                <a:solidFill>
                  <a:srgbClr val="7030A0"/>
                </a:solidFill>
              </a:rPr>
              <a:t>対数</a:t>
            </a:r>
          </a:p>
          <a:p>
            <a:endParaRPr kumimoji="1" lang="ja-JP" altLang="en-US" dirty="0"/>
          </a:p>
        </p:txBody>
      </p:sp>
      <p:sp>
        <p:nvSpPr>
          <p:cNvPr id="8" name="コンテンツ プレースホルダー 7"/>
          <p:cNvSpPr>
            <a:spLocks noGrp="1"/>
          </p:cNvSpPr>
          <p:nvPr>
            <p:ph sz="half" idx="2"/>
          </p:nvPr>
        </p:nvSpPr>
        <p:spPr/>
        <p:txBody>
          <a:bodyPr/>
          <a:lstStyle/>
          <a:p>
            <a:endParaRPr kumimoji="1" lang="ja-JP" altLang="en-US"/>
          </a:p>
        </p:txBody>
      </p:sp>
      <p:sp>
        <p:nvSpPr>
          <p:cNvPr id="4" name="テキスト ボックス 3"/>
          <p:cNvSpPr txBox="1"/>
          <p:nvPr/>
        </p:nvSpPr>
        <p:spPr>
          <a:xfrm>
            <a:off x="1487488" y="5157192"/>
            <a:ext cx="6410666"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r>
              <a:rPr lang="en-US" altLang="ja-JP" dirty="0" smtClean="0"/>
              <a:t>  </a:t>
            </a:r>
            <a:r>
              <a:rPr lang="en-US" altLang="ja-JP" dirty="0" smtClean="0">
                <a:solidFill>
                  <a:srgbClr val="0070C0"/>
                </a:solidFill>
              </a:rPr>
              <a:t>--mean </a:t>
            </a:r>
            <a:r>
              <a:rPr lang="en-US" altLang="ja-JP" dirty="0" err="1" smtClean="0">
                <a:solidFill>
                  <a:srgbClr val="0070C0"/>
                </a:solidFill>
              </a:rPr>
              <a:t>lon</a:t>
            </a:r>
            <a:r>
              <a:rPr lang="en-US" altLang="ja-JP" dirty="0" smtClean="0"/>
              <a:t>  </a:t>
            </a:r>
            <a:r>
              <a:rPr lang="en-US" altLang="ja-JP" dirty="0" smtClean="0">
                <a:solidFill>
                  <a:srgbClr val="7030A0"/>
                </a:solidFill>
              </a:rPr>
              <a:t>--</a:t>
            </a:r>
            <a:r>
              <a:rPr lang="en-US" altLang="ja-JP" dirty="0" err="1" smtClean="0">
                <a:solidFill>
                  <a:srgbClr val="7030A0"/>
                </a:solidFill>
              </a:rPr>
              <a:t>itr</a:t>
            </a:r>
            <a:r>
              <a:rPr lang="en-US" altLang="ja-JP" dirty="0" smtClean="0">
                <a:solidFill>
                  <a:srgbClr val="7030A0"/>
                </a:solidFill>
              </a:rPr>
              <a:t> 2</a:t>
            </a:r>
            <a:endParaRPr kumimoji="1" lang="ja-JP" altLang="en-US" dirty="0">
              <a:solidFill>
                <a:srgbClr val="7030A0"/>
              </a:solidFill>
            </a:endParaRPr>
          </a:p>
        </p:txBody>
      </p:sp>
      <p:sp>
        <p:nvSpPr>
          <p:cNvPr id="5" name="左大かっこ 4"/>
          <p:cNvSpPr/>
          <p:nvPr/>
        </p:nvSpPr>
        <p:spPr>
          <a:xfrm rot="16200000">
            <a:off x="4037887" y="4580626"/>
            <a:ext cx="155786" cy="2232248"/>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2999656" y="5907297"/>
            <a:ext cx="3028393" cy="461665"/>
          </a:xfrm>
          <a:prstGeom prst="rect">
            <a:avLst/>
          </a:prstGeom>
          <a:noFill/>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pic>
        <p:nvPicPr>
          <p:cNvPr id="7" name="図 6"/>
          <p:cNvPicPr>
            <a:picLocks noChangeAspect="1"/>
          </p:cNvPicPr>
          <p:nvPr/>
        </p:nvPicPr>
        <p:blipFill>
          <a:blip r:embed="rId2"/>
          <a:stretch>
            <a:fillRect/>
          </a:stretch>
        </p:blipFill>
        <p:spPr>
          <a:xfrm>
            <a:off x="6197600" y="1063360"/>
            <a:ext cx="5123625" cy="3610980"/>
          </a:xfrm>
          <a:prstGeom prst="rect">
            <a:avLst/>
          </a:prstGeom>
        </p:spPr>
      </p:pic>
    </p:spTree>
    <p:extLst>
      <p:ext uri="{BB962C8B-B14F-4D97-AF65-F5344CB8AC3E}">
        <p14:creationId xmlns:p14="http://schemas.microsoft.com/office/powerpoint/2010/main" val="298110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err="1" smtClean="0">
                <a:solidFill>
                  <a:schemeClr val="tx1"/>
                </a:solidFill>
              </a:rPr>
              <a:t>itpass</a:t>
            </a:r>
            <a:r>
              <a:rPr lang="en-US" altLang="ja-JP" dirty="0" smtClean="0">
                <a:solidFill>
                  <a:schemeClr val="tx1"/>
                </a:solidFill>
              </a:rPr>
              <a:t> </a:t>
            </a:r>
            <a:r>
              <a:rPr lang="ja-JP" altLang="en-US" dirty="0" smtClean="0">
                <a:solidFill>
                  <a:schemeClr val="tx1"/>
                </a:solidFill>
              </a:rPr>
              <a:t>実習では</a:t>
            </a:r>
            <a:r>
              <a:rPr lang="en-US" altLang="ja-JP" dirty="0" smtClean="0">
                <a:solidFill>
                  <a:schemeClr val="tx1"/>
                </a:solidFill>
              </a:rPr>
              <a:t>, </a:t>
            </a:r>
            <a:r>
              <a:rPr lang="en-US" altLang="ja-JP" dirty="0" err="1" smtClean="0">
                <a:solidFill>
                  <a:schemeClr val="tx1"/>
                </a:solidFill>
              </a:rPr>
              <a:t>netcdf</a:t>
            </a:r>
            <a:r>
              <a:rPr lang="en-US" altLang="ja-JP" dirty="0" smtClean="0">
                <a:solidFill>
                  <a:schemeClr val="tx1"/>
                </a:solidFill>
              </a:rPr>
              <a:t> </a:t>
            </a:r>
            <a:r>
              <a:rPr lang="ja-JP" altLang="en-US" dirty="0" smtClean="0">
                <a:solidFill>
                  <a:schemeClr val="tx1"/>
                </a:solidFill>
              </a:rPr>
              <a:t>形式のデータを</a:t>
            </a:r>
            <a:r>
              <a:rPr lang="en-US" altLang="ja-JP" dirty="0" smtClean="0">
                <a:solidFill>
                  <a:schemeClr val="tx1"/>
                </a:solidFill>
              </a:rPr>
              <a:t>,</a:t>
            </a:r>
            <a:r>
              <a:rPr lang="ja-JP" altLang="en-US" dirty="0" smtClean="0">
                <a:solidFill>
                  <a:schemeClr val="tx1"/>
                </a:solidFill>
              </a:rPr>
              <a:t> </a:t>
            </a:r>
            <a:r>
              <a:rPr lang="en-US" altLang="ja-JP" dirty="0" err="1" smtClean="0">
                <a:solidFill>
                  <a:schemeClr val="tx1"/>
                </a:solidFill>
              </a:rPr>
              <a:t>GPhys</a:t>
            </a:r>
            <a:r>
              <a:rPr lang="en-US" altLang="ja-JP" dirty="0" smtClean="0">
                <a:solidFill>
                  <a:schemeClr val="tx1"/>
                </a:solidFill>
              </a:rPr>
              <a:t> </a:t>
            </a:r>
            <a:r>
              <a:rPr lang="ja-JP" altLang="en-US" dirty="0" smtClean="0">
                <a:solidFill>
                  <a:schemeClr val="tx1"/>
                </a:solidFill>
              </a:rPr>
              <a:t>を用いた </a:t>
            </a:r>
            <a:r>
              <a:rPr lang="en-US" altLang="ja-JP" dirty="0" smtClean="0">
                <a:solidFill>
                  <a:schemeClr val="tx1"/>
                </a:solidFill>
              </a:rPr>
              <a:t>ruby </a:t>
            </a:r>
            <a:r>
              <a:rPr lang="ja-JP" altLang="en-US" dirty="0" smtClean="0">
                <a:solidFill>
                  <a:schemeClr val="tx1"/>
                </a:solidFill>
              </a:rPr>
              <a:t>スクリプトファイルを作って描画する方法を説明した</a:t>
            </a:r>
            <a:r>
              <a:rPr lang="en-US" altLang="ja-JP" dirty="0" smtClean="0">
                <a:solidFill>
                  <a:schemeClr val="tx1"/>
                </a:solidFill>
              </a:rPr>
              <a:t>.</a:t>
            </a:r>
          </a:p>
          <a:p>
            <a:r>
              <a:rPr lang="ja-JP" altLang="en-US" dirty="0" smtClean="0">
                <a:solidFill>
                  <a:schemeClr val="tx1"/>
                </a:solidFill>
              </a:rPr>
              <a:t>今回は</a:t>
            </a:r>
            <a:r>
              <a:rPr lang="en-US" altLang="ja-JP" dirty="0" smtClean="0">
                <a:solidFill>
                  <a:schemeClr val="tx1"/>
                </a:solidFill>
              </a:rPr>
              <a:t>, </a:t>
            </a:r>
            <a:r>
              <a:rPr lang="en-US" altLang="ja-JP" dirty="0" err="1" smtClean="0">
                <a:solidFill>
                  <a:schemeClr val="tx1"/>
                </a:solidFill>
              </a:rPr>
              <a:t>netcdf</a:t>
            </a:r>
            <a:r>
              <a:rPr lang="en-US" altLang="ja-JP" dirty="0" smtClean="0">
                <a:solidFill>
                  <a:schemeClr val="tx1"/>
                </a:solidFill>
              </a:rPr>
              <a:t> </a:t>
            </a:r>
            <a:r>
              <a:rPr lang="ja-JP" altLang="en-US" dirty="0" smtClean="0">
                <a:solidFill>
                  <a:schemeClr val="tx1"/>
                </a:solidFill>
              </a:rPr>
              <a:t>形式のデータを</a:t>
            </a:r>
            <a:r>
              <a:rPr lang="en-US" altLang="ja-JP" dirty="0" smtClean="0">
                <a:solidFill>
                  <a:schemeClr val="tx1"/>
                </a:solidFill>
              </a:rPr>
              <a:t>, </a:t>
            </a:r>
            <a:r>
              <a:rPr lang="ja-JP" altLang="en-US" dirty="0" smtClean="0">
                <a:solidFill>
                  <a:schemeClr val="tx1"/>
                </a:solidFill>
              </a:rPr>
              <a:t>コマンドラインで描画することのできるコマンド </a:t>
            </a:r>
            <a:r>
              <a:rPr lang="en-US" altLang="ja-JP" dirty="0" err="1" smtClean="0">
                <a:solidFill>
                  <a:schemeClr val="tx1"/>
                </a:solidFill>
              </a:rPr>
              <a:t>gpview</a:t>
            </a:r>
            <a:r>
              <a:rPr lang="en-US" altLang="ja-JP" dirty="0" smtClean="0">
                <a:solidFill>
                  <a:schemeClr val="tx1"/>
                </a:solidFill>
              </a:rPr>
              <a:t>, </a:t>
            </a:r>
            <a:r>
              <a:rPr lang="en-US" altLang="ja-JP" dirty="0" err="1" smtClean="0">
                <a:solidFill>
                  <a:schemeClr val="tx1"/>
                </a:solidFill>
              </a:rPr>
              <a:t>gpvect</a:t>
            </a:r>
            <a:r>
              <a:rPr lang="en-US" altLang="ja-JP" dirty="0" smtClean="0">
                <a:solidFill>
                  <a:schemeClr val="tx1"/>
                </a:solidFill>
              </a:rPr>
              <a:t> </a:t>
            </a:r>
            <a:r>
              <a:rPr lang="ja-JP" altLang="en-US" dirty="0" smtClean="0">
                <a:solidFill>
                  <a:schemeClr val="tx1"/>
                </a:solidFill>
              </a:rPr>
              <a:t>を使ってみる</a:t>
            </a:r>
            <a:r>
              <a:rPr lang="en-US" altLang="ja-JP" dirty="0" smtClean="0">
                <a:solidFill>
                  <a:schemeClr val="tx1"/>
                </a:solidFill>
              </a:rPr>
              <a:t>.</a:t>
            </a:r>
          </a:p>
          <a:p>
            <a:pPr lvl="1"/>
            <a:r>
              <a:rPr lang="en-US" altLang="ja-JP" dirty="0" err="1" smtClean="0">
                <a:solidFill>
                  <a:schemeClr val="tx1"/>
                </a:solidFill>
              </a:rPr>
              <a:t>gpview</a:t>
            </a:r>
            <a:r>
              <a:rPr lang="en-US" altLang="ja-JP" dirty="0">
                <a:solidFill>
                  <a:schemeClr val="tx1"/>
                </a:solidFill>
              </a:rPr>
              <a:t>	</a:t>
            </a:r>
            <a:r>
              <a:rPr lang="en-US" altLang="ja-JP" dirty="0" smtClean="0">
                <a:solidFill>
                  <a:schemeClr val="tx1"/>
                </a:solidFill>
              </a:rPr>
              <a:t>: 2 </a:t>
            </a:r>
            <a:r>
              <a:rPr lang="ja-JP" altLang="en-US" dirty="0" smtClean="0">
                <a:solidFill>
                  <a:schemeClr val="tx1"/>
                </a:solidFill>
              </a:rPr>
              <a:t>次元等値線・トーン図</a:t>
            </a:r>
            <a:r>
              <a:rPr lang="en-US" altLang="ja-JP" dirty="0" smtClean="0">
                <a:solidFill>
                  <a:schemeClr val="tx1"/>
                </a:solidFill>
              </a:rPr>
              <a:t>, 1 </a:t>
            </a:r>
            <a:r>
              <a:rPr lang="ja-JP" altLang="en-US" dirty="0" smtClean="0">
                <a:solidFill>
                  <a:schemeClr val="tx1"/>
                </a:solidFill>
              </a:rPr>
              <a:t>次元線グラフ</a:t>
            </a:r>
            <a:endParaRPr lang="en-US" altLang="ja-JP" dirty="0" smtClean="0">
              <a:solidFill>
                <a:schemeClr val="tx1"/>
              </a:solidFill>
            </a:endParaRPr>
          </a:p>
          <a:p>
            <a:pPr lvl="1"/>
            <a:r>
              <a:rPr lang="en-US" altLang="ja-JP" dirty="0" err="1" smtClean="0">
                <a:solidFill>
                  <a:schemeClr val="tx1"/>
                </a:solidFill>
              </a:rPr>
              <a:t>gpvect</a:t>
            </a:r>
            <a:r>
              <a:rPr lang="en-US" altLang="ja-JP" dirty="0">
                <a:solidFill>
                  <a:schemeClr val="tx1"/>
                </a:solidFill>
              </a:rPr>
              <a:t>	</a:t>
            </a:r>
            <a:r>
              <a:rPr lang="en-US" altLang="ja-JP" dirty="0" smtClean="0">
                <a:solidFill>
                  <a:schemeClr val="tx1"/>
                </a:solidFill>
              </a:rPr>
              <a:t>: </a:t>
            </a:r>
            <a:r>
              <a:rPr lang="ja-JP" altLang="en-US" dirty="0" smtClean="0">
                <a:solidFill>
                  <a:schemeClr val="tx1"/>
                </a:solidFill>
              </a:rPr>
              <a:t>ベクトル図</a:t>
            </a:r>
            <a:endParaRPr lang="en-US" altLang="ja-JP" dirty="0">
              <a:solidFill>
                <a:schemeClr val="tx1"/>
              </a:solidFill>
            </a:endParaRPr>
          </a:p>
        </p:txBody>
      </p:sp>
    </p:spTree>
    <p:extLst>
      <p:ext uri="{BB962C8B-B14F-4D97-AF65-F5344CB8AC3E}">
        <p14:creationId xmlns:p14="http://schemas.microsoft.com/office/powerpoint/2010/main" val="546021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lang="en-US" altLang="ja-JP" dirty="0" smtClean="0"/>
              <a:t>10</a:t>
            </a:r>
            <a:endParaRPr kumimoji="1" lang="ja-JP" altLang="en-US" dirty="0"/>
          </a:p>
        </p:txBody>
      </p:sp>
      <p:sp>
        <p:nvSpPr>
          <p:cNvPr id="7" name="コンテンツ プレースホルダー 6"/>
          <p:cNvSpPr>
            <a:spLocks noGrp="1"/>
          </p:cNvSpPr>
          <p:nvPr>
            <p:ph sz="half" idx="1"/>
          </p:nvPr>
        </p:nvSpPr>
        <p:spPr/>
        <p:txBody>
          <a:bodyPr/>
          <a:lstStyle/>
          <a:p>
            <a:r>
              <a:rPr lang="ja-JP" altLang="en-US" dirty="0"/>
              <a:t>東西平均温度の子午面分布</a:t>
            </a:r>
            <a:endParaRPr lang="en-US" altLang="ja-JP" dirty="0"/>
          </a:p>
          <a:p>
            <a:pPr lvl="1"/>
            <a:r>
              <a:rPr lang="en-US" altLang="ja-JP" dirty="0" smtClean="0"/>
              <a:t>[</a:t>
            </a:r>
            <a:r>
              <a:rPr lang="en-US" altLang="ja-JP" dirty="0" err="1" smtClean="0"/>
              <a:t>lon</a:t>
            </a:r>
            <a:r>
              <a:rPr lang="en-US" altLang="ja-JP" dirty="0"/>
              <a:t>	</a:t>
            </a:r>
            <a:r>
              <a:rPr lang="ja-JP" altLang="en-US" dirty="0"/>
              <a:t>全部</a:t>
            </a:r>
            <a:r>
              <a:rPr lang="en-US" altLang="ja-JP" dirty="0" smtClean="0"/>
              <a:t>] </a:t>
            </a:r>
            <a:r>
              <a:rPr lang="ja-JP" altLang="en-US" dirty="0" smtClean="0">
                <a:solidFill>
                  <a:srgbClr val="0070C0"/>
                </a:solidFill>
              </a:rPr>
              <a:t>平均</a:t>
            </a:r>
            <a:endParaRPr lang="en-US" altLang="ja-JP" dirty="0">
              <a:solidFill>
                <a:srgbClr val="0070C0"/>
              </a:solidFill>
            </a:endParaRPr>
          </a:p>
          <a:p>
            <a:pPr lvl="1"/>
            <a:r>
              <a:rPr lang="en-US" altLang="ja-JP" dirty="0"/>
              <a:t>[</a:t>
            </a:r>
            <a:r>
              <a:rPr lang="en-US" altLang="ja-JP" dirty="0" err="1"/>
              <a:t>lat</a:t>
            </a:r>
            <a:r>
              <a:rPr lang="en-US" altLang="ja-JP" dirty="0"/>
              <a:t>	</a:t>
            </a:r>
            <a:r>
              <a:rPr lang="ja-JP" altLang="en-US" dirty="0"/>
              <a:t>全部</a:t>
            </a:r>
            <a:r>
              <a:rPr lang="en-US" altLang="ja-JP" dirty="0" smtClean="0"/>
              <a:t>]</a:t>
            </a:r>
            <a:endParaRPr lang="en-US" altLang="ja-JP" dirty="0"/>
          </a:p>
          <a:p>
            <a:pPr lvl="1"/>
            <a:r>
              <a:rPr lang="en-US" altLang="ja-JP" dirty="0"/>
              <a:t>[sig	</a:t>
            </a:r>
            <a:r>
              <a:rPr lang="ja-JP" altLang="en-US" dirty="0"/>
              <a:t>全部</a:t>
            </a:r>
            <a:r>
              <a:rPr lang="en-US" altLang="ja-JP" dirty="0" smtClean="0"/>
              <a:t>]</a:t>
            </a:r>
            <a:endParaRPr lang="en-US" altLang="ja-JP" dirty="0"/>
          </a:p>
          <a:p>
            <a:pPr lvl="1"/>
            <a:r>
              <a:rPr lang="en-US" altLang="ja-JP" dirty="0"/>
              <a:t>[time	</a:t>
            </a:r>
            <a:r>
              <a:rPr lang="ja-JP" altLang="en-US" dirty="0"/>
              <a:t>最初の時刻</a:t>
            </a:r>
            <a:r>
              <a:rPr lang="en-US" altLang="ja-JP" dirty="0"/>
              <a:t>]</a:t>
            </a:r>
          </a:p>
          <a:p>
            <a:pPr lvl="1"/>
            <a:endParaRPr lang="en-US" altLang="ja-JP" dirty="0" smtClean="0"/>
          </a:p>
          <a:p>
            <a:pPr lvl="1"/>
            <a:r>
              <a:rPr lang="ja-JP" altLang="en-US" dirty="0" smtClean="0">
                <a:solidFill>
                  <a:srgbClr val="7030A0"/>
                </a:solidFill>
              </a:rPr>
              <a:t>縦軸</a:t>
            </a:r>
            <a:r>
              <a:rPr lang="ja-JP" altLang="en-US" dirty="0">
                <a:solidFill>
                  <a:srgbClr val="7030A0"/>
                </a:solidFill>
              </a:rPr>
              <a:t>対数</a:t>
            </a:r>
          </a:p>
          <a:p>
            <a:pPr lvl="1"/>
            <a:r>
              <a:rPr lang="ja-JP" altLang="en-US" dirty="0" smtClean="0">
                <a:solidFill>
                  <a:srgbClr val="C00000"/>
                </a:solidFill>
              </a:rPr>
              <a:t>ファイル </a:t>
            </a:r>
            <a:r>
              <a:rPr lang="en-US" altLang="ja-JP" dirty="0" smtClean="0">
                <a:solidFill>
                  <a:srgbClr val="C00000"/>
                </a:solidFill>
              </a:rPr>
              <a:t>(dcl.pdf) </a:t>
            </a:r>
            <a:r>
              <a:rPr lang="ja-JP" altLang="en-US" dirty="0" smtClean="0">
                <a:solidFill>
                  <a:srgbClr val="C00000"/>
                </a:solidFill>
              </a:rPr>
              <a:t>出力</a:t>
            </a:r>
            <a:endParaRPr lang="ja-JP" altLang="en-US" dirty="0">
              <a:solidFill>
                <a:srgbClr val="C00000"/>
              </a:solidFill>
            </a:endParaRPr>
          </a:p>
          <a:p>
            <a:endParaRPr kumimoji="1" lang="ja-JP" altLang="en-US" dirty="0"/>
          </a:p>
        </p:txBody>
      </p:sp>
      <p:sp>
        <p:nvSpPr>
          <p:cNvPr id="8" name="コンテンツ プレースホルダー 7"/>
          <p:cNvSpPr>
            <a:spLocks noGrp="1"/>
          </p:cNvSpPr>
          <p:nvPr>
            <p:ph sz="half" idx="2"/>
          </p:nvPr>
        </p:nvSpPr>
        <p:spPr/>
        <p:txBody>
          <a:bodyPr/>
          <a:lstStyle/>
          <a:p>
            <a:endParaRPr kumimoji="1" lang="ja-JP" altLang="en-US"/>
          </a:p>
        </p:txBody>
      </p:sp>
      <p:sp>
        <p:nvSpPr>
          <p:cNvPr id="4" name="テキスト ボックス 3"/>
          <p:cNvSpPr txBox="1"/>
          <p:nvPr/>
        </p:nvSpPr>
        <p:spPr>
          <a:xfrm>
            <a:off x="1487488" y="5097550"/>
            <a:ext cx="7590476"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r>
              <a:rPr lang="en-US" altLang="ja-JP" dirty="0" smtClean="0"/>
              <a:t>  </a:t>
            </a:r>
            <a:r>
              <a:rPr lang="en-US" altLang="ja-JP" dirty="0" smtClean="0">
                <a:solidFill>
                  <a:srgbClr val="0070C0"/>
                </a:solidFill>
              </a:rPr>
              <a:t>--mean </a:t>
            </a:r>
            <a:r>
              <a:rPr lang="en-US" altLang="ja-JP" dirty="0" err="1" smtClean="0">
                <a:solidFill>
                  <a:srgbClr val="0070C0"/>
                </a:solidFill>
              </a:rPr>
              <a:t>lon</a:t>
            </a:r>
            <a:r>
              <a:rPr lang="en-US" altLang="ja-JP" dirty="0" smtClean="0"/>
              <a:t>  </a:t>
            </a:r>
            <a:r>
              <a:rPr lang="en-US" altLang="ja-JP" dirty="0" smtClean="0">
                <a:solidFill>
                  <a:srgbClr val="7030A0"/>
                </a:solidFill>
              </a:rPr>
              <a:t>--</a:t>
            </a:r>
            <a:r>
              <a:rPr lang="en-US" altLang="ja-JP" dirty="0" err="1" smtClean="0">
                <a:solidFill>
                  <a:srgbClr val="7030A0"/>
                </a:solidFill>
              </a:rPr>
              <a:t>itr</a:t>
            </a:r>
            <a:r>
              <a:rPr lang="en-US" altLang="ja-JP" dirty="0" smtClean="0">
                <a:solidFill>
                  <a:srgbClr val="7030A0"/>
                </a:solidFill>
              </a:rPr>
              <a:t> 2</a:t>
            </a:r>
            <a:r>
              <a:rPr lang="ja-JP" altLang="en-US" dirty="0"/>
              <a:t> </a:t>
            </a:r>
            <a:r>
              <a:rPr lang="en-US" altLang="ja-JP" dirty="0"/>
              <a:t> </a:t>
            </a:r>
            <a:r>
              <a:rPr lang="en-US" altLang="ja-JP" dirty="0" smtClean="0">
                <a:solidFill>
                  <a:srgbClr val="C00000"/>
                </a:solidFill>
              </a:rPr>
              <a:t>--</a:t>
            </a:r>
            <a:r>
              <a:rPr lang="en-US" altLang="ja-JP" dirty="0" err="1" smtClean="0">
                <a:solidFill>
                  <a:srgbClr val="C00000"/>
                </a:solidFill>
              </a:rPr>
              <a:t>wsn</a:t>
            </a:r>
            <a:r>
              <a:rPr lang="en-US" altLang="ja-JP" dirty="0" smtClean="0">
                <a:solidFill>
                  <a:srgbClr val="C00000"/>
                </a:solidFill>
              </a:rPr>
              <a:t> 2</a:t>
            </a:r>
            <a:endParaRPr kumimoji="1" lang="ja-JP" altLang="en-US" dirty="0">
              <a:solidFill>
                <a:srgbClr val="C00000"/>
              </a:solidFill>
            </a:endParaRPr>
          </a:p>
        </p:txBody>
      </p:sp>
      <p:sp>
        <p:nvSpPr>
          <p:cNvPr id="5" name="左大かっこ 4"/>
          <p:cNvSpPr/>
          <p:nvPr/>
        </p:nvSpPr>
        <p:spPr>
          <a:xfrm rot="16200000">
            <a:off x="4073891" y="4484980"/>
            <a:ext cx="155786" cy="2304256"/>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2999656" y="5847655"/>
            <a:ext cx="3028393" cy="461665"/>
          </a:xfrm>
          <a:prstGeom prst="rect">
            <a:avLst/>
          </a:prstGeom>
          <a:noFill/>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pic>
        <p:nvPicPr>
          <p:cNvPr id="9" name="図 8"/>
          <p:cNvPicPr>
            <a:picLocks noChangeAspect="1"/>
          </p:cNvPicPr>
          <p:nvPr/>
        </p:nvPicPr>
        <p:blipFill>
          <a:blip r:embed="rId2"/>
          <a:stretch>
            <a:fillRect/>
          </a:stretch>
        </p:blipFill>
        <p:spPr>
          <a:xfrm>
            <a:off x="6197600" y="1063360"/>
            <a:ext cx="5123625" cy="3610980"/>
          </a:xfrm>
          <a:prstGeom prst="rect">
            <a:avLst/>
          </a:prstGeom>
        </p:spPr>
      </p:pic>
    </p:spTree>
    <p:extLst>
      <p:ext uri="{BB962C8B-B14F-4D97-AF65-F5344CB8AC3E}">
        <p14:creationId xmlns:p14="http://schemas.microsoft.com/office/powerpoint/2010/main" val="28052349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lang="en-US" altLang="ja-JP" dirty="0" smtClean="0"/>
              <a:t>11</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smtClean="0"/>
              <a:t>温度の水平分布の動画</a:t>
            </a:r>
            <a:endParaRPr lang="en-US" altLang="ja-JP" dirty="0"/>
          </a:p>
          <a:p>
            <a:pPr lvl="1"/>
            <a:r>
              <a:rPr lang="en-US" altLang="ja-JP" dirty="0"/>
              <a:t>[</a:t>
            </a:r>
            <a:r>
              <a:rPr lang="en-US" altLang="ja-JP" dirty="0" err="1"/>
              <a:t>lon</a:t>
            </a:r>
            <a:r>
              <a:rPr lang="en-US" altLang="ja-JP" dirty="0"/>
              <a:t>	</a:t>
            </a:r>
            <a:r>
              <a:rPr lang="ja-JP" altLang="en-US" dirty="0"/>
              <a:t>全部</a:t>
            </a:r>
            <a:r>
              <a:rPr lang="en-US" altLang="ja-JP" dirty="0" smtClean="0"/>
              <a:t>]</a:t>
            </a:r>
            <a:endParaRPr lang="en-US" altLang="ja-JP" dirty="0"/>
          </a:p>
          <a:p>
            <a:pPr lvl="1"/>
            <a:r>
              <a:rPr lang="en-US" altLang="ja-JP" dirty="0"/>
              <a:t>[</a:t>
            </a:r>
            <a:r>
              <a:rPr lang="en-US" altLang="ja-JP" dirty="0" err="1"/>
              <a:t>lat</a:t>
            </a:r>
            <a:r>
              <a:rPr lang="en-US" altLang="ja-JP" dirty="0"/>
              <a:t>	</a:t>
            </a:r>
            <a:r>
              <a:rPr lang="ja-JP" altLang="en-US" dirty="0"/>
              <a:t>全部</a:t>
            </a:r>
            <a:r>
              <a:rPr lang="en-US" altLang="ja-JP" dirty="0" smtClean="0"/>
              <a:t>]</a:t>
            </a:r>
            <a:endParaRPr lang="en-US" altLang="ja-JP" dirty="0"/>
          </a:p>
          <a:p>
            <a:pPr lvl="1"/>
            <a:r>
              <a:rPr lang="en-US" altLang="ja-JP" dirty="0"/>
              <a:t>[sig	</a:t>
            </a:r>
            <a:r>
              <a:rPr lang="ja-JP" altLang="en-US" dirty="0"/>
              <a:t>最初</a:t>
            </a:r>
            <a:r>
              <a:rPr lang="ja-JP" altLang="en-US" dirty="0" smtClean="0"/>
              <a:t>の</a:t>
            </a:r>
            <a:r>
              <a:rPr lang="ja-JP" altLang="en-US" dirty="0"/>
              <a:t>値</a:t>
            </a:r>
            <a:r>
              <a:rPr lang="en-US" altLang="ja-JP" dirty="0" smtClean="0"/>
              <a:t>]</a:t>
            </a:r>
            <a:endParaRPr lang="en-US" altLang="ja-JP" dirty="0"/>
          </a:p>
          <a:p>
            <a:pPr lvl="1"/>
            <a:r>
              <a:rPr lang="en-US" altLang="ja-JP" dirty="0"/>
              <a:t>[time	</a:t>
            </a:r>
            <a:r>
              <a:rPr lang="ja-JP" altLang="en-US" dirty="0"/>
              <a:t>全部</a:t>
            </a:r>
            <a:r>
              <a:rPr lang="en-US" altLang="ja-JP" dirty="0" smtClean="0"/>
              <a:t>] </a:t>
            </a:r>
            <a:r>
              <a:rPr lang="ja-JP" altLang="en-US" dirty="0" smtClean="0">
                <a:solidFill>
                  <a:srgbClr val="00B050"/>
                </a:solidFill>
              </a:rPr>
              <a:t>動画</a:t>
            </a:r>
            <a:endParaRPr lang="en-US" altLang="ja-JP" dirty="0">
              <a:solidFill>
                <a:srgbClr val="00B050"/>
              </a:solidFill>
            </a:endParaRPr>
          </a:p>
          <a:p>
            <a:pPr lvl="1"/>
            <a:endParaRPr lang="en-US" altLang="ja-JP" dirty="0"/>
          </a:p>
          <a:p>
            <a:pPr lvl="1"/>
            <a:endParaRPr lang="en-US" altLang="ja-JP" dirty="0"/>
          </a:p>
          <a:p>
            <a:endParaRPr lang="ja-JP" altLang="en-US" dirty="0"/>
          </a:p>
          <a:p>
            <a:endParaRPr lang="ja-JP" altLang="en-US" dirty="0"/>
          </a:p>
          <a:p>
            <a:endParaRPr lang="en-US" altLang="ja-JP" dirty="0"/>
          </a:p>
          <a:p>
            <a:endParaRPr lang="en-US" altLang="ja-JP" dirty="0"/>
          </a:p>
          <a:p>
            <a:endParaRPr kumimoji="1" lang="en-US" altLang="ja-JP" dirty="0" smtClean="0"/>
          </a:p>
          <a:p>
            <a:endParaRPr kumimoji="1" lang="ja-JP" altLang="en-US" dirty="0"/>
          </a:p>
        </p:txBody>
      </p:sp>
      <p:sp>
        <p:nvSpPr>
          <p:cNvPr id="7" name="コンテンツ プレースホルダー 6"/>
          <p:cNvSpPr>
            <a:spLocks noGrp="1"/>
          </p:cNvSpPr>
          <p:nvPr>
            <p:ph sz="half" idx="2"/>
          </p:nvPr>
        </p:nvSpPr>
        <p:spPr/>
        <p:txBody>
          <a:bodyPr/>
          <a:lstStyle/>
          <a:p>
            <a:endParaRPr kumimoji="1" lang="ja-JP" altLang="en-US"/>
          </a:p>
        </p:txBody>
      </p:sp>
      <p:sp>
        <p:nvSpPr>
          <p:cNvPr id="4" name="テキスト ボックス 3"/>
          <p:cNvSpPr txBox="1"/>
          <p:nvPr/>
        </p:nvSpPr>
        <p:spPr>
          <a:xfrm>
            <a:off x="1487488" y="5097550"/>
            <a:ext cx="5589928"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r>
              <a:rPr lang="en-US" altLang="ja-JP" dirty="0" smtClean="0"/>
              <a:t>  </a:t>
            </a:r>
            <a:r>
              <a:rPr lang="en-US" altLang="ja-JP" dirty="0" smtClean="0">
                <a:solidFill>
                  <a:srgbClr val="00B050"/>
                </a:solidFill>
              </a:rPr>
              <a:t>--</a:t>
            </a:r>
            <a:r>
              <a:rPr lang="en-US" altLang="ja-JP" dirty="0" err="1" smtClean="0">
                <a:solidFill>
                  <a:srgbClr val="00B050"/>
                </a:solidFill>
              </a:rPr>
              <a:t>anim</a:t>
            </a:r>
            <a:r>
              <a:rPr lang="ja-JP" altLang="en-US" dirty="0">
                <a:solidFill>
                  <a:srgbClr val="00B050"/>
                </a:solidFill>
              </a:rPr>
              <a:t> </a:t>
            </a:r>
            <a:r>
              <a:rPr lang="en-US" altLang="ja-JP" dirty="0" smtClean="0">
                <a:solidFill>
                  <a:srgbClr val="00B050"/>
                </a:solidFill>
              </a:rPr>
              <a:t>time</a:t>
            </a:r>
            <a:endParaRPr kumimoji="1" lang="ja-JP" altLang="en-US" dirty="0">
              <a:solidFill>
                <a:srgbClr val="00B050"/>
              </a:solidFill>
            </a:endParaRPr>
          </a:p>
        </p:txBody>
      </p:sp>
      <p:sp>
        <p:nvSpPr>
          <p:cNvPr id="5" name="左大かっこ 4"/>
          <p:cNvSpPr/>
          <p:nvPr/>
        </p:nvSpPr>
        <p:spPr>
          <a:xfrm rot="16200000">
            <a:off x="4073891" y="4484980"/>
            <a:ext cx="155786" cy="2304256"/>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2999656" y="5847655"/>
            <a:ext cx="3028393" cy="461665"/>
          </a:xfrm>
          <a:prstGeom prst="rect">
            <a:avLst/>
          </a:prstGeom>
          <a:noFill/>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pic>
        <p:nvPicPr>
          <p:cNvPr id="8" name="図 7"/>
          <p:cNvPicPr>
            <a:picLocks noChangeAspect="1"/>
          </p:cNvPicPr>
          <p:nvPr/>
        </p:nvPicPr>
        <p:blipFill>
          <a:blip r:embed="rId2"/>
          <a:stretch>
            <a:fillRect/>
          </a:stretch>
        </p:blipFill>
        <p:spPr>
          <a:xfrm>
            <a:off x="6168109" y="1052736"/>
            <a:ext cx="3622017" cy="2552691"/>
          </a:xfrm>
          <a:prstGeom prst="rect">
            <a:avLst/>
          </a:prstGeom>
        </p:spPr>
      </p:pic>
      <p:pic>
        <p:nvPicPr>
          <p:cNvPr id="10" name="図 9"/>
          <p:cNvPicPr>
            <a:picLocks noChangeAspect="1"/>
          </p:cNvPicPr>
          <p:nvPr/>
        </p:nvPicPr>
        <p:blipFill>
          <a:blip r:embed="rId2"/>
          <a:stretch>
            <a:fillRect/>
          </a:stretch>
        </p:blipFill>
        <p:spPr>
          <a:xfrm>
            <a:off x="7369647" y="2042230"/>
            <a:ext cx="3622017" cy="2552691"/>
          </a:xfrm>
          <a:prstGeom prst="rect">
            <a:avLst/>
          </a:prstGeom>
        </p:spPr>
      </p:pic>
      <p:pic>
        <p:nvPicPr>
          <p:cNvPr id="9" name="図 8"/>
          <p:cNvPicPr>
            <a:picLocks noChangeAspect="1"/>
          </p:cNvPicPr>
          <p:nvPr/>
        </p:nvPicPr>
        <p:blipFill>
          <a:blip r:embed="rId2"/>
          <a:stretch>
            <a:fillRect/>
          </a:stretch>
        </p:blipFill>
        <p:spPr>
          <a:xfrm>
            <a:off x="8509245" y="3031725"/>
            <a:ext cx="3622017" cy="2552691"/>
          </a:xfrm>
          <a:prstGeom prst="rect">
            <a:avLst/>
          </a:prstGeom>
        </p:spPr>
      </p:pic>
      <p:sp>
        <p:nvSpPr>
          <p:cNvPr id="11" name="テキスト ボックス 10"/>
          <p:cNvSpPr txBox="1"/>
          <p:nvPr/>
        </p:nvSpPr>
        <p:spPr>
          <a:xfrm>
            <a:off x="7608168" y="5559458"/>
            <a:ext cx="4472699" cy="830997"/>
          </a:xfrm>
          <a:prstGeom prst="rect">
            <a:avLst/>
          </a:prstGeom>
          <a:noFill/>
        </p:spPr>
        <p:txBody>
          <a:bodyPr wrap="none" rtlCol="0">
            <a:spAutoFit/>
          </a:bodyPr>
          <a:lstStyle/>
          <a:p>
            <a:r>
              <a:rPr lang="ja-JP" altLang="en-US" dirty="0" smtClean="0"/>
              <a:t>（クリック</a:t>
            </a:r>
            <a:r>
              <a:rPr lang="ja-JP" altLang="en-US" dirty="0"/>
              <a:t>ごとに次のコマを表示</a:t>
            </a:r>
          </a:p>
          <a:p>
            <a:r>
              <a:rPr lang="ja-JP" altLang="en-US" dirty="0"/>
              <a:t>終了するには図中で “</a:t>
            </a:r>
            <a:r>
              <a:rPr lang="en-US" altLang="ja-JP" dirty="0"/>
              <a:t>q” </a:t>
            </a:r>
            <a:r>
              <a:rPr lang="ja-JP" altLang="en-US" dirty="0"/>
              <a:t>を</a:t>
            </a:r>
            <a:r>
              <a:rPr lang="ja-JP" altLang="en-US" dirty="0" smtClean="0"/>
              <a:t>押す）</a:t>
            </a:r>
            <a:endParaRPr kumimoji="1" lang="ja-JP" altLang="en-US" dirty="0"/>
          </a:p>
        </p:txBody>
      </p:sp>
    </p:spTree>
    <p:extLst>
      <p:ext uri="{BB962C8B-B14F-4D97-AF65-F5344CB8AC3E}">
        <p14:creationId xmlns:p14="http://schemas.microsoft.com/office/powerpoint/2010/main" val="1246519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やってみよう </a:t>
            </a:r>
            <a:r>
              <a:rPr lang="en-US" altLang="ja-JP" dirty="0" smtClean="0"/>
              <a:t>12</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smtClean="0"/>
              <a:t>温度の水平分布の動画</a:t>
            </a:r>
            <a:endParaRPr lang="en-US" altLang="ja-JP" dirty="0"/>
          </a:p>
          <a:p>
            <a:pPr lvl="1"/>
            <a:r>
              <a:rPr lang="en-US" altLang="ja-JP" dirty="0"/>
              <a:t>[</a:t>
            </a:r>
            <a:r>
              <a:rPr lang="en-US" altLang="ja-JP" dirty="0" err="1"/>
              <a:t>lon</a:t>
            </a:r>
            <a:r>
              <a:rPr lang="en-US" altLang="ja-JP" dirty="0"/>
              <a:t>	</a:t>
            </a:r>
            <a:r>
              <a:rPr lang="ja-JP" altLang="en-US" dirty="0"/>
              <a:t>全部</a:t>
            </a:r>
            <a:r>
              <a:rPr lang="en-US" altLang="ja-JP" dirty="0" smtClean="0"/>
              <a:t>]</a:t>
            </a:r>
            <a:endParaRPr lang="en-US" altLang="ja-JP" dirty="0"/>
          </a:p>
          <a:p>
            <a:pPr lvl="1"/>
            <a:r>
              <a:rPr lang="en-US" altLang="ja-JP" dirty="0"/>
              <a:t>[</a:t>
            </a:r>
            <a:r>
              <a:rPr lang="en-US" altLang="ja-JP" dirty="0" err="1"/>
              <a:t>lat</a:t>
            </a:r>
            <a:r>
              <a:rPr lang="en-US" altLang="ja-JP" dirty="0"/>
              <a:t>	</a:t>
            </a:r>
            <a:r>
              <a:rPr lang="ja-JP" altLang="en-US" dirty="0"/>
              <a:t>全部</a:t>
            </a:r>
            <a:r>
              <a:rPr lang="en-US" altLang="ja-JP" dirty="0" smtClean="0"/>
              <a:t>]</a:t>
            </a:r>
            <a:endParaRPr lang="en-US" altLang="ja-JP" dirty="0"/>
          </a:p>
          <a:p>
            <a:pPr lvl="1"/>
            <a:r>
              <a:rPr lang="en-US" altLang="ja-JP" dirty="0"/>
              <a:t>[sig	</a:t>
            </a:r>
            <a:r>
              <a:rPr lang="ja-JP" altLang="en-US" dirty="0"/>
              <a:t>最初</a:t>
            </a:r>
            <a:r>
              <a:rPr lang="ja-JP" altLang="en-US" dirty="0" smtClean="0"/>
              <a:t>の</a:t>
            </a:r>
            <a:r>
              <a:rPr lang="ja-JP" altLang="en-US" dirty="0"/>
              <a:t>値</a:t>
            </a:r>
            <a:r>
              <a:rPr lang="en-US" altLang="ja-JP" dirty="0" smtClean="0"/>
              <a:t>]</a:t>
            </a:r>
            <a:endParaRPr lang="en-US" altLang="ja-JP" dirty="0"/>
          </a:p>
          <a:p>
            <a:pPr lvl="1"/>
            <a:r>
              <a:rPr lang="en-US" altLang="ja-JP" dirty="0"/>
              <a:t>[time	</a:t>
            </a:r>
            <a:r>
              <a:rPr lang="ja-JP" altLang="en-US" dirty="0"/>
              <a:t>全部</a:t>
            </a:r>
            <a:r>
              <a:rPr lang="en-US" altLang="ja-JP" dirty="0" smtClean="0"/>
              <a:t>] </a:t>
            </a:r>
            <a:r>
              <a:rPr lang="ja-JP" altLang="en-US" dirty="0" smtClean="0">
                <a:solidFill>
                  <a:srgbClr val="00B050"/>
                </a:solidFill>
              </a:rPr>
              <a:t>動画</a:t>
            </a:r>
            <a:endParaRPr lang="en-US" altLang="ja-JP" dirty="0">
              <a:solidFill>
                <a:srgbClr val="00B050"/>
              </a:solidFill>
            </a:endParaRPr>
          </a:p>
          <a:p>
            <a:pPr lvl="1"/>
            <a:endParaRPr lang="en-US" altLang="ja-JP" dirty="0"/>
          </a:p>
          <a:p>
            <a:pPr lvl="1"/>
            <a:r>
              <a:rPr lang="ja-JP" altLang="en-US" dirty="0">
                <a:solidFill>
                  <a:srgbClr val="92D050"/>
                </a:solidFill>
              </a:rPr>
              <a:t>滑</a:t>
            </a:r>
            <a:r>
              <a:rPr lang="ja-JP" altLang="en-US" dirty="0" smtClean="0">
                <a:solidFill>
                  <a:srgbClr val="92D050"/>
                </a:solidFill>
              </a:rPr>
              <a:t>らかな動画</a:t>
            </a:r>
            <a:endParaRPr lang="en-US" altLang="ja-JP" dirty="0">
              <a:solidFill>
                <a:srgbClr val="92D050"/>
              </a:solidFill>
            </a:endParaRPr>
          </a:p>
          <a:p>
            <a:pPr lvl="2"/>
            <a:r>
              <a:rPr lang="ja-JP" altLang="en-US" dirty="0" smtClean="0"/>
              <a:t>途中で止まらない</a:t>
            </a:r>
            <a:endParaRPr lang="en-US" altLang="ja-JP" dirty="0"/>
          </a:p>
          <a:p>
            <a:endParaRPr lang="ja-JP" altLang="en-US" dirty="0"/>
          </a:p>
          <a:p>
            <a:endParaRPr lang="ja-JP" altLang="en-US" dirty="0"/>
          </a:p>
          <a:p>
            <a:endParaRPr lang="en-US" altLang="ja-JP" dirty="0"/>
          </a:p>
          <a:p>
            <a:endParaRPr lang="en-US" altLang="ja-JP" dirty="0"/>
          </a:p>
          <a:p>
            <a:endParaRPr kumimoji="1" lang="en-US" altLang="ja-JP" dirty="0" smtClean="0"/>
          </a:p>
          <a:p>
            <a:endParaRPr kumimoji="1" lang="ja-JP" altLang="en-US" dirty="0"/>
          </a:p>
        </p:txBody>
      </p:sp>
      <p:sp>
        <p:nvSpPr>
          <p:cNvPr id="7" name="コンテンツ プレースホルダー 6"/>
          <p:cNvSpPr>
            <a:spLocks noGrp="1"/>
          </p:cNvSpPr>
          <p:nvPr>
            <p:ph sz="half" idx="2"/>
          </p:nvPr>
        </p:nvSpPr>
        <p:spPr/>
        <p:txBody>
          <a:bodyPr/>
          <a:lstStyle/>
          <a:p>
            <a:endParaRPr kumimoji="1" lang="ja-JP" altLang="en-US"/>
          </a:p>
        </p:txBody>
      </p:sp>
      <p:sp>
        <p:nvSpPr>
          <p:cNvPr id="4" name="テキスト ボックス 3"/>
          <p:cNvSpPr txBox="1"/>
          <p:nvPr/>
        </p:nvSpPr>
        <p:spPr>
          <a:xfrm>
            <a:off x="1487488" y="5097550"/>
            <a:ext cx="6974923"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a:t>
            </a:r>
            <a:r>
              <a:rPr lang="en-US" altLang="ja-JP" dirty="0" smtClean="0"/>
              <a:t>  </a:t>
            </a:r>
            <a:r>
              <a:rPr lang="en-US" altLang="ja-JP" dirty="0" smtClean="0">
                <a:solidFill>
                  <a:srgbClr val="00B050"/>
                </a:solidFill>
              </a:rPr>
              <a:t>--</a:t>
            </a:r>
            <a:r>
              <a:rPr lang="en-US" altLang="ja-JP" dirty="0" err="1" smtClean="0">
                <a:solidFill>
                  <a:srgbClr val="00B050"/>
                </a:solidFill>
              </a:rPr>
              <a:t>anim</a:t>
            </a:r>
            <a:r>
              <a:rPr lang="ja-JP" altLang="en-US" dirty="0">
                <a:solidFill>
                  <a:srgbClr val="00B050"/>
                </a:solidFill>
              </a:rPr>
              <a:t> </a:t>
            </a:r>
            <a:r>
              <a:rPr lang="en-US" altLang="ja-JP" dirty="0" smtClean="0">
                <a:solidFill>
                  <a:srgbClr val="00B050"/>
                </a:solidFill>
              </a:rPr>
              <a:t>time</a:t>
            </a:r>
            <a:r>
              <a:rPr lang="en-US" altLang="ja-JP" dirty="0" smtClean="0"/>
              <a:t>  </a:t>
            </a:r>
            <a:r>
              <a:rPr lang="en-US" altLang="ja-JP" dirty="0" smtClean="0">
                <a:solidFill>
                  <a:srgbClr val="92D050"/>
                </a:solidFill>
              </a:rPr>
              <a:t>--smooth</a:t>
            </a:r>
            <a:endParaRPr kumimoji="1" lang="ja-JP" altLang="en-US" dirty="0">
              <a:solidFill>
                <a:srgbClr val="92D050"/>
              </a:solidFill>
            </a:endParaRPr>
          </a:p>
        </p:txBody>
      </p:sp>
      <p:sp>
        <p:nvSpPr>
          <p:cNvPr id="5" name="左大かっこ 4"/>
          <p:cNvSpPr/>
          <p:nvPr/>
        </p:nvSpPr>
        <p:spPr>
          <a:xfrm rot="16200000">
            <a:off x="4073891" y="4484980"/>
            <a:ext cx="155786" cy="2304256"/>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2999656" y="5847655"/>
            <a:ext cx="3028393" cy="461665"/>
          </a:xfrm>
          <a:prstGeom prst="rect">
            <a:avLst/>
          </a:prstGeom>
          <a:noFill/>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pic>
        <p:nvPicPr>
          <p:cNvPr id="8" name="図 7"/>
          <p:cNvPicPr>
            <a:picLocks noChangeAspect="1"/>
          </p:cNvPicPr>
          <p:nvPr/>
        </p:nvPicPr>
        <p:blipFill>
          <a:blip r:embed="rId2"/>
          <a:stretch>
            <a:fillRect/>
          </a:stretch>
        </p:blipFill>
        <p:spPr>
          <a:xfrm>
            <a:off x="6168109" y="1052736"/>
            <a:ext cx="3622017" cy="2552691"/>
          </a:xfrm>
          <a:prstGeom prst="rect">
            <a:avLst/>
          </a:prstGeom>
        </p:spPr>
      </p:pic>
      <p:pic>
        <p:nvPicPr>
          <p:cNvPr id="9" name="図 8"/>
          <p:cNvPicPr>
            <a:picLocks noChangeAspect="1"/>
          </p:cNvPicPr>
          <p:nvPr/>
        </p:nvPicPr>
        <p:blipFill>
          <a:blip r:embed="rId2"/>
          <a:stretch>
            <a:fillRect/>
          </a:stretch>
        </p:blipFill>
        <p:spPr>
          <a:xfrm>
            <a:off x="7369647" y="2042230"/>
            <a:ext cx="3622017" cy="2552691"/>
          </a:xfrm>
          <a:prstGeom prst="rect">
            <a:avLst/>
          </a:prstGeom>
        </p:spPr>
      </p:pic>
      <p:pic>
        <p:nvPicPr>
          <p:cNvPr id="10" name="図 9"/>
          <p:cNvPicPr>
            <a:picLocks noChangeAspect="1"/>
          </p:cNvPicPr>
          <p:nvPr/>
        </p:nvPicPr>
        <p:blipFill>
          <a:blip r:embed="rId2"/>
          <a:stretch>
            <a:fillRect/>
          </a:stretch>
        </p:blipFill>
        <p:spPr>
          <a:xfrm>
            <a:off x="8509245" y="3031725"/>
            <a:ext cx="3622017" cy="2552691"/>
          </a:xfrm>
          <a:prstGeom prst="rect">
            <a:avLst/>
          </a:prstGeom>
        </p:spPr>
      </p:pic>
    </p:spTree>
    <p:extLst>
      <p:ext uri="{BB962C8B-B14F-4D97-AF65-F5344CB8AC3E}">
        <p14:creationId xmlns:p14="http://schemas.microsoft.com/office/powerpoint/2010/main" val="3157158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gpvect</a:t>
            </a:r>
            <a:r>
              <a:rPr kumimoji="1" lang="en-US" altLang="ja-JP" dirty="0" smtClean="0"/>
              <a:t> </a:t>
            </a:r>
            <a:r>
              <a:rPr kumimoji="1" lang="ja-JP" altLang="en-US" dirty="0" smtClean="0"/>
              <a:t>使い方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基本形</a:t>
            </a:r>
            <a:endParaRPr kumimoji="1" lang="en-US" altLang="ja-JP" dirty="0" smtClean="0"/>
          </a:p>
          <a:p>
            <a:endParaRPr lang="en-US" altLang="ja-JP" dirty="0"/>
          </a:p>
          <a:p>
            <a:r>
              <a:rPr lang="ja-JP" altLang="en-US" dirty="0" smtClean="0"/>
              <a:t>スカラー量も描画</a:t>
            </a:r>
            <a:endParaRPr kumimoji="1" lang="en-US" altLang="ja-JP" dirty="0" smtClean="0"/>
          </a:p>
          <a:p>
            <a:endParaRPr kumimoji="1" lang="en-US" altLang="ja-JP" dirty="0" smtClean="0"/>
          </a:p>
          <a:p>
            <a:endParaRPr lang="en-US" altLang="ja-JP" dirty="0" smtClean="0"/>
          </a:p>
          <a:p>
            <a:endParaRPr lang="en-US" altLang="ja-JP" dirty="0" smtClean="0"/>
          </a:p>
          <a:p>
            <a:r>
              <a:rPr lang="en-US" altLang="ja-JP" dirty="0" err="1" smtClean="0"/>
              <a:t>gpview</a:t>
            </a:r>
            <a:r>
              <a:rPr lang="en-US" altLang="ja-JP" dirty="0" smtClean="0"/>
              <a:t> </a:t>
            </a:r>
            <a:r>
              <a:rPr lang="ja-JP" altLang="en-US" dirty="0" smtClean="0"/>
              <a:t>と同様に</a:t>
            </a:r>
            <a:endParaRPr lang="en-US" altLang="ja-JP" dirty="0" smtClean="0"/>
          </a:p>
          <a:p>
            <a:pPr lvl="1"/>
            <a:r>
              <a:rPr lang="ja-JP" altLang="en-US" dirty="0" smtClean="0"/>
              <a:t>範囲を指定できる</a:t>
            </a:r>
            <a:endParaRPr lang="en-US" altLang="ja-JP" dirty="0" smtClean="0"/>
          </a:p>
          <a:p>
            <a:pPr lvl="1"/>
            <a:r>
              <a:rPr lang="ja-JP" altLang="en-US" dirty="0"/>
              <a:t>オプション</a:t>
            </a:r>
            <a:r>
              <a:rPr lang="ja-JP" altLang="en-US" dirty="0" smtClean="0"/>
              <a:t>を指定できる</a:t>
            </a:r>
            <a:endParaRPr lang="en-US" altLang="ja-JP" dirty="0" smtClean="0"/>
          </a:p>
          <a:p>
            <a:endParaRPr lang="en-US" altLang="ja-JP" dirty="0" smtClean="0"/>
          </a:p>
        </p:txBody>
      </p:sp>
      <p:sp>
        <p:nvSpPr>
          <p:cNvPr id="4" name="テキスト ボックス 3"/>
          <p:cNvSpPr txBox="1"/>
          <p:nvPr/>
        </p:nvSpPr>
        <p:spPr>
          <a:xfrm>
            <a:off x="1410693" y="2924944"/>
            <a:ext cx="9911496" cy="830997"/>
          </a:xfrm>
          <a:prstGeom prst="rect">
            <a:avLst/>
          </a:prstGeom>
          <a:noFill/>
        </p:spPr>
        <p:txBody>
          <a:bodyPr wrap="none" rtlCol="0">
            <a:spAutoFit/>
          </a:bodyPr>
          <a:lstStyle/>
          <a:p>
            <a:r>
              <a:rPr lang="en-US" altLang="ja-JP" dirty="0"/>
              <a:t>$ </a:t>
            </a:r>
            <a:r>
              <a:rPr lang="en-US" altLang="ja-JP" dirty="0" err="1"/>
              <a:t>gpvect</a:t>
            </a:r>
            <a:r>
              <a:rPr lang="en-US" altLang="ja-JP" dirty="0"/>
              <a:t>  </a:t>
            </a:r>
            <a:r>
              <a:rPr lang="ja-JP" altLang="en-US" dirty="0"/>
              <a:t> </a:t>
            </a:r>
            <a:r>
              <a:rPr lang="en-US" altLang="ja-JP" dirty="0" smtClean="0"/>
              <a:t>--scalar [</a:t>
            </a:r>
            <a:r>
              <a:rPr lang="ja-JP" altLang="en-US" dirty="0" smtClean="0"/>
              <a:t>ファイル名</a:t>
            </a:r>
            <a:r>
              <a:rPr lang="en-US" altLang="ja-JP" dirty="0" smtClean="0"/>
              <a:t>]@[</a:t>
            </a:r>
            <a:r>
              <a:rPr lang="ja-JP" altLang="en-US" dirty="0" smtClean="0"/>
              <a:t>変数名</a:t>
            </a:r>
            <a:r>
              <a:rPr lang="en-US" altLang="ja-JP" dirty="0" smtClean="0"/>
              <a:t>]</a:t>
            </a:r>
          </a:p>
          <a:p>
            <a:r>
              <a:rPr lang="en-US" altLang="ja-JP" dirty="0"/>
              <a:t> </a:t>
            </a:r>
            <a:r>
              <a:rPr lang="en-US" altLang="ja-JP" dirty="0" smtClean="0"/>
              <a:t>                [</a:t>
            </a:r>
            <a:r>
              <a:rPr lang="en-US" altLang="ja-JP" dirty="0" err="1" smtClean="0"/>
              <a:t>Vx</a:t>
            </a:r>
            <a:r>
              <a:rPr lang="ja-JP" altLang="en-US" dirty="0"/>
              <a:t>ファイル名</a:t>
            </a:r>
            <a:r>
              <a:rPr lang="en-US" altLang="ja-JP" dirty="0"/>
              <a:t>]@[</a:t>
            </a:r>
            <a:r>
              <a:rPr lang="ja-JP" altLang="en-US" dirty="0"/>
              <a:t>変数名</a:t>
            </a:r>
            <a:r>
              <a:rPr lang="en-US" altLang="ja-JP" dirty="0"/>
              <a:t>] [</a:t>
            </a:r>
            <a:r>
              <a:rPr lang="en-US" altLang="ja-JP" dirty="0" err="1"/>
              <a:t>Vy</a:t>
            </a:r>
            <a:r>
              <a:rPr lang="ja-JP" altLang="en-US" dirty="0"/>
              <a:t>ファイル名</a:t>
            </a:r>
            <a:r>
              <a:rPr lang="en-US" altLang="ja-JP" dirty="0"/>
              <a:t>]@[</a:t>
            </a:r>
            <a:r>
              <a:rPr lang="ja-JP" altLang="en-US" dirty="0"/>
              <a:t>変数名</a:t>
            </a:r>
            <a:r>
              <a:rPr lang="en-US" altLang="ja-JP" dirty="0"/>
              <a:t>]  [</a:t>
            </a:r>
            <a:r>
              <a:rPr lang="ja-JP" altLang="en-US" dirty="0"/>
              <a:t>オプション</a:t>
            </a:r>
            <a:r>
              <a:rPr lang="en-US" altLang="ja-JP" dirty="0"/>
              <a:t>]</a:t>
            </a:r>
            <a:endParaRPr lang="ja-JP" altLang="en-US" dirty="0"/>
          </a:p>
        </p:txBody>
      </p:sp>
      <p:sp>
        <p:nvSpPr>
          <p:cNvPr id="8" name="テキスト ボックス 7"/>
          <p:cNvSpPr txBox="1"/>
          <p:nvPr/>
        </p:nvSpPr>
        <p:spPr>
          <a:xfrm>
            <a:off x="1410693" y="1785590"/>
            <a:ext cx="9812302" cy="461665"/>
          </a:xfrm>
          <a:prstGeom prst="rect">
            <a:avLst/>
          </a:prstGeom>
          <a:noFill/>
        </p:spPr>
        <p:txBody>
          <a:bodyPr wrap="none" rtlCol="0">
            <a:spAutoFit/>
          </a:bodyPr>
          <a:lstStyle/>
          <a:p>
            <a:r>
              <a:rPr lang="en-US" altLang="ja-JP" dirty="0"/>
              <a:t>$ </a:t>
            </a:r>
            <a:r>
              <a:rPr lang="en-US" altLang="ja-JP" dirty="0" err="1" smtClean="0"/>
              <a:t>gpvect</a:t>
            </a:r>
            <a:r>
              <a:rPr lang="en-US" altLang="ja-JP" dirty="0" smtClean="0"/>
              <a:t>  </a:t>
            </a:r>
            <a:r>
              <a:rPr lang="ja-JP" altLang="en-US" dirty="0" smtClean="0"/>
              <a:t> </a:t>
            </a:r>
            <a:r>
              <a:rPr lang="en-US" altLang="ja-JP" dirty="0" smtClean="0"/>
              <a:t>[</a:t>
            </a:r>
            <a:r>
              <a:rPr lang="en-US" altLang="ja-JP" dirty="0" err="1" smtClean="0"/>
              <a:t>Vx</a:t>
            </a:r>
            <a:r>
              <a:rPr lang="ja-JP" altLang="en-US" dirty="0" smtClean="0"/>
              <a:t>ファイル名</a:t>
            </a:r>
            <a:r>
              <a:rPr lang="en-US" altLang="ja-JP" dirty="0"/>
              <a:t>]@[</a:t>
            </a:r>
            <a:r>
              <a:rPr lang="ja-JP" altLang="en-US" dirty="0"/>
              <a:t>変数名</a:t>
            </a:r>
            <a:r>
              <a:rPr lang="en-US" altLang="ja-JP" dirty="0" smtClean="0"/>
              <a:t>] </a:t>
            </a:r>
            <a:r>
              <a:rPr lang="en-US" altLang="ja-JP" dirty="0"/>
              <a:t>[</a:t>
            </a:r>
            <a:r>
              <a:rPr lang="en-US" altLang="ja-JP" dirty="0" err="1" smtClean="0"/>
              <a:t>Vy</a:t>
            </a:r>
            <a:r>
              <a:rPr lang="ja-JP" altLang="en-US" dirty="0" smtClean="0"/>
              <a:t>ファイル名</a:t>
            </a:r>
            <a:r>
              <a:rPr lang="en-US" altLang="ja-JP" dirty="0"/>
              <a:t>]@[</a:t>
            </a:r>
            <a:r>
              <a:rPr lang="ja-JP" altLang="en-US" dirty="0"/>
              <a:t>変数名</a:t>
            </a:r>
            <a:r>
              <a:rPr lang="en-US" altLang="ja-JP" dirty="0" smtClean="0"/>
              <a:t>]  [</a:t>
            </a:r>
            <a:r>
              <a:rPr lang="ja-JP" altLang="en-US" dirty="0" smtClean="0"/>
              <a:t>オプション</a:t>
            </a:r>
            <a:r>
              <a:rPr lang="en-US" altLang="ja-JP" dirty="0" smtClean="0"/>
              <a:t>]</a:t>
            </a:r>
            <a:endParaRPr kumimoji="1" lang="ja-JP" altLang="en-US" dirty="0"/>
          </a:p>
        </p:txBody>
      </p:sp>
      <p:sp>
        <p:nvSpPr>
          <p:cNvPr id="5" name="テキスト ボックス 4"/>
          <p:cNvSpPr txBox="1"/>
          <p:nvPr/>
        </p:nvSpPr>
        <p:spPr>
          <a:xfrm>
            <a:off x="7608168" y="3916784"/>
            <a:ext cx="2996333" cy="461665"/>
          </a:xfrm>
          <a:prstGeom prst="rect">
            <a:avLst/>
          </a:prstGeom>
          <a:noFill/>
        </p:spPr>
        <p:txBody>
          <a:bodyPr wrap="none" rtlCol="0">
            <a:spAutoFit/>
          </a:bodyPr>
          <a:lstStyle/>
          <a:p>
            <a:r>
              <a:rPr lang="ja-JP" altLang="en-US" dirty="0" smtClean="0"/>
              <a:t>（コマンドは一行です</a:t>
            </a:r>
            <a:r>
              <a:rPr lang="ja-JP" altLang="en-US" dirty="0"/>
              <a:t>）</a:t>
            </a:r>
            <a:endParaRPr kumimoji="1" lang="ja-JP" altLang="en-US" dirty="0"/>
          </a:p>
        </p:txBody>
      </p:sp>
    </p:spTree>
    <p:extLst>
      <p:ext uri="{BB962C8B-B14F-4D97-AF65-F5344CB8AC3E}">
        <p14:creationId xmlns:p14="http://schemas.microsoft.com/office/powerpoint/2010/main" val="4023578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gpvect</a:t>
            </a:r>
            <a:r>
              <a:rPr kumimoji="1" lang="en-US" altLang="ja-JP" dirty="0" smtClean="0"/>
              <a:t> </a:t>
            </a:r>
            <a:r>
              <a:rPr kumimoji="1" lang="ja-JP" altLang="en-US" dirty="0" smtClean="0"/>
              <a:t>やってみよう </a:t>
            </a:r>
            <a:r>
              <a:rPr kumimoji="1" lang="en-US" altLang="ja-JP" dirty="0" smtClean="0"/>
              <a:t>1</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a:t>温度の水平分布</a:t>
            </a:r>
            <a:endParaRPr lang="en-US" altLang="ja-JP" dirty="0"/>
          </a:p>
          <a:p>
            <a:pPr lvl="1"/>
            <a:r>
              <a:rPr lang="en-US" altLang="ja-JP" dirty="0" smtClean="0"/>
              <a:t>[</a:t>
            </a:r>
            <a:r>
              <a:rPr lang="en-US" altLang="ja-JP" dirty="0" err="1" smtClean="0"/>
              <a:t>lon</a:t>
            </a:r>
            <a:r>
              <a:rPr lang="en-US" altLang="ja-JP" dirty="0"/>
              <a:t>	</a:t>
            </a:r>
            <a:r>
              <a:rPr lang="ja-JP" altLang="en-US" dirty="0" smtClean="0"/>
              <a:t>全部</a:t>
            </a:r>
            <a:r>
              <a:rPr lang="en-US" altLang="ja-JP" dirty="0" smtClean="0"/>
              <a:t>]</a:t>
            </a:r>
            <a:endParaRPr lang="en-US" altLang="ja-JP" dirty="0"/>
          </a:p>
          <a:p>
            <a:pPr lvl="1"/>
            <a:r>
              <a:rPr lang="en-US" altLang="ja-JP" dirty="0"/>
              <a:t>[</a:t>
            </a:r>
            <a:r>
              <a:rPr lang="en-US" altLang="ja-JP" dirty="0" err="1"/>
              <a:t>lat</a:t>
            </a:r>
            <a:r>
              <a:rPr lang="en-US" altLang="ja-JP" dirty="0"/>
              <a:t>	</a:t>
            </a:r>
            <a:r>
              <a:rPr lang="ja-JP" altLang="en-US" dirty="0" smtClean="0"/>
              <a:t>全部</a:t>
            </a:r>
            <a:r>
              <a:rPr lang="en-US" altLang="ja-JP" dirty="0" smtClean="0"/>
              <a:t>]</a:t>
            </a:r>
            <a:endParaRPr lang="en-US" altLang="ja-JP" dirty="0"/>
          </a:p>
          <a:p>
            <a:pPr lvl="1"/>
            <a:r>
              <a:rPr lang="en-US" altLang="ja-JP" dirty="0"/>
              <a:t>[sig	</a:t>
            </a:r>
            <a:r>
              <a:rPr lang="ja-JP" altLang="en-US" dirty="0"/>
              <a:t>最初の</a:t>
            </a:r>
            <a:r>
              <a:rPr lang="ja-JP" altLang="en-US" dirty="0" smtClean="0"/>
              <a:t>値</a:t>
            </a:r>
            <a:r>
              <a:rPr lang="en-US" altLang="ja-JP" dirty="0" smtClean="0"/>
              <a:t>]</a:t>
            </a:r>
            <a:endParaRPr lang="en-US" altLang="ja-JP" dirty="0"/>
          </a:p>
          <a:p>
            <a:pPr lvl="1"/>
            <a:r>
              <a:rPr lang="en-US" altLang="ja-JP" dirty="0" smtClean="0"/>
              <a:t>[time</a:t>
            </a:r>
            <a:r>
              <a:rPr lang="en-US" altLang="ja-JP" dirty="0"/>
              <a:t>	</a:t>
            </a:r>
            <a:r>
              <a:rPr lang="ja-JP" altLang="en-US" dirty="0" smtClean="0"/>
              <a:t>最初の値</a:t>
            </a:r>
            <a:r>
              <a:rPr lang="en-US" altLang="ja-JP" dirty="0"/>
              <a:t>]</a:t>
            </a:r>
          </a:p>
          <a:p>
            <a:endParaRPr kumimoji="1" lang="ja-JP" altLang="en-US" dirty="0"/>
          </a:p>
        </p:txBody>
      </p:sp>
      <p:sp>
        <p:nvSpPr>
          <p:cNvPr id="14" name="コンテンツ プレースホルダー 13"/>
          <p:cNvSpPr>
            <a:spLocks noGrp="1"/>
          </p:cNvSpPr>
          <p:nvPr>
            <p:ph sz="half" idx="2"/>
          </p:nvPr>
        </p:nvSpPr>
        <p:spPr/>
        <p:txBody>
          <a:bodyPr/>
          <a:lstStyle/>
          <a:p>
            <a:endParaRPr kumimoji="1" lang="ja-JP" altLang="en-US"/>
          </a:p>
        </p:txBody>
      </p:sp>
      <p:sp>
        <p:nvSpPr>
          <p:cNvPr id="4" name="テキスト ボックス 3"/>
          <p:cNvSpPr txBox="1"/>
          <p:nvPr/>
        </p:nvSpPr>
        <p:spPr>
          <a:xfrm>
            <a:off x="1487488" y="5037312"/>
            <a:ext cx="5396606" cy="461665"/>
          </a:xfrm>
          <a:prstGeom prst="rect">
            <a:avLst/>
          </a:prstGeom>
          <a:noFill/>
        </p:spPr>
        <p:txBody>
          <a:bodyPr wrap="none" rtlCol="0">
            <a:spAutoFit/>
          </a:bodyPr>
          <a:lstStyle/>
          <a:p>
            <a:r>
              <a:rPr lang="en-US" altLang="ja-JP" dirty="0"/>
              <a:t>$ </a:t>
            </a:r>
            <a:r>
              <a:rPr lang="en-US" altLang="ja-JP" dirty="0" err="1" smtClean="0"/>
              <a:t>gpvect</a:t>
            </a:r>
            <a:r>
              <a:rPr lang="en-US" altLang="ja-JP" dirty="0" smtClean="0"/>
              <a:t>   </a:t>
            </a:r>
            <a:r>
              <a:rPr lang="en-US" altLang="ja-JP" dirty="0" err="1" smtClean="0"/>
              <a:t>U.nc@U</a:t>
            </a:r>
            <a:r>
              <a:rPr lang="en-US" altLang="ja-JP" dirty="0" smtClean="0"/>
              <a:t>   </a:t>
            </a:r>
            <a:r>
              <a:rPr lang="en-US" altLang="ja-JP" dirty="0" err="1" smtClean="0"/>
              <a:t>V.nc@V</a:t>
            </a:r>
            <a:r>
              <a:rPr lang="en-US" altLang="ja-JP" dirty="0" smtClean="0"/>
              <a:t>   --</a:t>
            </a:r>
            <a:r>
              <a:rPr lang="en-US" altLang="ja-JP" dirty="0" err="1" smtClean="0"/>
              <a:t>wsn</a:t>
            </a:r>
            <a:r>
              <a:rPr lang="en-US" altLang="ja-JP" dirty="0" smtClean="0"/>
              <a:t> 1</a:t>
            </a:r>
            <a:endParaRPr kumimoji="1" lang="ja-JP" altLang="en-US" dirty="0"/>
          </a:p>
        </p:txBody>
      </p:sp>
      <p:sp>
        <p:nvSpPr>
          <p:cNvPr id="8" name="左大かっこ 7"/>
          <p:cNvSpPr/>
          <p:nvPr/>
        </p:nvSpPr>
        <p:spPr>
          <a:xfrm rot="16200000">
            <a:off x="3489997" y="4909198"/>
            <a:ext cx="171446" cy="1152128"/>
          </a:xfrm>
          <a:prstGeom prst="lef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2999656" y="5703639"/>
            <a:ext cx="3028393" cy="461665"/>
          </a:xfrm>
          <a:prstGeom prst="rect">
            <a:avLst/>
          </a:prstGeom>
          <a:noFill/>
        </p:spPr>
        <p:txBody>
          <a:bodyPr wrap="none" rtlCol="0">
            <a:spAutoFit/>
          </a:bodyPr>
          <a:lstStyle/>
          <a:p>
            <a:r>
              <a:rPr lang="ja-JP" altLang="en-US" dirty="0" smtClean="0">
                <a:solidFill>
                  <a:srgbClr val="FF0000"/>
                </a:solidFill>
              </a:rPr>
              <a:t>こ</a:t>
            </a:r>
            <a:r>
              <a:rPr lang="ja-JP" altLang="en-US" dirty="0">
                <a:solidFill>
                  <a:srgbClr val="FF0000"/>
                </a:solidFill>
              </a:rPr>
              <a:t>こ</a:t>
            </a:r>
            <a:r>
              <a:rPr lang="ja-JP" altLang="en-US" dirty="0" smtClean="0">
                <a:solidFill>
                  <a:srgbClr val="FF0000"/>
                </a:solidFill>
              </a:rPr>
              <a:t>に</a:t>
            </a:r>
            <a:r>
              <a:rPr lang="ja-JP" altLang="en-US" dirty="0">
                <a:solidFill>
                  <a:srgbClr val="FF0000"/>
                </a:solidFill>
              </a:rPr>
              <a:t>空白</a:t>
            </a:r>
            <a:r>
              <a:rPr lang="ja-JP" altLang="en-US" dirty="0" smtClean="0">
                <a:solidFill>
                  <a:srgbClr val="FF0000"/>
                </a:solidFill>
              </a:rPr>
              <a:t>を</a:t>
            </a:r>
            <a:r>
              <a:rPr lang="ja-JP" altLang="en-US" dirty="0">
                <a:solidFill>
                  <a:srgbClr val="FF0000"/>
                </a:solidFill>
              </a:rPr>
              <a:t>入</a:t>
            </a:r>
            <a:r>
              <a:rPr lang="ja-JP" altLang="en-US" dirty="0" smtClean="0">
                <a:solidFill>
                  <a:srgbClr val="FF0000"/>
                </a:solidFill>
              </a:rPr>
              <a:t>れない</a:t>
            </a:r>
            <a:endParaRPr kumimoji="1" lang="ja-JP" altLang="en-US" dirty="0">
              <a:solidFill>
                <a:srgbClr val="FF0000"/>
              </a:solidFill>
            </a:endParaRPr>
          </a:p>
        </p:txBody>
      </p:sp>
      <p:sp>
        <p:nvSpPr>
          <p:cNvPr id="10" name="左大かっこ 9"/>
          <p:cNvSpPr/>
          <p:nvPr/>
        </p:nvSpPr>
        <p:spPr>
          <a:xfrm rot="16200000">
            <a:off x="4811676" y="4909198"/>
            <a:ext cx="171446" cy="1152128"/>
          </a:xfrm>
          <a:prstGeom prst="lef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5" name="図 4"/>
          <p:cNvPicPr>
            <a:picLocks noChangeAspect="1"/>
          </p:cNvPicPr>
          <p:nvPr/>
        </p:nvPicPr>
        <p:blipFill>
          <a:blip r:embed="rId2"/>
          <a:stretch>
            <a:fillRect/>
          </a:stretch>
        </p:blipFill>
        <p:spPr>
          <a:xfrm>
            <a:off x="6197600" y="1101913"/>
            <a:ext cx="5123625" cy="3610980"/>
          </a:xfrm>
          <a:prstGeom prst="rect">
            <a:avLst/>
          </a:prstGeom>
        </p:spPr>
      </p:pic>
      <p:sp>
        <p:nvSpPr>
          <p:cNvPr id="6" name="角丸四角形 5"/>
          <p:cNvSpPr/>
          <p:nvPr/>
        </p:nvSpPr>
        <p:spPr>
          <a:xfrm>
            <a:off x="5626969" y="5061396"/>
            <a:ext cx="1220142" cy="46166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732289" y="5210225"/>
            <a:ext cx="3445174" cy="1200329"/>
          </a:xfrm>
          <a:prstGeom prst="rect">
            <a:avLst/>
          </a:prstGeom>
          <a:noFill/>
        </p:spPr>
        <p:txBody>
          <a:bodyPr wrap="none" rtlCol="0">
            <a:spAutoFit/>
          </a:bodyPr>
          <a:lstStyle/>
          <a:p>
            <a:r>
              <a:rPr lang="ja-JP" altLang="en-US" dirty="0" smtClean="0">
                <a:solidFill>
                  <a:schemeClr val="accent5">
                    <a:lumMod val="50000"/>
                  </a:schemeClr>
                </a:solidFill>
              </a:rPr>
              <a:t>画面への描画の指定</a:t>
            </a:r>
            <a:endParaRPr lang="en-US" altLang="ja-JP" dirty="0" smtClean="0">
              <a:solidFill>
                <a:schemeClr val="accent5">
                  <a:lumMod val="50000"/>
                </a:schemeClr>
              </a:solidFill>
            </a:endParaRPr>
          </a:p>
          <a:p>
            <a:r>
              <a:rPr lang="ja-JP" altLang="en-US" dirty="0">
                <a:solidFill>
                  <a:schemeClr val="accent5">
                    <a:lumMod val="50000"/>
                  </a:schemeClr>
                </a:solidFill>
              </a:rPr>
              <a:t>（</a:t>
            </a:r>
            <a:r>
              <a:rPr lang="ja-JP" altLang="en-US" dirty="0" smtClean="0">
                <a:solidFill>
                  <a:schemeClr val="accent5">
                    <a:lumMod val="50000"/>
                  </a:schemeClr>
                </a:solidFill>
              </a:rPr>
              <a:t>本来は不要なはずだが</a:t>
            </a:r>
            <a:endParaRPr lang="en-US" altLang="ja-JP" dirty="0" smtClean="0">
              <a:solidFill>
                <a:schemeClr val="accent5">
                  <a:lumMod val="50000"/>
                </a:schemeClr>
              </a:solidFill>
            </a:endParaRPr>
          </a:p>
          <a:p>
            <a:r>
              <a:rPr lang="ja-JP" altLang="en-US" dirty="0" smtClean="0">
                <a:solidFill>
                  <a:schemeClr val="accent5">
                    <a:lumMod val="50000"/>
                  </a:schemeClr>
                </a:solidFill>
              </a:rPr>
              <a:t>付けないとエラーが出る）</a:t>
            </a:r>
            <a:endParaRPr kumimoji="1" lang="ja-JP" altLang="en-US" dirty="0">
              <a:solidFill>
                <a:schemeClr val="accent5">
                  <a:lumMod val="50000"/>
                </a:schemeClr>
              </a:solidFill>
            </a:endParaRPr>
          </a:p>
        </p:txBody>
      </p:sp>
      <p:cxnSp>
        <p:nvCxnSpPr>
          <p:cNvPr id="12" name="直線矢印コネクタ 11"/>
          <p:cNvCxnSpPr>
            <a:stCxn id="7" idx="1"/>
            <a:endCxn id="6" idx="3"/>
          </p:cNvCxnSpPr>
          <p:nvPr/>
        </p:nvCxnSpPr>
        <p:spPr>
          <a:xfrm flipH="1" flipV="1">
            <a:off x="6847111" y="5292229"/>
            <a:ext cx="885178" cy="51816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69271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gpvect</a:t>
            </a:r>
            <a:r>
              <a:rPr kumimoji="1" lang="en-US" altLang="ja-JP" dirty="0" smtClean="0"/>
              <a:t> </a:t>
            </a:r>
            <a:r>
              <a:rPr kumimoji="1" lang="ja-JP" altLang="en-US" dirty="0" smtClean="0"/>
              <a:t>やってみよう </a:t>
            </a:r>
            <a:r>
              <a:rPr lang="en-US" altLang="ja-JP" dirty="0"/>
              <a:t>2</a:t>
            </a:r>
            <a:endParaRPr kumimoji="1" lang="ja-JP" altLang="en-US" dirty="0"/>
          </a:p>
        </p:txBody>
      </p:sp>
      <p:sp>
        <p:nvSpPr>
          <p:cNvPr id="3" name="コンテンツ プレースホルダー 2"/>
          <p:cNvSpPr>
            <a:spLocks noGrp="1"/>
          </p:cNvSpPr>
          <p:nvPr>
            <p:ph sz="half" idx="1"/>
          </p:nvPr>
        </p:nvSpPr>
        <p:spPr/>
        <p:txBody>
          <a:bodyPr/>
          <a:lstStyle/>
          <a:p>
            <a:r>
              <a:rPr lang="ja-JP" altLang="en-US" dirty="0"/>
              <a:t>温度の水平分布</a:t>
            </a:r>
            <a:endParaRPr lang="en-US" altLang="ja-JP" dirty="0"/>
          </a:p>
          <a:p>
            <a:pPr lvl="1"/>
            <a:r>
              <a:rPr lang="en-US" altLang="ja-JP" dirty="0" smtClean="0"/>
              <a:t>[</a:t>
            </a:r>
            <a:r>
              <a:rPr lang="en-US" altLang="ja-JP" dirty="0" err="1" smtClean="0"/>
              <a:t>lon</a:t>
            </a:r>
            <a:r>
              <a:rPr lang="en-US" altLang="ja-JP" dirty="0"/>
              <a:t>	</a:t>
            </a:r>
            <a:r>
              <a:rPr lang="ja-JP" altLang="en-US" dirty="0" smtClean="0"/>
              <a:t>全部</a:t>
            </a:r>
            <a:r>
              <a:rPr lang="en-US" altLang="ja-JP" dirty="0" smtClean="0"/>
              <a:t>]</a:t>
            </a:r>
            <a:endParaRPr lang="en-US" altLang="ja-JP" dirty="0"/>
          </a:p>
          <a:p>
            <a:pPr lvl="1"/>
            <a:r>
              <a:rPr lang="en-US" altLang="ja-JP" dirty="0"/>
              <a:t>[</a:t>
            </a:r>
            <a:r>
              <a:rPr lang="en-US" altLang="ja-JP" dirty="0" err="1"/>
              <a:t>lat</a:t>
            </a:r>
            <a:r>
              <a:rPr lang="en-US" altLang="ja-JP" dirty="0"/>
              <a:t>	</a:t>
            </a:r>
            <a:r>
              <a:rPr lang="ja-JP" altLang="en-US" dirty="0" smtClean="0"/>
              <a:t>全部</a:t>
            </a:r>
            <a:r>
              <a:rPr lang="en-US" altLang="ja-JP" dirty="0" smtClean="0"/>
              <a:t>]</a:t>
            </a:r>
            <a:endParaRPr lang="en-US" altLang="ja-JP" dirty="0"/>
          </a:p>
          <a:p>
            <a:pPr lvl="1"/>
            <a:r>
              <a:rPr lang="en-US" altLang="ja-JP" dirty="0"/>
              <a:t>[sig	</a:t>
            </a:r>
            <a:r>
              <a:rPr lang="ja-JP" altLang="en-US" dirty="0"/>
              <a:t>最初の</a:t>
            </a:r>
            <a:r>
              <a:rPr lang="ja-JP" altLang="en-US" dirty="0" smtClean="0"/>
              <a:t>値</a:t>
            </a:r>
            <a:r>
              <a:rPr lang="en-US" altLang="ja-JP" dirty="0" smtClean="0"/>
              <a:t>]</a:t>
            </a:r>
            <a:endParaRPr lang="en-US" altLang="ja-JP" dirty="0"/>
          </a:p>
          <a:p>
            <a:pPr lvl="1"/>
            <a:r>
              <a:rPr lang="en-US" altLang="ja-JP" dirty="0" smtClean="0"/>
              <a:t>[time</a:t>
            </a:r>
            <a:r>
              <a:rPr lang="en-US" altLang="ja-JP" dirty="0"/>
              <a:t>	</a:t>
            </a:r>
            <a:r>
              <a:rPr lang="ja-JP" altLang="en-US" dirty="0" smtClean="0"/>
              <a:t>最初の値</a:t>
            </a:r>
            <a:r>
              <a:rPr lang="en-US" altLang="ja-JP" dirty="0"/>
              <a:t>]</a:t>
            </a:r>
          </a:p>
          <a:p>
            <a:endParaRPr kumimoji="1" lang="ja-JP" altLang="en-US" dirty="0"/>
          </a:p>
        </p:txBody>
      </p:sp>
      <p:sp>
        <p:nvSpPr>
          <p:cNvPr id="14" name="コンテンツ プレースホルダー 13"/>
          <p:cNvSpPr>
            <a:spLocks noGrp="1"/>
          </p:cNvSpPr>
          <p:nvPr>
            <p:ph sz="half" idx="2"/>
          </p:nvPr>
        </p:nvSpPr>
        <p:spPr/>
        <p:txBody>
          <a:bodyPr/>
          <a:lstStyle/>
          <a:p>
            <a:endParaRPr kumimoji="1" lang="ja-JP" altLang="en-US"/>
          </a:p>
        </p:txBody>
      </p:sp>
      <p:sp>
        <p:nvSpPr>
          <p:cNvPr id="4" name="テキスト ボックス 3"/>
          <p:cNvSpPr txBox="1"/>
          <p:nvPr/>
        </p:nvSpPr>
        <p:spPr>
          <a:xfrm>
            <a:off x="1487488" y="5037312"/>
            <a:ext cx="8987268" cy="461665"/>
          </a:xfrm>
          <a:prstGeom prst="rect">
            <a:avLst/>
          </a:prstGeom>
          <a:noFill/>
        </p:spPr>
        <p:txBody>
          <a:bodyPr wrap="none" rtlCol="0">
            <a:spAutoFit/>
          </a:bodyPr>
          <a:lstStyle/>
          <a:p>
            <a:r>
              <a:rPr lang="en-US" altLang="ja-JP" dirty="0"/>
              <a:t>$ </a:t>
            </a:r>
            <a:r>
              <a:rPr lang="en-US" altLang="ja-JP" dirty="0" err="1" smtClean="0"/>
              <a:t>gpvect</a:t>
            </a:r>
            <a:r>
              <a:rPr lang="en-US" altLang="ja-JP" dirty="0" smtClean="0"/>
              <a:t>   --scalar  </a:t>
            </a:r>
            <a:r>
              <a:rPr lang="en-US" altLang="ja-JP" dirty="0" err="1" smtClean="0"/>
              <a:t>Temp.nc@Temp</a:t>
            </a:r>
            <a:r>
              <a:rPr lang="en-US" altLang="ja-JP" dirty="0" smtClean="0"/>
              <a:t>   </a:t>
            </a:r>
            <a:r>
              <a:rPr lang="en-US" altLang="ja-JP" dirty="0" err="1" smtClean="0"/>
              <a:t>U.nc@U</a:t>
            </a:r>
            <a:r>
              <a:rPr lang="en-US" altLang="ja-JP" dirty="0" smtClean="0"/>
              <a:t>   </a:t>
            </a:r>
            <a:r>
              <a:rPr lang="en-US" altLang="ja-JP" dirty="0" err="1" smtClean="0"/>
              <a:t>V.nc@V</a:t>
            </a:r>
            <a:r>
              <a:rPr lang="en-US" altLang="ja-JP" dirty="0" smtClean="0"/>
              <a:t>   --</a:t>
            </a:r>
            <a:r>
              <a:rPr lang="en-US" altLang="ja-JP" dirty="0" err="1" smtClean="0"/>
              <a:t>wsn</a:t>
            </a:r>
            <a:r>
              <a:rPr lang="en-US" altLang="ja-JP" dirty="0" smtClean="0"/>
              <a:t> 1</a:t>
            </a:r>
            <a:endParaRPr kumimoji="1" lang="ja-JP" altLang="en-US" dirty="0"/>
          </a:p>
        </p:txBody>
      </p:sp>
      <p:sp>
        <p:nvSpPr>
          <p:cNvPr id="8" name="左大かっこ 7"/>
          <p:cNvSpPr/>
          <p:nvPr/>
        </p:nvSpPr>
        <p:spPr>
          <a:xfrm rot="16200000">
            <a:off x="7162405" y="4909198"/>
            <a:ext cx="171446" cy="1152128"/>
          </a:xfrm>
          <a:prstGeom prst="lef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4242628" y="5703639"/>
            <a:ext cx="3028393" cy="461665"/>
          </a:xfrm>
          <a:prstGeom prst="rect">
            <a:avLst/>
          </a:prstGeom>
          <a:noFill/>
        </p:spPr>
        <p:txBody>
          <a:bodyPr wrap="none" rtlCol="0">
            <a:spAutoFit/>
          </a:bodyPr>
          <a:lstStyle/>
          <a:p>
            <a:r>
              <a:rPr lang="ja-JP" altLang="en-US" dirty="0" smtClean="0">
                <a:solidFill>
                  <a:srgbClr val="FF0000"/>
                </a:solidFill>
              </a:rPr>
              <a:t>こ</a:t>
            </a:r>
            <a:r>
              <a:rPr lang="ja-JP" altLang="en-US" dirty="0">
                <a:solidFill>
                  <a:srgbClr val="FF0000"/>
                </a:solidFill>
              </a:rPr>
              <a:t>こ</a:t>
            </a:r>
            <a:r>
              <a:rPr lang="ja-JP" altLang="en-US" dirty="0" smtClean="0">
                <a:solidFill>
                  <a:srgbClr val="FF0000"/>
                </a:solidFill>
              </a:rPr>
              <a:t>に</a:t>
            </a:r>
            <a:r>
              <a:rPr lang="ja-JP" altLang="en-US" dirty="0">
                <a:solidFill>
                  <a:srgbClr val="FF0000"/>
                </a:solidFill>
              </a:rPr>
              <a:t>空白</a:t>
            </a:r>
            <a:r>
              <a:rPr lang="ja-JP" altLang="en-US" dirty="0" smtClean="0">
                <a:solidFill>
                  <a:srgbClr val="FF0000"/>
                </a:solidFill>
              </a:rPr>
              <a:t>を</a:t>
            </a:r>
            <a:r>
              <a:rPr lang="ja-JP" altLang="en-US" dirty="0">
                <a:solidFill>
                  <a:srgbClr val="FF0000"/>
                </a:solidFill>
              </a:rPr>
              <a:t>入</a:t>
            </a:r>
            <a:r>
              <a:rPr lang="ja-JP" altLang="en-US" dirty="0" smtClean="0">
                <a:solidFill>
                  <a:srgbClr val="FF0000"/>
                </a:solidFill>
              </a:rPr>
              <a:t>れない</a:t>
            </a:r>
            <a:endParaRPr kumimoji="1" lang="ja-JP" altLang="en-US" dirty="0">
              <a:solidFill>
                <a:srgbClr val="FF0000"/>
              </a:solidFill>
            </a:endParaRPr>
          </a:p>
        </p:txBody>
      </p:sp>
      <p:sp>
        <p:nvSpPr>
          <p:cNvPr id="10" name="左大かっこ 9"/>
          <p:cNvSpPr/>
          <p:nvPr/>
        </p:nvSpPr>
        <p:spPr>
          <a:xfrm rot="16200000">
            <a:off x="8484084" y="4909198"/>
            <a:ext cx="171446" cy="1152128"/>
          </a:xfrm>
          <a:prstGeom prst="lef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左大かっこ 10"/>
          <p:cNvSpPr/>
          <p:nvPr/>
        </p:nvSpPr>
        <p:spPr>
          <a:xfrm rot="16200000">
            <a:off x="5182185" y="4369137"/>
            <a:ext cx="171446" cy="2232248"/>
          </a:xfrm>
          <a:prstGeom prst="lef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6" name="図 5"/>
          <p:cNvPicPr>
            <a:picLocks noChangeAspect="1"/>
          </p:cNvPicPr>
          <p:nvPr/>
        </p:nvPicPr>
        <p:blipFill>
          <a:blip r:embed="rId2"/>
          <a:stretch>
            <a:fillRect/>
          </a:stretch>
        </p:blipFill>
        <p:spPr>
          <a:xfrm>
            <a:off x="6197600" y="1097850"/>
            <a:ext cx="5123625" cy="3610980"/>
          </a:xfrm>
          <a:prstGeom prst="rect">
            <a:avLst/>
          </a:prstGeom>
        </p:spPr>
      </p:pic>
    </p:spTree>
    <p:extLst>
      <p:ext uri="{BB962C8B-B14F-4D97-AF65-F5344CB8AC3E}">
        <p14:creationId xmlns:p14="http://schemas.microsoft.com/office/powerpoint/2010/main" val="13014511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err="1" smtClean="0">
                <a:solidFill>
                  <a:schemeClr val="tx1"/>
                </a:solidFill>
              </a:rPr>
              <a:t>gpview</a:t>
            </a:r>
            <a:r>
              <a:rPr lang="en-US" altLang="ja-JP" dirty="0" smtClean="0">
                <a:solidFill>
                  <a:schemeClr val="tx1"/>
                </a:solidFill>
              </a:rPr>
              <a:t>, </a:t>
            </a:r>
            <a:r>
              <a:rPr lang="en-US" altLang="ja-JP" dirty="0" err="1" smtClean="0">
                <a:solidFill>
                  <a:schemeClr val="tx1"/>
                </a:solidFill>
              </a:rPr>
              <a:t>gpvect</a:t>
            </a:r>
            <a:r>
              <a:rPr lang="en-US" altLang="ja-JP" dirty="0" smtClean="0">
                <a:solidFill>
                  <a:schemeClr val="tx1"/>
                </a:solidFill>
              </a:rPr>
              <a:t> </a:t>
            </a:r>
            <a:r>
              <a:rPr lang="ja-JP" altLang="en-US" dirty="0" smtClean="0">
                <a:solidFill>
                  <a:schemeClr val="tx1"/>
                </a:solidFill>
              </a:rPr>
              <a:t>は </a:t>
            </a:r>
            <a:r>
              <a:rPr lang="en-US" altLang="ja-JP" dirty="0" smtClean="0">
                <a:solidFill>
                  <a:schemeClr val="tx1"/>
                </a:solidFill>
              </a:rPr>
              <a:t>“quick look” </a:t>
            </a:r>
            <a:r>
              <a:rPr lang="ja-JP" altLang="en-US" dirty="0" smtClean="0">
                <a:solidFill>
                  <a:schemeClr val="tx1"/>
                </a:solidFill>
              </a:rPr>
              <a:t>に便利</a:t>
            </a:r>
            <a:r>
              <a:rPr lang="en-US" altLang="ja-JP" dirty="0" smtClean="0">
                <a:solidFill>
                  <a:schemeClr val="tx1"/>
                </a:solidFill>
              </a:rPr>
              <a:t>.</a:t>
            </a:r>
          </a:p>
          <a:p>
            <a:r>
              <a:rPr lang="ja-JP" altLang="en-US" dirty="0" smtClean="0">
                <a:solidFill>
                  <a:schemeClr val="tx1"/>
                </a:solidFill>
              </a:rPr>
              <a:t>使って慣れると良いでしょう</a:t>
            </a:r>
            <a:r>
              <a:rPr lang="en-US" altLang="ja-JP" dirty="0" smtClean="0">
                <a:solidFill>
                  <a:schemeClr val="tx1"/>
                </a:solidFill>
              </a:rPr>
              <a:t>.</a:t>
            </a:r>
          </a:p>
          <a:p>
            <a:endParaRPr lang="en-US" altLang="ja-JP" dirty="0" smtClean="0">
              <a:solidFill>
                <a:schemeClr val="tx1"/>
              </a:solidFill>
            </a:endParaRPr>
          </a:p>
          <a:p>
            <a:r>
              <a:rPr lang="ja-JP" altLang="en-US" dirty="0" smtClean="0">
                <a:solidFill>
                  <a:schemeClr val="tx1"/>
                </a:solidFill>
              </a:rPr>
              <a:t>補足</a:t>
            </a:r>
            <a:endParaRPr lang="en-US" altLang="ja-JP" dirty="0" smtClean="0">
              <a:solidFill>
                <a:schemeClr val="tx1"/>
              </a:solidFill>
            </a:endParaRPr>
          </a:p>
          <a:p>
            <a:pPr lvl="1"/>
            <a:r>
              <a:rPr lang="ja-JP" altLang="en-US" dirty="0" smtClean="0">
                <a:solidFill>
                  <a:schemeClr val="tx1"/>
                </a:solidFill>
              </a:rPr>
              <a:t>描画には「完璧な方法」はない（と思う）</a:t>
            </a:r>
            <a:r>
              <a:rPr lang="en-US" altLang="ja-JP" dirty="0" smtClean="0">
                <a:solidFill>
                  <a:schemeClr val="tx1"/>
                </a:solidFill>
              </a:rPr>
              <a:t>.</a:t>
            </a:r>
          </a:p>
          <a:p>
            <a:pPr lvl="1"/>
            <a:r>
              <a:rPr lang="ja-JP" altLang="en-US" dirty="0" smtClean="0">
                <a:solidFill>
                  <a:schemeClr val="tx1"/>
                </a:solidFill>
              </a:rPr>
              <a:t>描画方法の好みは人によって大きく異なる</a:t>
            </a:r>
            <a:r>
              <a:rPr lang="en-US" altLang="ja-JP" dirty="0" smtClean="0">
                <a:solidFill>
                  <a:schemeClr val="tx1"/>
                </a:solidFill>
              </a:rPr>
              <a:t>.</a:t>
            </a:r>
            <a:endParaRPr lang="en-US" altLang="ja-JP" dirty="0">
              <a:solidFill>
                <a:schemeClr val="tx1"/>
              </a:solidFill>
            </a:endParaRPr>
          </a:p>
          <a:p>
            <a:pPr lvl="1"/>
            <a:r>
              <a:rPr lang="ja-JP" altLang="en-US" dirty="0" smtClean="0">
                <a:solidFill>
                  <a:schemeClr val="tx1"/>
                </a:solidFill>
              </a:rPr>
              <a:t>道具（ソフトウェア）それぞれの特長を生かして使い分けると良いでしょう</a:t>
            </a:r>
            <a:r>
              <a:rPr lang="en-US" altLang="ja-JP" dirty="0" smtClean="0">
                <a:solidFill>
                  <a:schemeClr val="tx1"/>
                </a:solidFill>
              </a:rPr>
              <a:t>.</a:t>
            </a:r>
          </a:p>
        </p:txBody>
      </p:sp>
    </p:spTree>
    <p:extLst>
      <p:ext uri="{BB962C8B-B14F-4D97-AF65-F5344CB8AC3E}">
        <p14:creationId xmlns:p14="http://schemas.microsoft.com/office/powerpoint/2010/main" val="3247325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solidFill>
                  <a:schemeClr val="tx1"/>
                </a:solidFill>
              </a:rPr>
              <a:t>なお</a:t>
            </a:r>
            <a:r>
              <a:rPr lang="en-US" altLang="ja-JP" dirty="0" smtClean="0">
                <a:solidFill>
                  <a:schemeClr val="tx1"/>
                </a:solidFill>
              </a:rPr>
              <a:t>, </a:t>
            </a:r>
            <a:r>
              <a:rPr lang="ja-JP" altLang="en-US" dirty="0" smtClean="0">
                <a:solidFill>
                  <a:schemeClr val="tx1"/>
                </a:solidFill>
              </a:rPr>
              <a:t>描画自体は</a:t>
            </a:r>
            <a:r>
              <a:rPr lang="en-US" altLang="ja-JP" dirty="0" smtClean="0">
                <a:solidFill>
                  <a:schemeClr val="tx1"/>
                </a:solidFill>
              </a:rPr>
              <a:t>, </a:t>
            </a:r>
            <a:r>
              <a:rPr lang="ja-JP" altLang="en-US" dirty="0" smtClean="0">
                <a:solidFill>
                  <a:schemeClr val="tx1"/>
                </a:solidFill>
              </a:rPr>
              <a:t>既に説明した方法で </a:t>
            </a:r>
            <a:r>
              <a:rPr lang="en-US" altLang="ja-JP" dirty="0" smtClean="0">
                <a:solidFill>
                  <a:schemeClr val="tx1"/>
                </a:solidFill>
              </a:rPr>
              <a:t>ruby </a:t>
            </a:r>
            <a:r>
              <a:rPr lang="ja-JP" altLang="en-US" dirty="0" smtClean="0">
                <a:solidFill>
                  <a:schemeClr val="tx1"/>
                </a:solidFill>
              </a:rPr>
              <a:t>スクリプトを作ればよい</a:t>
            </a:r>
            <a:r>
              <a:rPr lang="en-US" altLang="ja-JP" dirty="0" smtClean="0">
                <a:solidFill>
                  <a:schemeClr val="tx1"/>
                </a:solidFill>
              </a:rPr>
              <a:t>.</a:t>
            </a:r>
          </a:p>
          <a:p>
            <a:r>
              <a:rPr lang="en-US" altLang="ja-JP" dirty="0" err="1" smtClean="0">
                <a:solidFill>
                  <a:schemeClr val="tx1"/>
                </a:solidFill>
              </a:rPr>
              <a:t>gpview</a:t>
            </a:r>
            <a:r>
              <a:rPr lang="en-US" altLang="ja-JP" dirty="0" smtClean="0">
                <a:solidFill>
                  <a:schemeClr val="tx1"/>
                </a:solidFill>
              </a:rPr>
              <a:t>, </a:t>
            </a:r>
            <a:r>
              <a:rPr lang="en-US" altLang="ja-JP" dirty="0" err="1" smtClean="0">
                <a:solidFill>
                  <a:schemeClr val="tx1"/>
                </a:solidFill>
              </a:rPr>
              <a:t>gpvect</a:t>
            </a:r>
            <a:r>
              <a:rPr lang="en-US" altLang="ja-JP" dirty="0" smtClean="0">
                <a:solidFill>
                  <a:schemeClr val="tx1"/>
                </a:solidFill>
              </a:rPr>
              <a:t> </a:t>
            </a:r>
            <a:r>
              <a:rPr lang="ja-JP" altLang="en-US" dirty="0" smtClean="0">
                <a:solidFill>
                  <a:schemeClr val="tx1"/>
                </a:solidFill>
              </a:rPr>
              <a:t>を用いた描画は</a:t>
            </a:r>
            <a:r>
              <a:rPr lang="en-US" altLang="ja-JP" dirty="0" smtClean="0">
                <a:solidFill>
                  <a:schemeClr val="tx1"/>
                </a:solidFill>
              </a:rPr>
              <a:t>, </a:t>
            </a:r>
            <a:r>
              <a:rPr lang="ja-JP" altLang="en-US" dirty="0" smtClean="0">
                <a:solidFill>
                  <a:schemeClr val="tx1"/>
                </a:solidFill>
              </a:rPr>
              <a:t>スクリプトファイルを編集することなく素早く実行できることが利点である</a:t>
            </a:r>
            <a:r>
              <a:rPr lang="en-US" altLang="ja-JP" dirty="0" smtClean="0">
                <a:solidFill>
                  <a:schemeClr val="tx1"/>
                </a:solidFill>
              </a:rPr>
              <a:t>.</a:t>
            </a:r>
          </a:p>
          <a:p>
            <a:pPr lvl="1"/>
            <a:r>
              <a:rPr lang="en-US" altLang="ja-JP" dirty="0" smtClean="0">
                <a:solidFill>
                  <a:schemeClr val="tx1"/>
                </a:solidFill>
              </a:rPr>
              <a:t>“quick look” </a:t>
            </a:r>
            <a:r>
              <a:rPr lang="ja-JP" altLang="en-US" dirty="0" smtClean="0">
                <a:solidFill>
                  <a:schemeClr val="tx1"/>
                </a:solidFill>
              </a:rPr>
              <a:t>に便利</a:t>
            </a:r>
            <a:endParaRPr lang="en-US" altLang="ja-JP" dirty="0" smtClean="0">
              <a:solidFill>
                <a:schemeClr val="tx1"/>
              </a:solidFill>
            </a:endParaRPr>
          </a:p>
          <a:p>
            <a:pPr lvl="1"/>
            <a:r>
              <a:rPr lang="ja-JP" altLang="en-US" dirty="0" smtClean="0">
                <a:solidFill>
                  <a:schemeClr val="tx1"/>
                </a:solidFill>
              </a:rPr>
              <a:t>例えば議論中に「○○の分布はどうなっているの</a:t>
            </a:r>
            <a:r>
              <a:rPr lang="en-US" altLang="ja-JP" dirty="0" smtClean="0">
                <a:solidFill>
                  <a:schemeClr val="tx1"/>
                </a:solidFill>
              </a:rPr>
              <a:t>?</a:t>
            </a:r>
            <a:r>
              <a:rPr lang="ja-JP" altLang="en-US" dirty="0" smtClean="0">
                <a:solidFill>
                  <a:schemeClr val="tx1"/>
                </a:solidFill>
              </a:rPr>
              <a:t>」などと聞かれた際にすぐに確認できると</a:t>
            </a:r>
            <a:r>
              <a:rPr lang="en-US" altLang="ja-JP" dirty="0" smtClean="0">
                <a:solidFill>
                  <a:schemeClr val="tx1"/>
                </a:solidFill>
              </a:rPr>
              <a:t>, </a:t>
            </a:r>
            <a:r>
              <a:rPr lang="ja-JP" altLang="en-US" dirty="0" smtClean="0">
                <a:solidFill>
                  <a:schemeClr val="tx1"/>
                </a:solidFill>
              </a:rPr>
              <a:t>即座に議論を進めることができる</a:t>
            </a:r>
            <a:r>
              <a:rPr lang="en-US" altLang="ja-JP" dirty="0" smtClean="0">
                <a:solidFill>
                  <a:schemeClr val="tx1"/>
                </a:solidFill>
              </a:rPr>
              <a:t>.</a:t>
            </a:r>
          </a:p>
        </p:txBody>
      </p:sp>
    </p:spTree>
    <p:extLst>
      <p:ext uri="{BB962C8B-B14F-4D97-AF65-F5344CB8AC3E}">
        <p14:creationId xmlns:p14="http://schemas.microsoft.com/office/powerpoint/2010/main" val="1718902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en-US" altLang="ja-JP" dirty="0" err="1" smtClean="0"/>
              <a:t>gpvect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実態は </a:t>
            </a:r>
            <a:r>
              <a:rPr kumimoji="1" lang="en-US" altLang="ja-JP" dirty="0" err="1" smtClean="0"/>
              <a:t>GPhys</a:t>
            </a:r>
            <a:r>
              <a:rPr kumimoji="1" lang="en-US" altLang="ja-JP" dirty="0" smtClean="0"/>
              <a:t> </a:t>
            </a:r>
            <a:r>
              <a:rPr kumimoji="1" lang="ja-JP" altLang="en-US" dirty="0" smtClean="0"/>
              <a:t>を用いた </a:t>
            </a:r>
            <a:r>
              <a:rPr kumimoji="1" lang="en-US" altLang="ja-JP" dirty="0" smtClean="0"/>
              <a:t>ruby </a:t>
            </a:r>
            <a:r>
              <a:rPr kumimoji="1" lang="ja-JP" altLang="en-US" dirty="0" smtClean="0"/>
              <a:t>スクリプト</a:t>
            </a:r>
            <a:r>
              <a:rPr kumimoji="1" lang="en-US" altLang="ja-JP" dirty="0" smtClean="0"/>
              <a:t>.</a:t>
            </a:r>
          </a:p>
          <a:p>
            <a:r>
              <a:rPr lang="ja-JP" altLang="en-US" dirty="0" smtClean="0"/>
              <a:t>引数に </a:t>
            </a:r>
            <a:r>
              <a:rPr lang="en-US" altLang="ja-JP" dirty="0" err="1" smtClean="0"/>
              <a:t>netcdf</a:t>
            </a:r>
            <a:r>
              <a:rPr lang="en-US" altLang="ja-JP" dirty="0" smtClean="0"/>
              <a:t> </a:t>
            </a:r>
            <a:r>
              <a:rPr lang="ja-JP" altLang="en-US" dirty="0" smtClean="0"/>
              <a:t>ファイルや描画する変数名を指定する</a:t>
            </a:r>
            <a:r>
              <a:rPr lang="en-US" altLang="ja-JP" dirty="0" smtClean="0"/>
              <a:t>.</a:t>
            </a:r>
          </a:p>
          <a:p>
            <a:r>
              <a:rPr lang="ja-JP" altLang="en-US" dirty="0" smtClean="0"/>
              <a:t>さらに下のようなことができる</a:t>
            </a:r>
            <a:r>
              <a:rPr lang="en-US" altLang="ja-JP" dirty="0" smtClean="0"/>
              <a:t>.</a:t>
            </a:r>
          </a:p>
          <a:p>
            <a:pPr lvl="1"/>
            <a:r>
              <a:rPr lang="ja-JP" altLang="en-US" dirty="0" smtClean="0"/>
              <a:t>描画に使用するデータの範囲指定</a:t>
            </a:r>
            <a:endParaRPr lang="en-US" altLang="ja-JP" dirty="0" smtClean="0"/>
          </a:p>
          <a:p>
            <a:pPr lvl="1"/>
            <a:r>
              <a:rPr lang="ja-JP" altLang="en-US" dirty="0" smtClean="0"/>
              <a:t>簡単な演算</a:t>
            </a:r>
            <a:endParaRPr lang="en-US" altLang="ja-JP" dirty="0" smtClean="0"/>
          </a:p>
          <a:p>
            <a:pPr lvl="2"/>
            <a:r>
              <a:rPr lang="ja-JP" altLang="en-US" dirty="0" smtClean="0"/>
              <a:t>平均</a:t>
            </a:r>
            <a:endParaRPr lang="en-US" altLang="ja-JP" dirty="0" smtClean="0"/>
          </a:p>
          <a:p>
            <a:pPr lvl="2"/>
            <a:r>
              <a:rPr lang="ja-JP" altLang="en-US" dirty="0"/>
              <a:t>平均</a:t>
            </a:r>
            <a:r>
              <a:rPr lang="ja-JP" altLang="en-US" dirty="0" smtClean="0"/>
              <a:t>からのずれ</a:t>
            </a:r>
            <a:endParaRPr lang="en-US" altLang="ja-JP" dirty="0" smtClean="0"/>
          </a:p>
          <a:p>
            <a:pPr lvl="2"/>
            <a:r>
              <a:rPr lang="ja-JP" altLang="en-US" dirty="0" smtClean="0"/>
              <a:t>標準偏差</a:t>
            </a:r>
            <a:endParaRPr lang="en-US" altLang="ja-JP" dirty="0" smtClean="0"/>
          </a:p>
          <a:p>
            <a:pPr lvl="1"/>
            <a:r>
              <a:rPr lang="ja-JP" altLang="en-US" dirty="0" smtClean="0"/>
              <a:t>連続描画（動画）</a:t>
            </a:r>
            <a:endParaRPr kumimoji="1" lang="ja-JP" altLang="en-US" dirty="0"/>
          </a:p>
        </p:txBody>
      </p:sp>
    </p:spTree>
    <p:extLst>
      <p:ext uri="{BB962C8B-B14F-4D97-AF65-F5344CB8AC3E}">
        <p14:creationId xmlns:p14="http://schemas.microsoft.com/office/powerpoint/2010/main" val="2455365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使い方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基本形</a:t>
            </a:r>
            <a:endParaRPr kumimoji="1" lang="en-US" altLang="ja-JP" dirty="0" smtClean="0"/>
          </a:p>
          <a:p>
            <a:endParaRPr lang="en-US" altLang="ja-JP" dirty="0"/>
          </a:p>
          <a:p>
            <a:r>
              <a:rPr lang="ja-JP" altLang="en-US" dirty="0" smtClean="0"/>
              <a:t>座標</a:t>
            </a:r>
            <a:r>
              <a:rPr lang="ja-JP" altLang="en-US" dirty="0"/>
              <a:t>値</a:t>
            </a:r>
            <a:r>
              <a:rPr lang="ja-JP" altLang="en-US" dirty="0" smtClean="0"/>
              <a:t>を</a:t>
            </a:r>
            <a:r>
              <a:rPr lang="ja-JP" altLang="en-US" dirty="0"/>
              <a:t>指定</a:t>
            </a:r>
            <a:endParaRPr kumimoji="1" lang="en-US" altLang="ja-JP" dirty="0" smtClean="0"/>
          </a:p>
          <a:p>
            <a:endParaRPr kumimoji="1" lang="en-US" altLang="ja-JP" dirty="0" smtClean="0"/>
          </a:p>
          <a:p>
            <a:r>
              <a:rPr lang="ja-JP" altLang="en-US" dirty="0" smtClean="0"/>
              <a:t>座標範囲を指定</a:t>
            </a:r>
            <a:endParaRPr lang="en-US" altLang="ja-JP" dirty="0" smtClean="0"/>
          </a:p>
          <a:p>
            <a:endParaRPr lang="en-US" altLang="ja-JP" dirty="0" smtClean="0"/>
          </a:p>
          <a:p>
            <a:r>
              <a:rPr lang="ja-JP" altLang="en-US" dirty="0" smtClean="0"/>
              <a:t>座標値（範囲）を複数指定</a:t>
            </a:r>
            <a:endParaRPr lang="en-US" altLang="ja-JP" dirty="0"/>
          </a:p>
        </p:txBody>
      </p:sp>
      <p:sp>
        <p:nvSpPr>
          <p:cNvPr id="4" name="テキスト ボックス 3"/>
          <p:cNvSpPr txBox="1"/>
          <p:nvPr/>
        </p:nvSpPr>
        <p:spPr>
          <a:xfrm>
            <a:off x="1410693" y="2924944"/>
            <a:ext cx="8004114"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ja-JP" altLang="en-US" dirty="0"/>
              <a:t>ファイル名</a:t>
            </a:r>
            <a:r>
              <a:rPr lang="en-US" altLang="ja-JP" dirty="0"/>
              <a:t>]@[</a:t>
            </a:r>
            <a:r>
              <a:rPr lang="ja-JP" altLang="en-US" dirty="0"/>
              <a:t>変数名</a:t>
            </a:r>
            <a:r>
              <a:rPr lang="en-US" altLang="ja-JP" dirty="0"/>
              <a:t>],[</a:t>
            </a:r>
            <a:r>
              <a:rPr lang="ja-JP" altLang="en-US" dirty="0" smtClean="0"/>
              <a:t>座標</a:t>
            </a:r>
            <a:r>
              <a:rPr lang="en-US" altLang="ja-JP" dirty="0" smtClean="0"/>
              <a:t>1]=[</a:t>
            </a:r>
            <a:r>
              <a:rPr lang="ja-JP" altLang="en-US" dirty="0" smtClean="0"/>
              <a:t>値</a:t>
            </a:r>
            <a:r>
              <a:rPr lang="en-US" altLang="ja-JP" dirty="0" smtClean="0"/>
              <a:t>]   [</a:t>
            </a:r>
            <a:r>
              <a:rPr lang="ja-JP" altLang="en-US" dirty="0" smtClean="0"/>
              <a:t>オプション</a:t>
            </a:r>
            <a:r>
              <a:rPr lang="en-US" altLang="ja-JP" dirty="0" smtClean="0"/>
              <a:t>]</a:t>
            </a:r>
            <a:endParaRPr kumimoji="1" lang="ja-JP" altLang="en-US" dirty="0"/>
          </a:p>
        </p:txBody>
      </p:sp>
      <p:sp>
        <p:nvSpPr>
          <p:cNvPr id="6" name="テキスト ボックス 5"/>
          <p:cNvSpPr txBox="1"/>
          <p:nvPr/>
        </p:nvSpPr>
        <p:spPr>
          <a:xfrm>
            <a:off x="1410693" y="4047455"/>
            <a:ext cx="9797875"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ja-JP" altLang="en-US" dirty="0"/>
              <a:t>ファイル名</a:t>
            </a:r>
            <a:r>
              <a:rPr lang="en-US" altLang="ja-JP" dirty="0"/>
              <a:t>]@[</a:t>
            </a:r>
            <a:r>
              <a:rPr lang="ja-JP" altLang="en-US" dirty="0"/>
              <a:t>変数名</a:t>
            </a:r>
            <a:r>
              <a:rPr lang="en-US" altLang="ja-JP" dirty="0"/>
              <a:t>],[</a:t>
            </a:r>
            <a:r>
              <a:rPr lang="ja-JP" altLang="en-US" dirty="0" smtClean="0"/>
              <a:t>座標</a:t>
            </a:r>
            <a:r>
              <a:rPr lang="en-US" altLang="ja-JP" dirty="0" smtClean="0"/>
              <a:t>1]=[</a:t>
            </a:r>
            <a:r>
              <a:rPr lang="ja-JP" altLang="en-US" dirty="0"/>
              <a:t>開始値</a:t>
            </a:r>
            <a:r>
              <a:rPr lang="en-US" altLang="ja-JP" dirty="0"/>
              <a:t>]:[</a:t>
            </a:r>
            <a:r>
              <a:rPr lang="ja-JP" altLang="en-US" dirty="0"/>
              <a:t>終了値</a:t>
            </a:r>
            <a:r>
              <a:rPr lang="en-US" altLang="ja-JP" dirty="0" smtClean="0"/>
              <a:t>]   [</a:t>
            </a:r>
            <a:r>
              <a:rPr lang="ja-JP" altLang="en-US" dirty="0" smtClean="0"/>
              <a:t>オプション</a:t>
            </a:r>
            <a:r>
              <a:rPr lang="en-US" altLang="ja-JP" dirty="0" smtClean="0"/>
              <a:t>]</a:t>
            </a:r>
            <a:endParaRPr kumimoji="1" lang="ja-JP" altLang="en-US" dirty="0"/>
          </a:p>
        </p:txBody>
      </p:sp>
      <p:sp>
        <p:nvSpPr>
          <p:cNvPr id="7" name="テキスト ボックス 6"/>
          <p:cNvSpPr txBox="1"/>
          <p:nvPr/>
        </p:nvSpPr>
        <p:spPr>
          <a:xfrm>
            <a:off x="1410693" y="5199583"/>
            <a:ext cx="9618339"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ja-JP" altLang="en-US" dirty="0"/>
              <a:t>ファイル名</a:t>
            </a:r>
            <a:r>
              <a:rPr lang="en-US" altLang="ja-JP" dirty="0"/>
              <a:t>]@[</a:t>
            </a:r>
            <a:r>
              <a:rPr lang="ja-JP" altLang="en-US" dirty="0"/>
              <a:t>変数名</a:t>
            </a:r>
            <a:r>
              <a:rPr lang="en-US" altLang="ja-JP" dirty="0"/>
              <a:t>],[</a:t>
            </a:r>
            <a:r>
              <a:rPr lang="ja-JP" altLang="en-US" dirty="0" smtClean="0"/>
              <a:t>座標</a:t>
            </a:r>
            <a:r>
              <a:rPr lang="en-US" altLang="ja-JP" dirty="0" smtClean="0"/>
              <a:t>1]=[</a:t>
            </a:r>
            <a:r>
              <a:rPr lang="ja-JP" altLang="en-US" dirty="0" smtClean="0"/>
              <a:t>値</a:t>
            </a:r>
            <a:r>
              <a:rPr lang="en-US" altLang="ja-JP" dirty="0" smtClean="0"/>
              <a:t>],[</a:t>
            </a:r>
            <a:r>
              <a:rPr lang="ja-JP" altLang="en-US" dirty="0" smtClean="0"/>
              <a:t>座標</a:t>
            </a:r>
            <a:r>
              <a:rPr lang="en-US" altLang="ja-JP" dirty="0" smtClean="0"/>
              <a:t>2]=[</a:t>
            </a:r>
            <a:r>
              <a:rPr lang="ja-JP" altLang="en-US" dirty="0"/>
              <a:t>値</a:t>
            </a:r>
            <a:r>
              <a:rPr lang="en-US" altLang="ja-JP" dirty="0"/>
              <a:t>]</a:t>
            </a:r>
            <a:r>
              <a:rPr lang="en-US" altLang="ja-JP" dirty="0" smtClean="0"/>
              <a:t>   [</a:t>
            </a:r>
            <a:r>
              <a:rPr lang="ja-JP" altLang="en-US" dirty="0" smtClean="0"/>
              <a:t>オプション</a:t>
            </a:r>
            <a:r>
              <a:rPr lang="en-US" altLang="ja-JP" dirty="0" smtClean="0"/>
              <a:t>]</a:t>
            </a:r>
            <a:endParaRPr kumimoji="1" lang="ja-JP" altLang="en-US" dirty="0"/>
          </a:p>
        </p:txBody>
      </p:sp>
      <p:sp>
        <p:nvSpPr>
          <p:cNvPr id="8" name="テキスト ボックス 7"/>
          <p:cNvSpPr txBox="1"/>
          <p:nvPr/>
        </p:nvSpPr>
        <p:spPr>
          <a:xfrm>
            <a:off x="1410693" y="1785590"/>
            <a:ext cx="6389891"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ja-JP" altLang="en-US" dirty="0"/>
              <a:t> </a:t>
            </a:r>
            <a:r>
              <a:rPr lang="en-US" altLang="ja-JP" dirty="0" smtClean="0"/>
              <a:t>[</a:t>
            </a:r>
            <a:r>
              <a:rPr lang="ja-JP" altLang="en-US" dirty="0"/>
              <a:t>ファイル名</a:t>
            </a:r>
            <a:r>
              <a:rPr lang="en-US" altLang="ja-JP" dirty="0"/>
              <a:t>]@[</a:t>
            </a:r>
            <a:r>
              <a:rPr lang="ja-JP" altLang="en-US" dirty="0"/>
              <a:t>変数名</a:t>
            </a:r>
            <a:r>
              <a:rPr lang="en-US" altLang="ja-JP" dirty="0" smtClean="0"/>
              <a:t>]   [</a:t>
            </a:r>
            <a:r>
              <a:rPr lang="ja-JP" altLang="en-US" dirty="0" smtClean="0"/>
              <a:t>オプション</a:t>
            </a:r>
            <a:r>
              <a:rPr lang="en-US" altLang="ja-JP" dirty="0" smtClean="0"/>
              <a:t>]</a:t>
            </a:r>
            <a:endParaRPr kumimoji="1" lang="ja-JP" altLang="en-US" dirty="0"/>
          </a:p>
        </p:txBody>
      </p:sp>
      <p:sp>
        <p:nvSpPr>
          <p:cNvPr id="9" name="左大かっこ 8"/>
          <p:cNvSpPr/>
          <p:nvPr/>
        </p:nvSpPr>
        <p:spPr>
          <a:xfrm rot="16200000">
            <a:off x="6020526" y="2460359"/>
            <a:ext cx="114944" cy="6372708"/>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C000"/>
              </a:solidFill>
            </a:endParaRPr>
          </a:p>
        </p:txBody>
      </p:sp>
      <p:sp>
        <p:nvSpPr>
          <p:cNvPr id="10" name="テキスト ボックス 9"/>
          <p:cNvSpPr txBox="1"/>
          <p:nvPr/>
        </p:nvSpPr>
        <p:spPr>
          <a:xfrm>
            <a:off x="4583832" y="5820072"/>
            <a:ext cx="3028393" cy="461665"/>
          </a:xfrm>
          <a:prstGeom prst="rect">
            <a:avLst/>
          </a:prstGeom>
          <a:noFill/>
          <a:ln>
            <a:solidFill>
              <a:srgbClr val="FFC000"/>
            </a:solidFill>
          </a:ln>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spTree>
    <p:extLst>
      <p:ext uri="{BB962C8B-B14F-4D97-AF65-F5344CB8AC3E}">
        <p14:creationId xmlns:p14="http://schemas.microsoft.com/office/powerpoint/2010/main" val="1570095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kumimoji="1" lang="ja-JP" altLang="en-US" dirty="0" smtClean="0"/>
              <a:t>使い方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基本形</a:t>
            </a:r>
            <a:endParaRPr kumimoji="1" lang="en-US" altLang="ja-JP" dirty="0" smtClean="0"/>
          </a:p>
          <a:p>
            <a:endParaRPr lang="en-US" altLang="ja-JP" dirty="0"/>
          </a:p>
          <a:p>
            <a:r>
              <a:rPr lang="ja-JP" altLang="en-US" dirty="0" smtClean="0"/>
              <a:t>座標</a:t>
            </a:r>
            <a:r>
              <a:rPr lang="ja-JP" altLang="en-US" dirty="0"/>
              <a:t>値</a:t>
            </a:r>
            <a:r>
              <a:rPr lang="ja-JP" altLang="en-US" dirty="0" smtClean="0"/>
              <a:t>を</a:t>
            </a:r>
            <a:r>
              <a:rPr lang="ja-JP" altLang="en-US" dirty="0"/>
              <a:t>指定</a:t>
            </a:r>
            <a:endParaRPr kumimoji="1" lang="en-US" altLang="ja-JP" dirty="0" smtClean="0"/>
          </a:p>
          <a:p>
            <a:endParaRPr kumimoji="1" lang="en-US" altLang="ja-JP" dirty="0" smtClean="0"/>
          </a:p>
          <a:p>
            <a:r>
              <a:rPr lang="ja-JP" altLang="en-US" dirty="0" smtClean="0"/>
              <a:t>座標範囲を指定</a:t>
            </a:r>
            <a:endParaRPr lang="en-US" altLang="ja-JP" dirty="0" smtClean="0"/>
          </a:p>
          <a:p>
            <a:endParaRPr lang="en-US" altLang="ja-JP" dirty="0" smtClean="0"/>
          </a:p>
          <a:p>
            <a:r>
              <a:rPr lang="ja-JP" altLang="en-US" dirty="0" smtClean="0"/>
              <a:t>座標値（範囲）を複数指定</a:t>
            </a:r>
            <a:endParaRPr lang="en-US" altLang="ja-JP" dirty="0"/>
          </a:p>
        </p:txBody>
      </p:sp>
      <p:sp>
        <p:nvSpPr>
          <p:cNvPr id="4" name="テキスト ボックス 3"/>
          <p:cNvSpPr txBox="1"/>
          <p:nvPr/>
        </p:nvSpPr>
        <p:spPr>
          <a:xfrm>
            <a:off x="1410693" y="2924944"/>
            <a:ext cx="5155514"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Temp.nc@Temp,lon</a:t>
            </a:r>
            <a:r>
              <a:rPr lang="en-US" altLang="ja-JP" dirty="0" smtClean="0"/>
              <a:t>=180</a:t>
            </a:r>
            <a:endParaRPr kumimoji="1" lang="ja-JP" altLang="en-US" dirty="0"/>
          </a:p>
        </p:txBody>
      </p:sp>
      <p:sp>
        <p:nvSpPr>
          <p:cNvPr id="6" name="テキスト ボックス 5"/>
          <p:cNvSpPr txBox="1"/>
          <p:nvPr/>
        </p:nvSpPr>
        <p:spPr>
          <a:xfrm>
            <a:off x="1410693" y="4047455"/>
            <a:ext cx="5755037"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Temp.nc@Temp,lon</a:t>
            </a:r>
            <a:r>
              <a:rPr lang="en-US" altLang="ja-JP" dirty="0" smtClean="0"/>
              <a:t>=150:210</a:t>
            </a:r>
            <a:endParaRPr kumimoji="1" lang="ja-JP" altLang="en-US" dirty="0"/>
          </a:p>
        </p:txBody>
      </p:sp>
      <p:sp>
        <p:nvSpPr>
          <p:cNvPr id="7" name="テキスト ボックス 6"/>
          <p:cNvSpPr txBox="1"/>
          <p:nvPr/>
        </p:nvSpPr>
        <p:spPr>
          <a:xfrm>
            <a:off x="1410693" y="5199583"/>
            <a:ext cx="6944465"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Temp.nc@Temp,lon</a:t>
            </a:r>
            <a:r>
              <a:rPr lang="en-US" altLang="ja-JP" dirty="0" smtClean="0"/>
              <a:t>=150:210,lat=0:90</a:t>
            </a:r>
            <a:endParaRPr kumimoji="1" lang="ja-JP" altLang="en-US" dirty="0"/>
          </a:p>
        </p:txBody>
      </p:sp>
      <p:sp>
        <p:nvSpPr>
          <p:cNvPr id="8" name="テキスト ボックス 7"/>
          <p:cNvSpPr txBox="1"/>
          <p:nvPr/>
        </p:nvSpPr>
        <p:spPr>
          <a:xfrm>
            <a:off x="1410693" y="1785590"/>
            <a:ext cx="3964483"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ja-JP" altLang="en-US" dirty="0"/>
              <a:t> </a:t>
            </a:r>
            <a:r>
              <a:rPr lang="en-US" altLang="ja-JP" dirty="0" err="1" smtClean="0"/>
              <a:t>Temp.nc@Temp</a:t>
            </a:r>
            <a:endParaRPr kumimoji="1" lang="ja-JP" altLang="en-US" dirty="0"/>
          </a:p>
        </p:txBody>
      </p:sp>
      <p:sp>
        <p:nvSpPr>
          <p:cNvPr id="5" name="左大かっこ 4"/>
          <p:cNvSpPr/>
          <p:nvPr/>
        </p:nvSpPr>
        <p:spPr>
          <a:xfrm rot="16200000">
            <a:off x="5429926" y="3050959"/>
            <a:ext cx="144016" cy="5220580"/>
          </a:xfrm>
          <a:prstGeom prst="leftBracket">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4019005" y="5865911"/>
            <a:ext cx="3028393" cy="461665"/>
          </a:xfrm>
          <a:prstGeom prst="rect">
            <a:avLst/>
          </a:prstGeom>
          <a:noFill/>
        </p:spPr>
        <p:txBody>
          <a:bodyPr wrap="none" rtlCol="0">
            <a:spAutoFit/>
          </a:bodyPr>
          <a:lstStyle/>
          <a:p>
            <a:r>
              <a:rPr lang="ja-JP" altLang="en-US" dirty="0" smtClean="0">
                <a:solidFill>
                  <a:srgbClr val="FFC000"/>
                </a:solidFill>
              </a:rPr>
              <a:t>こ</a:t>
            </a:r>
            <a:r>
              <a:rPr lang="ja-JP" altLang="en-US" dirty="0">
                <a:solidFill>
                  <a:srgbClr val="FFC000"/>
                </a:solidFill>
              </a:rPr>
              <a:t>こ</a:t>
            </a:r>
            <a:r>
              <a:rPr lang="ja-JP" altLang="en-US" dirty="0" smtClean="0">
                <a:solidFill>
                  <a:srgbClr val="FFC000"/>
                </a:solidFill>
              </a:rPr>
              <a:t>に</a:t>
            </a:r>
            <a:r>
              <a:rPr lang="ja-JP" altLang="en-US" dirty="0">
                <a:solidFill>
                  <a:srgbClr val="FFC000"/>
                </a:solidFill>
              </a:rPr>
              <a:t>空白</a:t>
            </a:r>
            <a:r>
              <a:rPr lang="ja-JP" altLang="en-US" dirty="0" smtClean="0">
                <a:solidFill>
                  <a:srgbClr val="FFC000"/>
                </a:solidFill>
              </a:rPr>
              <a:t>を</a:t>
            </a:r>
            <a:r>
              <a:rPr lang="ja-JP" altLang="en-US" dirty="0">
                <a:solidFill>
                  <a:srgbClr val="FFC000"/>
                </a:solidFill>
              </a:rPr>
              <a:t>入</a:t>
            </a:r>
            <a:r>
              <a:rPr lang="ja-JP" altLang="en-US" dirty="0" smtClean="0">
                <a:solidFill>
                  <a:srgbClr val="FFC000"/>
                </a:solidFill>
              </a:rPr>
              <a:t>れない</a:t>
            </a:r>
            <a:endParaRPr kumimoji="1" lang="ja-JP" altLang="en-US" dirty="0">
              <a:solidFill>
                <a:srgbClr val="FFC000"/>
              </a:solidFill>
            </a:endParaRPr>
          </a:p>
        </p:txBody>
      </p:sp>
    </p:spTree>
    <p:extLst>
      <p:ext uri="{BB962C8B-B14F-4D97-AF65-F5344CB8AC3E}">
        <p14:creationId xmlns:p14="http://schemas.microsoft.com/office/powerpoint/2010/main" val="1473006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lang="ja-JP" altLang="en-US" dirty="0"/>
              <a:t>オプション</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pPr marL="457200" lvl="1" indent="0">
              <a:buNone/>
            </a:pPr>
            <a:r>
              <a:rPr lang="en-US" altLang="ja-JP" dirty="0" smtClean="0"/>
              <a:t>--help				: </a:t>
            </a:r>
            <a:r>
              <a:rPr lang="ja-JP" altLang="en-US" dirty="0" smtClean="0"/>
              <a:t>ヘルプ</a:t>
            </a:r>
            <a:endParaRPr lang="en-US" altLang="ja-JP" dirty="0" smtClean="0"/>
          </a:p>
          <a:p>
            <a:pPr marL="457200" lvl="1" indent="0">
              <a:buNone/>
            </a:pPr>
            <a:r>
              <a:rPr lang="en-US" altLang="ja-JP" dirty="0" smtClean="0"/>
              <a:t>--ex				: </a:t>
            </a:r>
            <a:r>
              <a:rPr lang="ja-JP" altLang="en-US" dirty="0" smtClean="0"/>
              <a:t>縦軸と横軸を入れ替える</a:t>
            </a:r>
            <a:endParaRPr lang="en-US" altLang="ja-JP" dirty="0"/>
          </a:p>
          <a:p>
            <a:pPr marL="457200" lvl="1" indent="0">
              <a:buNone/>
            </a:pPr>
            <a:r>
              <a:rPr lang="en-US" altLang="ja-JP" dirty="0" smtClean="0"/>
              <a:t>--mean  [</a:t>
            </a:r>
            <a:r>
              <a:rPr lang="ja-JP" altLang="en-US" dirty="0" smtClean="0"/>
              <a:t>軸</a:t>
            </a:r>
            <a:r>
              <a:rPr lang="en-US" altLang="ja-JP" dirty="0" smtClean="0"/>
              <a:t>]			: [</a:t>
            </a:r>
            <a:r>
              <a:rPr lang="ja-JP" altLang="en-US" dirty="0" smtClean="0"/>
              <a:t>軸</a:t>
            </a:r>
            <a:r>
              <a:rPr lang="en-US" altLang="ja-JP" dirty="0" smtClean="0"/>
              <a:t>] </a:t>
            </a:r>
            <a:r>
              <a:rPr lang="ja-JP" altLang="en-US" dirty="0" smtClean="0"/>
              <a:t>の方向に平均</a:t>
            </a:r>
            <a:endParaRPr lang="en-US" altLang="ja-JP" dirty="0" smtClean="0"/>
          </a:p>
          <a:p>
            <a:pPr marL="457200" lvl="1" indent="0">
              <a:buNone/>
            </a:pPr>
            <a:r>
              <a:rPr lang="en-US" altLang="ja-JP" dirty="0" smtClean="0"/>
              <a:t>--eddy  [</a:t>
            </a:r>
            <a:r>
              <a:rPr lang="ja-JP" altLang="en-US" dirty="0" smtClean="0"/>
              <a:t>軸</a:t>
            </a:r>
            <a:r>
              <a:rPr lang="en-US" altLang="ja-JP" dirty="0" smtClean="0"/>
              <a:t>]			: [</a:t>
            </a:r>
            <a:r>
              <a:rPr lang="ja-JP" altLang="en-US" dirty="0" smtClean="0"/>
              <a:t>軸</a:t>
            </a:r>
            <a:r>
              <a:rPr lang="en-US" altLang="ja-JP" dirty="0" smtClean="0"/>
              <a:t>] </a:t>
            </a:r>
            <a:r>
              <a:rPr lang="ja-JP" altLang="en-US" dirty="0" smtClean="0"/>
              <a:t>の方向の平均からのずれ</a:t>
            </a:r>
            <a:endParaRPr lang="en-US" altLang="ja-JP" dirty="0" smtClean="0"/>
          </a:p>
          <a:p>
            <a:pPr marL="457200" lvl="1" indent="0">
              <a:buNone/>
            </a:pPr>
            <a:r>
              <a:rPr lang="en-US" altLang="ja-JP" dirty="0" smtClean="0"/>
              <a:t>--</a:t>
            </a:r>
            <a:r>
              <a:rPr lang="en-US" altLang="ja-JP" dirty="0" err="1" smtClean="0"/>
              <a:t>nocont</a:t>
            </a:r>
            <a:r>
              <a:rPr lang="en-US" altLang="ja-JP" dirty="0" smtClean="0"/>
              <a:t>				: </a:t>
            </a:r>
            <a:r>
              <a:rPr lang="ja-JP" altLang="en-US" dirty="0" smtClean="0"/>
              <a:t>等値線を描かない</a:t>
            </a:r>
            <a:endParaRPr lang="en-US" altLang="ja-JP" dirty="0" smtClean="0"/>
          </a:p>
          <a:p>
            <a:pPr marL="457200" lvl="1" indent="0">
              <a:buNone/>
            </a:pPr>
            <a:r>
              <a:rPr lang="en-US" altLang="ja-JP" dirty="0" smtClean="0"/>
              <a:t>--range  [</a:t>
            </a:r>
            <a:r>
              <a:rPr lang="ja-JP" altLang="en-US" dirty="0" smtClean="0"/>
              <a:t>最小値</a:t>
            </a:r>
            <a:r>
              <a:rPr lang="en-US" altLang="ja-JP" dirty="0" smtClean="0"/>
              <a:t>]:[</a:t>
            </a:r>
            <a:r>
              <a:rPr lang="ja-JP" altLang="en-US" dirty="0" smtClean="0"/>
              <a:t>最大値</a:t>
            </a:r>
            <a:r>
              <a:rPr lang="en-US" altLang="ja-JP" dirty="0" smtClean="0"/>
              <a:t>]		: </a:t>
            </a:r>
            <a:r>
              <a:rPr lang="ja-JP" altLang="en-US" dirty="0" smtClean="0"/>
              <a:t>色付け等を</a:t>
            </a:r>
            <a:r>
              <a:rPr lang="ja-JP" altLang="en-US" dirty="0" err="1" smtClean="0"/>
              <a:t>の</a:t>
            </a:r>
            <a:r>
              <a:rPr lang="ja-JP" altLang="en-US" dirty="0" smtClean="0"/>
              <a:t>範囲を指定</a:t>
            </a:r>
            <a:endParaRPr lang="en-US" altLang="ja-JP" dirty="0" smtClean="0"/>
          </a:p>
          <a:p>
            <a:pPr marL="457200" lvl="1" indent="0">
              <a:buNone/>
            </a:pPr>
            <a:r>
              <a:rPr lang="en-US" altLang="ja-JP" dirty="0" smtClean="0"/>
              <a:t>--</a:t>
            </a:r>
            <a:r>
              <a:rPr lang="en-US" altLang="ja-JP" dirty="0" err="1" smtClean="0"/>
              <a:t>anim</a:t>
            </a:r>
            <a:r>
              <a:rPr lang="en-US" altLang="ja-JP" dirty="0" smtClean="0"/>
              <a:t>  [</a:t>
            </a:r>
            <a:r>
              <a:rPr lang="ja-JP" altLang="en-US" dirty="0" smtClean="0"/>
              <a:t>軸</a:t>
            </a:r>
            <a:r>
              <a:rPr lang="en-US" altLang="ja-JP" dirty="0" smtClean="0"/>
              <a:t>]			: [</a:t>
            </a:r>
            <a:r>
              <a:rPr lang="ja-JP" altLang="en-US" dirty="0" smtClean="0"/>
              <a:t>軸</a:t>
            </a:r>
            <a:r>
              <a:rPr lang="en-US" altLang="ja-JP" dirty="0" smtClean="0"/>
              <a:t>] </a:t>
            </a:r>
            <a:r>
              <a:rPr lang="ja-JP" altLang="en-US" dirty="0" smtClean="0"/>
              <a:t>方向にアニメーション</a:t>
            </a:r>
            <a:endParaRPr lang="en-US" altLang="ja-JP" dirty="0" smtClean="0"/>
          </a:p>
          <a:p>
            <a:pPr marL="457200" lvl="1" indent="0">
              <a:buNone/>
            </a:pPr>
            <a:r>
              <a:rPr lang="en-US" altLang="ja-JP" dirty="0" smtClean="0"/>
              <a:t>--smooth				: --</a:t>
            </a:r>
            <a:r>
              <a:rPr lang="en-US" altLang="ja-JP" dirty="0" err="1" smtClean="0"/>
              <a:t>anim</a:t>
            </a:r>
            <a:r>
              <a:rPr lang="en-US" altLang="ja-JP" dirty="0" smtClean="0"/>
              <a:t> </a:t>
            </a:r>
            <a:r>
              <a:rPr lang="ja-JP" altLang="en-US" dirty="0" smtClean="0"/>
              <a:t>指定時にアニメーションが滑らかになる</a:t>
            </a:r>
            <a:endParaRPr lang="en-US" altLang="ja-JP" dirty="0" smtClean="0"/>
          </a:p>
          <a:p>
            <a:pPr marL="457200" lvl="1" indent="0">
              <a:buNone/>
            </a:pPr>
            <a:r>
              <a:rPr lang="en-US" altLang="ja-JP" dirty="0"/>
              <a:t>	</a:t>
            </a:r>
            <a:r>
              <a:rPr lang="en-US" altLang="ja-JP" dirty="0" smtClean="0"/>
              <a:t>				: 	</a:t>
            </a:r>
            <a:r>
              <a:rPr lang="ja-JP" altLang="en-US" dirty="0" smtClean="0"/>
              <a:t>でも止まらない</a:t>
            </a:r>
            <a:r>
              <a:rPr lang="en-US" altLang="ja-JP" dirty="0" smtClean="0"/>
              <a:t>.</a:t>
            </a:r>
          </a:p>
          <a:p>
            <a:pPr marL="457200" lvl="1" indent="0">
              <a:buNone/>
            </a:pPr>
            <a:r>
              <a:rPr lang="en-US" altLang="ja-JP" dirty="0"/>
              <a:t>--</a:t>
            </a:r>
            <a:r>
              <a:rPr lang="en-US" altLang="ja-JP" dirty="0" err="1"/>
              <a:t>itr</a:t>
            </a:r>
            <a:r>
              <a:rPr lang="en-US" altLang="ja-JP" dirty="0"/>
              <a:t> n</a:t>
            </a:r>
          </a:p>
          <a:p>
            <a:pPr marL="457200" lvl="1" indent="0">
              <a:buNone/>
            </a:pPr>
            <a:r>
              <a:rPr lang="en-US" altLang="ja-JP" dirty="0"/>
              <a:t>	n=1	: </a:t>
            </a:r>
            <a:r>
              <a:rPr lang="ja-JP" altLang="en-US" dirty="0"/>
              <a:t>縦軸線形</a:t>
            </a:r>
            <a:r>
              <a:rPr lang="en-US" altLang="ja-JP" dirty="0"/>
              <a:t>, </a:t>
            </a:r>
            <a:r>
              <a:rPr lang="ja-JP" altLang="en-US" dirty="0"/>
              <a:t>横軸線形</a:t>
            </a:r>
            <a:r>
              <a:rPr lang="en-US" altLang="ja-JP" dirty="0"/>
              <a:t>,   	n=2	: </a:t>
            </a:r>
            <a:r>
              <a:rPr lang="ja-JP" altLang="en-US" dirty="0"/>
              <a:t>縦軸対数</a:t>
            </a:r>
            <a:r>
              <a:rPr lang="en-US" altLang="ja-JP" dirty="0"/>
              <a:t>, </a:t>
            </a:r>
            <a:r>
              <a:rPr lang="ja-JP" altLang="en-US" dirty="0"/>
              <a:t>横軸線形</a:t>
            </a:r>
            <a:endParaRPr lang="en-US" altLang="ja-JP" dirty="0"/>
          </a:p>
          <a:p>
            <a:pPr marL="457200" lvl="1" indent="0">
              <a:buNone/>
            </a:pPr>
            <a:r>
              <a:rPr lang="en-US" altLang="ja-JP" dirty="0"/>
              <a:t>	n=3	: </a:t>
            </a:r>
            <a:r>
              <a:rPr lang="ja-JP" altLang="en-US" dirty="0"/>
              <a:t>縦軸線形</a:t>
            </a:r>
            <a:r>
              <a:rPr lang="en-US" altLang="ja-JP" dirty="0"/>
              <a:t>, </a:t>
            </a:r>
            <a:r>
              <a:rPr lang="ja-JP" altLang="en-US" dirty="0"/>
              <a:t>横軸対数</a:t>
            </a:r>
            <a:r>
              <a:rPr lang="en-US" altLang="ja-JP" dirty="0"/>
              <a:t>, 	</a:t>
            </a:r>
            <a:r>
              <a:rPr lang="en-US" altLang="ja-JP" dirty="0" smtClean="0"/>
              <a:t>	n=4</a:t>
            </a:r>
            <a:r>
              <a:rPr lang="en-US" altLang="ja-JP" dirty="0"/>
              <a:t>	: </a:t>
            </a:r>
            <a:r>
              <a:rPr lang="ja-JP" altLang="en-US" dirty="0"/>
              <a:t>縦軸対数</a:t>
            </a:r>
            <a:r>
              <a:rPr lang="en-US" altLang="ja-JP" dirty="0"/>
              <a:t>, </a:t>
            </a:r>
            <a:r>
              <a:rPr lang="ja-JP" altLang="en-US" dirty="0"/>
              <a:t>横軸対数</a:t>
            </a:r>
            <a:endParaRPr lang="en-US" altLang="ja-JP" dirty="0"/>
          </a:p>
          <a:p>
            <a:pPr marL="457200" lvl="1" indent="0">
              <a:buNone/>
            </a:pPr>
            <a:r>
              <a:rPr lang="en-US" altLang="ja-JP" dirty="0" smtClean="0"/>
              <a:t>--</a:t>
            </a:r>
            <a:r>
              <a:rPr lang="en-US" altLang="ja-JP" dirty="0" err="1" smtClean="0"/>
              <a:t>wsn</a:t>
            </a:r>
            <a:r>
              <a:rPr lang="en-US" altLang="ja-JP" dirty="0" smtClean="0"/>
              <a:t> n</a:t>
            </a:r>
          </a:p>
          <a:p>
            <a:pPr marL="457200" lvl="1" indent="0">
              <a:buNone/>
            </a:pPr>
            <a:r>
              <a:rPr lang="en-US" altLang="ja-JP" dirty="0"/>
              <a:t>	</a:t>
            </a:r>
            <a:r>
              <a:rPr lang="en-US" altLang="ja-JP" dirty="0" smtClean="0"/>
              <a:t>n=1	: </a:t>
            </a:r>
            <a:r>
              <a:rPr lang="ja-JP" altLang="en-US" dirty="0" smtClean="0"/>
              <a:t>画面に出力</a:t>
            </a:r>
            <a:r>
              <a:rPr lang="en-US" altLang="ja-JP" dirty="0" smtClean="0"/>
              <a:t>, 			n=2	: pdf </a:t>
            </a:r>
            <a:r>
              <a:rPr lang="ja-JP" altLang="en-US" dirty="0" smtClean="0"/>
              <a:t>ファイル </a:t>
            </a:r>
            <a:r>
              <a:rPr lang="en-US" altLang="ja-JP" dirty="0" smtClean="0"/>
              <a:t>(dcl.pdf) </a:t>
            </a:r>
            <a:r>
              <a:rPr lang="ja-JP" altLang="en-US" dirty="0" smtClean="0"/>
              <a:t>に出力</a:t>
            </a:r>
            <a:endParaRPr lang="en-US" altLang="ja-JP" dirty="0"/>
          </a:p>
          <a:p>
            <a:endParaRPr lang="en-US" altLang="ja-JP" dirty="0" smtClean="0"/>
          </a:p>
        </p:txBody>
      </p:sp>
    </p:spTree>
    <p:extLst>
      <p:ext uri="{BB962C8B-B14F-4D97-AF65-F5344CB8AC3E}">
        <p14:creationId xmlns:p14="http://schemas.microsoft.com/office/powerpoint/2010/main" val="3956329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gpview</a:t>
            </a:r>
            <a:r>
              <a:rPr kumimoji="1" lang="en-US" altLang="ja-JP" dirty="0" smtClean="0"/>
              <a:t> </a:t>
            </a:r>
            <a:r>
              <a:rPr lang="ja-JP" altLang="en-US" dirty="0"/>
              <a:t>オプション</a:t>
            </a:r>
            <a:endParaRPr kumimoji="1" lang="ja-JP" altLang="en-US" dirty="0"/>
          </a:p>
        </p:txBody>
      </p:sp>
      <p:sp>
        <p:nvSpPr>
          <p:cNvPr id="3" name="コンテンツ プレースホルダー 2"/>
          <p:cNvSpPr>
            <a:spLocks noGrp="1"/>
          </p:cNvSpPr>
          <p:nvPr>
            <p:ph idx="1"/>
          </p:nvPr>
        </p:nvSpPr>
        <p:spPr/>
        <p:txBody>
          <a:bodyPr>
            <a:normAutofit/>
          </a:bodyPr>
          <a:lstStyle/>
          <a:p>
            <a:endParaRPr lang="en-US" altLang="ja-JP" dirty="0" smtClean="0"/>
          </a:p>
          <a:p>
            <a:endParaRPr lang="en-US" altLang="ja-JP" dirty="0"/>
          </a:p>
          <a:p>
            <a:pPr lvl="1"/>
            <a:r>
              <a:rPr lang="ja-JP" altLang="en-US" dirty="0"/>
              <a:t> </a:t>
            </a:r>
            <a:r>
              <a:rPr lang="en-US" altLang="ja-JP" dirty="0" err="1" smtClean="0">
                <a:solidFill>
                  <a:srgbClr val="0070C0"/>
                </a:solidFill>
              </a:rPr>
              <a:t>lon</a:t>
            </a:r>
            <a:r>
              <a:rPr lang="en-US" altLang="ja-JP" dirty="0" smtClean="0">
                <a:solidFill>
                  <a:srgbClr val="0070C0"/>
                </a:solidFill>
              </a:rPr>
              <a:t> </a:t>
            </a:r>
            <a:r>
              <a:rPr lang="ja-JP" altLang="en-US" dirty="0" smtClean="0">
                <a:solidFill>
                  <a:srgbClr val="0070C0"/>
                </a:solidFill>
              </a:rPr>
              <a:t>軸方向に平均</a:t>
            </a:r>
            <a:endParaRPr lang="en-US" altLang="ja-JP" dirty="0" smtClean="0">
              <a:solidFill>
                <a:srgbClr val="0070C0"/>
              </a:solidFill>
            </a:endParaRPr>
          </a:p>
          <a:p>
            <a:pPr lvl="1"/>
            <a:r>
              <a:rPr lang="en-US" altLang="ja-JP" dirty="0" smtClean="0"/>
              <a:t> </a:t>
            </a:r>
            <a:r>
              <a:rPr lang="en-US" altLang="ja-JP" dirty="0" smtClean="0">
                <a:solidFill>
                  <a:srgbClr val="C00000"/>
                </a:solidFill>
              </a:rPr>
              <a:t>pdf </a:t>
            </a:r>
            <a:r>
              <a:rPr lang="ja-JP" altLang="en-US" dirty="0" smtClean="0">
                <a:solidFill>
                  <a:srgbClr val="C00000"/>
                </a:solidFill>
              </a:rPr>
              <a:t>ファイルに出力</a:t>
            </a:r>
            <a:endParaRPr lang="en-US" altLang="ja-JP" dirty="0" smtClean="0">
              <a:solidFill>
                <a:srgbClr val="C00000"/>
              </a:solidFill>
            </a:endParaRPr>
          </a:p>
          <a:p>
            <a:pPr lvl="1"/>
            <a:r>
              <a:rPr lang="ja-JP" altLang="en-US" dirty="0" smtClean="0"/>
              <a:t> </a:t>
            </a:r>
            <a:r>
              <a:rPr lang="ja-JP" altLang="en-US" dirty="0" smtClean="0">
                <a:solidFill>
                  <a:srgbClr val="7030A0"/>
                </a:solidFill>
              </a:rPr>
              <a:t>縦軸対数</a:t>
            </a:r>
            <a:r>
              <a:rPr lang="en-US" altLang="ja-JP" dirty="0" smtClean="0">
                <a:solidFill>
                  <a:srgbClr val="7030A0"/>
                </a:solidFill>
              </a:rPr>
              <a:t>, </a:t>
            </a:r>
            <a:r>
              <a:rPr lang="ja-JP" altLang="en-US" dirty="0" smtClean="0">
                <a:solidFill>
                  <a:srgbClr val="7030A0"/>
                </a:solidFill>
              </a:rPr>
              <a:t>横軸線形</a:t>
            </a:r>
            <a:endParaRPr lang="en-US" altLang="ja-JP" dirty="0" smtClean="0">
              <a:solidFill>
                <a:srgbClr val="7030A0"/>
              </a:solidFill>
            </a:endParaRPr>
          </a:p>
          <a:p>
            <a:pPr lvl="1"/>
            <a:endParaRPr lang="en-US" altLang="ja-JP" dirty="0" smtClean="0"/>
          </a:p>
          <a:p>
            <a:endParaRPr lang="en-US" altLang="ja-JP" dirty="0" smtClean="0"/>
          </a:p>
          <a:p>
            <a:pPr marL="0" indent="0">
              <a:buNone/>
            </a:pPr>
            <a:r>
              <a:rPr lang="en-US" altLang="ja-JP" dirty="0"/>
              <a:t> </a:t>
            </a:r>
            <a:endParaRPr lang="en-US" altLang="ja-JP" dirty="0" smtClean="0"/>
          </a:p>
        </p:txBody>
      </p:sp>
      <p:sp>
        <p:nvSpPr>
          <p:cNvPr id="10" name="テキスト ボックス 9"/>
          <p:cNvSpPr txBox="1"/>
          <p:nvPr/>
        </p:nvSpPr>
        <p:spPr>
          <a:xfrm>
            <a:off x="1487488" y="1628800"/>
            <a:ext cx="8779904" cy="461665"/>
          </a:xfrm>
          <a:prstGeom prst="rect">
            <a:avLst/>
          </a:prstGeom>
          <a:noFill/>
        </p:spPr>
        <p:txBody>
          <a:bodyPr wrap="none" rtlCol="0">
            <a:spAutoFit/>
          </a:bodyPr>
          <a:lstStyle/>
          <a:p>
            <a:r>
              <a:rPr lang="en-US" altLang="ja-JP" dirty="0"/>
              <a:t>$ </a:t>
            </a:r>
            <a:r>
              <a:rPr lang="en-US" altLang="ja-JP" dirty="0" err="1" smtClean="0"/>
              <a:t>gpview</a:t>
            </a:r>
            <a:r>
              <a:rPr lang="en-US" altLang="ja-JP" dirty="0" smtClean="0"/>
              <a:t>   </a:t>
            </a:r>
            <a:r>
              <a:rPr lang="en-US" altLang="ja-JP" dirty="0" err="1" smtClean="0"/>
              <a:t>Temp.nc@Temp,lat</a:t>
            </a:r>
            <a:r>
              <a:rPr lang="en-US" altLang="ja-JP" dirty="0" smtClean="0"/>
              <a:t>=0:90  </a:t>
            </a:r>
            <a:r>
              <a:rPr lang="en-US" altLang="ja-JP" dirty="0" smtClean="0">
                <a:solidFill>
                  <a:srgbClr val="0070C0"/>
                </a:solidFill>
              </a:rPr>
              <a:t>--mean </a:t>
            </a:r>
            <a:r>
              <a:rPr lang="en-US" altLang="ja-JP" dirty="0" err="1" smtClean="0">
                <a:solidFill>
                  <a:srgbClr val="0070C0"/>
                </a:solidFill>
              </a:rPr>
              <a:t>lon</a:t>
            </a:r>
            <a:r>
              <a:rPr lang="en-US" altLang="ja-JP" dirty="0" smtClean="0"/>
              <a:t>  </a:t>
            </a:r>
            <a:r>
              <a:rPr lang="en-US" altLang="ja-JP" dirty="0" smtClean="0">
                <a:solidFill>
                  <a:srgbClr val="C00000"/>
                </a:solidFill>
              </a:rPr>
              <a:t>--</a:t>
            </a:r>
            <a:r>
              <a:rPr lang="en-US" altLang="ja-JP" dirty="0" err="1" smtClean="0">
                <a:solidFill>
                  <a:srgbClr val="C00000"/>
                </a:solidFill>
              </a:rPr>
              <a:t>wsn</a:t>
            </a:r>
            <a:r>
              <a:rPr lang="en-US" altLang="ja-JP" dirty="0" smtClean="0">
                <a:solidFill>
                  <a:srgbClr val="C00000"/>
                </a:solidFill>
              </a:rPr>
              <a:t> 2</a:t>
            </a:r>
            <a:r>
              <a:rPr lang="en-US" altLang="ja-JP" dirty="0" smtClean="0"/>
              <a:t>  </a:t>
            </a:r>
            <a:r>
              <a:rPr lang="en-US" altLang="ja-JP" dirty="0" smtClean="0">
                <a:solidFill>
                  <a:srgbClr val="7030A0"/>
                </a:solidFill>
              </a:rPr>
              <a:t>--</a:t>
            </a:r>
            <a:r>
              <a:rPr lang="en-US" altLang="ja-JP" dirty="0" err="1" smtClean="0">
                <a:solidFill>
                  <a:srgbClr val="7030A0"/>
                </a:solidFill>
              </a:rPr>
              <a:t>itr</a:t>
            </a:r>
            <a:r>
              <a:rPr lang="en-US" altLang="ja-JP" dirty="0" smtClean="0">
                <a:solidFill>
                  <a:srgbClr val="7030A0"/>
                </a:solidFill>
              </a:rPr>
              <a:t> 2</a:t>
            </a:r>
            <a:endParaRPr kumimoji="1" lang="ja-JP" altLang="en-US" dirty="0">
              <a:solidFill>
                <a:srgbClr val="7030A0"/>
              </a:solidFill>
            </a:endParaRPr>
          </a:p>
        </p:txBody>
      </p:sp>
    </p:spTree>
    <p:extLst>
      <p:ext uri="{BB962C8B-B14F-4D97-AF65-F5344CB8AC3E}">
        <p14:creationId xmlns:p14="http://schemas.microsoft.com/office/powerpoint/2010/main" val="154766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やってみよう  のため</a:t>
            </a:r>
            <a:r>
              <a:rPr lang="ja-JP" altLang="en-US" dirty="0"/>
              <a:t>の</a:t>
            </a:r>
            <a:r>
              <a:rPr lang="ja-JP" altLang="en-US" dirty="0" smtClean="0"/>
              <a:t>準備 </a:t>
            </a:r>
            <a:r>
              <a:rPr lang="en-US" altLang="ja-JP" dirty="0" smtClean="0"/>
              <a:t>: </a:t>
            </a:r>
            <a:r>
              <a:rPr lang="ja-JP" altLang="en-US" dirty="0" smtClean="0"/>
              <a:t>サンプルファイル</a:t>
            </a:r>
            <a:endParaRPr kumimoji="1" lang="ja-JP" altLang="en-US" dirty="0"/>
          </a:p>
        </p:txBody>
      </p:sp>
      <p:sp>
        <p:nvSpPr>
          <p:cNvPr id="3" name="コンテンツ プレースホルダー 2"/>
          <p:cNvSpPr>
            <a:spLocks noGrp="1"/>
          </p:cNvSpPr>
          <p:nvPr>
            <p:ph idx="1"/>
          </p:nvPr>
        </p:nvSpPr>
        <p:spPr/>
        <p:txBody>
          <a:bodyPr/>
          <a:lstStyle/>
          <a:p>
            <a:r>
              <a:rPr lang="ja-JP" altLang="en-US" dirty="0"/>
              <a:t>下</a:t>
            </a:r>
            <a:r>
              <a:rPr lang="ja-JP" altLang="en-US" dirty="0" smtClean="0"/>
              <a:t>の </a:t>
            </a:r>
            <a:r>
              <a:rPr lang="en-US" altLang="ja-JP" dirty="0" smtClean="0"/>
              <a:t>URL </a:t>
            </a:r>
            <a:r>
              <a:rPr lang="ja-JP" altLang="en-US" dirty="0" smtClean="0"/>
              <a:t>にあるサンプルファイルで説明</a:t>
            </a:r>
            <a:endParaRPr lang="en-US" altLang="ja-JP" dirty="0" smtClean="0"/>
          </a:p>
          <a:p>
            <a:endParaRPr kumimoji="1" lang="en-US" altLang="ja-JP" dirty="0"/>
          </a:p>
          <a:p>
            <a:pPr lvl="1"/>
            <a:endParaRPr kumimoji="1" lang="en-US" altLang="ja-JP" dirty="0" smtClean="0"/>
          </a:p>
          <a:p>
            <a:pPr lvl="1"/>
            <a:r>
              <a:rPr lang="en-US" altLang="ja-JP" dirty="0" smtClean="0"/>
              <a:t>Temp.nc	</a:t>
            </a:r>
            <a:r>
              <a:rPr lang="ja-JP" altLang="en-US" dirty="0" smtClean="0"/>
              <a:t>温度</a:t>
            </a:r>
            <a:endParaRPr lang="en-US" altLang="ja-JP" dirty="0" smtClean="0"/>
          </a:p>
          <a:p>
            <a:pPr lvl="1"/>
            <a:r>
              <a:rPr kumimoji="1" lang="en-US" altLang="ja-JP" dirty="0" smtClean="0"/>
              <a:t>U.nc		</a:t>
            </a:r>
            <a:r>
              <a:rPr kumimoji="1" lang="ja-JP" altLang="en-US" dirty="0" smtClean="0"/>
              <a:t>東西風</a:t>
            </a:r>
            <a:endParaRPr kumimoji="1" lang="en-US" altLang="ja-JP" dirty="0" smtClean="0"/>
          </a:p>
          <a:p>
            <a:pPr lvl="1"/>
            <a:r>
              <a:rPr lang="en-US" altLang="ja-JP" dirty="0" smtClean="0"/>
              <a:t>V.nc		</a:t>
            </a:r>
            <a:r>
              <a:rPr lang="ja-JP" altLang="en-US" dirty="0" smtClean="0"/>
              <a:t>南北風</a:t>
            </a:r>
            <a:endParaRPr lang="en-US" altLang="ja-JP" dirty="0" smtClean="0"/>
          </a:p>
          <a:p>
            <a:pPr lvl="1"/>
            <a:endParaRPr kumimoji="1" lang="en-US" altLang="ja-JP" dirty="0"/>
          </a:p>
          <a:p>
            <a:pPr lvl="1"/>
            <a:r>
              <a:rPr lang="ja-JP" altLang="en-US" dirty="0" smtClean="0"/>
              <a:t>なお</a:t>
            </a:r>
            <a:r>
              <a:rPr lang="en-US" altLang="ja-JP" dirty="0" smtClean="0"/>
              <a:t>, </a:t>
            </a:r>
            <a:r>
              <a:rPr lang="ja-JP" altLang="en-US" dirty="0" smtClean="0"/>
              <a:t>このデータは</a:t>
            </a:r>
            <a:r>
              <a:rPr lang="en-US" altLang="ja-JP" dirty="0" smtClean="0"/>
              <a:t>, DCPAM </a:t>
            </a:r>
            <a:r>
              <a:rPr lang="ja-JP" altLang="en-US" dirty="0" smtClean="0"/>
              <a:t>での </a:t>
            </a:r>
            <a:r>
              <a:rPr lang="en-US" altLang="ja-JP" dirty="0" smtClean="0"/>
              <a:t>Held and Suarez (1994) </a:t>
            </a:r>
            <a:r>
              <a:rPr lang="ja-JP" altLang="en-US" dirty="0" smtClean="0"/>
              <a:t>実験の結果（解像度</a:t>
            </a:r>
            <a:r>
              <a:rPr lang="en-US" altLang="ja-JP" dirty="0" smtClean="0"/>
              <a:t>: T21L20, </a:t>
            </a:r>
            <a:r>
              <a:rPr lang="ja-JP" altLang="en-US" dirty="0" smtClean="0"/>
              <a:t>データの期間</a:t>
            </a:r>
            <a:r>
              <a:rPr lang="en-US" altLang="ja-JP" dirty="0" smtClean="0"/>
              <a:t>: 1200-1210 </a:t>
            </a:r>
            <a:r>
              <a:rPr lang="ja-JP" altLang="en-US" dirty="0" smtClean="0"/>
              <a:t>日目）</a:t>
            </a:r>
            <a:r>
              <a:rPr lang="en-US" altLang="ja-JP" dirty="0" smtClean="0"/>
              <a:t>.</a:t>
            </a:r>
            <a:endParaRPr kumimoji="1" lang="ja-JP" altLang="en-US" dirty="0"/>
          </a:p>
        </p:txBody>
      </p:sp>
      <p:sp>
        <p:nvSpPr>
          <p:cNvPr id="5" name="テキスト ボックス 4"/>
          <p:cNvSpPr txBox="1"/>
          <p:nvPr/>
        </p:nvSpPr>
        <p:spPr>
          <a:xfrm>
            <a:off x="1487488" y="1988840"/>
            <a:ext cx="10496784" cy="492443"/>
          </a:xfrm>
          <a:prstGeom prst="rect">
            <a:avLst/>
          </a:prstGeom>
          <a:noFill/>
        </p:spPr>
        <p:txBody>
          <a:bodyPr wrap="none" rtlCol="0">
            <a:spAutoFit/>
          </a:bodyPr>
          <a:lstStyle/>
          <a:p>
            <a:r>
              <a:rPr lang="en-US" altLang="ja-JP" sz="2600" dirty="0">
                <a:hlinkClick r:id="rId2"/>
              </a:rPr>
              <a:t>http://itpass.scitec.kobe-u.ac.jp/~</a:t>
            </a:r>
            <a:r>
              <a:rPr lang="en-US" altLang="ja-JP" sz="2600" dirty="0" smtClean="0">
                <a:hlinkClick r:id="rId2"/>
              </a:rPr>
              <a:t>yot/tmp/itpass_seminar/2012XX/pub/</a:t>
            </a:r>
            <a:endParaRPr kumimoji="1" lang="ja-JP" altLang="en-US" sz="2600" dirty="0"/>
          </a:p>
        </p:txBody>
      </p:sp>
    </p:spTree>
    <p:extLst>
      <p:ext uri="{BB962C8B-B14F-4D97-AF65-F5344CB8AC3E}">
        <p14:creationId xmlns:p14="http://schemas.microsoft.com/office/powerpoint/2010/main" val="1352536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itpass_v1">
  <a:themeElements>
    <a:clrScheme name="">
      <a:dk1>
        <a:srgbClr val="000000"/>
      </a:dk1>
      <a:lt1>
        <a:srgbClr val="0080FF"/>
      </a:lt1>
      <a:dk2>
        <a:srgbClr val="FFFFFF"/>
      </a:dk2>
      <a:lt2>
        <a:srgbClr val="B3B3B3"/>
      </a:lt2>
      <a:accent1>
        <a:srgbClr val="0080FF"/>
      </a:accent1>
      <a:accent2>
        <a:srgbClr val="004080"/>
      </a:accent2>
      <a:accent3>
        <a:srgbClr val="AAC0FF"/>
      </a:accent3>
      <a:accent4>
        <a:srgbClr val="000000"/>
      </a:accent4>
      <a:accent5>
        <a:srgbClr val="AAC0FF"/>
      </a:accent5>
      <a:accent6>
        <a:srgbClr val="003973"/>
      </a:accent6>
      <a:hlink>
        <a:srgbClr val="0000FF"/>
      </a:hlink>
      <a:folHlink>
        <a:srgbClr val="800040"/>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テーマ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テーマ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テーマ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テーマ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テーマ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テーマ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テーマ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テーマ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itpass_v1</Template>
  <TotalTime>1758</TotalTime>
  <Words>900</Words>
  <Application>Microsoft Office PowerPoint</Application>
  <PresentationFormat>ワイド画面</PresentationFormat>
  <Paragraphs>260</Paragraphs>
  <Slides>26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26</vt:i4>
      </vt:variant>
    </vt:vector>
  </HeadingPairs>
  <TitlesOfParts>
    <vt:vector size="30" baseType="lpstr">
      <vt:lpstr>ＭＳ Ｐゴシック</vt:lpstr>
      <vt:lpstr>Arial</vt:lpstr>
      <vt:lpstr>Symbol</vt:lpstr>
      <vt:lpstr>itpass_v1</vt:lpstr>
      <vt:lpstr>コマンドラインから netcdf データを描画する      ー gpview, gpvect 実習</vt:lpstr>
      <vt:lpstr>はじめに</vt:lpstr>
      <vt:lpstr>はじめに</vt:lpstr>
      <vt:lpstr>gpview, gpvect</vt:lpstr>
      <vt:lpstr>gpview 使い方</vt:lpstr>
      <vt:lpstr>gpview 使い方</vt:lpstr>
      <vt:lpstr>gpview オプション</vt:lpstr>
      <vt:lpstr>gpview オプション</vt:lpstr>
      <vt:lpstr>やってみよう  のための準備 : サンプルファイル</vt:lpstr>
      <vt:lpstr>やってみよう  のための準備 : ファイルの内容</vt:lpstr>
      <vt:lpstr>gpview やってみよう 1</vt:lpstr>
      <vt:lpstr>gpview やってみよう 2</vt:lpstr>
      <vt:lpstr>gpview やってみよう 3</vt:lpstr>
      <vt:lpstr>gpview やってみよう 4</vt:lpstr>
      <vt:lpstr>gpview やってみよう 5</vt:lpstr>
      <vt:lpstr>gpview やってみよう 6</vt:lpstr>
      <vt:lpstr>gpview やってみよう 7</vt:lpstr>
      <vt:lpstr>gpview やってみよう 8</vt:lpstr>
      <vt:lpstr>gpview やってみよう 9</vt:lpstr>
      <vt:lpstr>gpview やってみよう 10</vt:lpstr>
      <vt:lpstr>gpview やってみよう 11</vt:lpstr>
      <vt:lpstr>gpview やってみよう 12</vt:lpstr>
      <vt:lpstr>gpvect 使い方</vt:lpstr>
      <vt:lpstr>gpvect やってみよう 1</vt:lpstr>
      <vt:lpstr>gpvect やってみよう 2</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yot</dc:creator>
  <cp:lastModifiedBy>Takahashi Yoshiyuki</cp:lastModifiedBy>
  <cp:revision>345</cp:revision>
  <dcterms:created xsi:type="dcterms:W3CDTF">2013-07-05T03:10:41Z</dcterms:created>
  <dcterms:modified xsi:type="dcterms:W3CDTF">2020-12-15T00:09:02Z</dcterms:modified>
</cp:coreProperties>
</file>