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401" r:id="rId6"/>
    <p:sldId id="403" r:id="rId7"/>
    <p:sldId id="393" r:id="rId8"/>
    <p:sldId id="402" r:id="rId9"/>
    <p:sldId id="381" r:id="rId10"/>
    <p:sldId id="259" r:id="rId11"/>
    <p:sldId id="280" r:id="rId12"/>
    <p:sldId id="398" r:id="rId13"/>
    <p:sldId id="382" r:id="rId14"/>
    <p:sldId id="281" r:id="rId15"/>
    <p:sldId id="383" r:id="rId16"/>
    <p:sldId id="271" r:id="rId17"/>
    <p:sldId id="384" r:id="rId18"/>
    <p:sldId id="272" r:id="rId19"/>
    <p:sldId id="385" r:id="rId20"/>
    <p:sldId id="386" r:id="rId21"/>
    <p:sldId id="263" r:id="rId22"/>
    <p:sldId id="377" r:id="rId23"/>
    <p:sldId id="270" r:id="rId24"/>
    <p:sldId id="282" r:id="rId25"/>
    <p:sldId id="264" r:id="rId26"/>
    <p:sldId id="265" r:id="rId27"/>
    <p:sldId id="400" r:id="rId28"/>
    <p:sldId id="266" r:id="rId29"/>
    <p:sldId id="392" r:id="rId30"/>
    <p:sldId id="276" r:id="rId31"/>
    <p:sldId id="277" r:id="rId32"/>
    <p:sldId id="278" r:id="rId33"/>
    <p:sldId id="376" r:id="rId34"/>
    <p:sldId id="394" r:id="rId35"/>
    <p:sldId id="285" r:id="rId36"/>
    <p:sldId id="283" r:id="rId37"/>
    <p:sldId id="279" r:id="rId38"/>
    <p:sldId id="389" r:id="rId39"/>
    <p:sldId id="390" r:id="rId40"/>
    <p:sldId id="380" r:id="rId41"/>
    <p:sldId id="267" r:id="rId42"/>
    <p:sldId id="378" r:id="rId43"/>
    <p:sldId id="395" r:id="rId44"/>
    <p:sldId id="261" r:id="rId45"/>
    <p:sldId id="260" r:id="rId46"/>
    <p:sldId id="313" r:id="rId47"/>
    <p:sldId id="274" r:id="rId48"/>
    <p:sldId id="269" r:id="rId49"/>
    <p:sldId id="262" r:id="rId50"/>
    <p:sldId id="399" r:id="rId51"/>
    <p:sldId id="379" r:id="rId52"/>
    <p:sldId id="374" r:id="rId53"/>
    <p:sldId id="375" r:id="rId54"/>
    <p:sldId id="396" r:id="rId55"/>
    <p:sldId id="397" r:id="rId56"/>
    <p:sldId id="268" r:id="rId57"/>
    <p:sldId id="368" r:id="rId58"/>
  </p:sldIdLst>
  <p:sldSz cx="12192000" cy="6858000"/>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48" charset="-128"/>
        <a:cs typeface="+mn-cs"/>
      </a:defRPr>
    </a:lvl5pPr>
    <a:lvl6pPr marL="2286000" algn="l" defTabSz="914400" rtl="0" eaLnBrk="1" latinLnBrk="0" hangingPunct="1">
      <a:defRPr kumimoji="1" sz="2400" kern="1200">
        <a:solidFill>
          <a:schemeClr val="tx1"/>
        </a:solidFill>
        <a:latin typeface="Arial" charset="0"/>
        <a:ea typeface="ＭＳ Ｐゴシック" pitchFamily="-48" charset="-128"/>
        <a:cs typeface="+mn-cs"/>
      </a:defRPr>
    </a:lvl6pPr>
    <a:lvl7pPr marL="2743200" algn="l" defTabSz="914400" rtl="0" eaLnBrk="1" latinLnBrk="0" hangingPunct="1">
      <a:defRPr kumimoji="1" sz="2400" kern="1200">
        <a:solidFill>
          <a:schemeClr val="tx1"/>
        </a:solidFill>
        <a:latin typeface="Arial" charset="0"/>
        <a:ea typeface="ＭＳ Ｐゴシック" pitchFamily="-48" charset="-128"/>
        <a:cs typeface="+mn-cs"/>
      </a:defRPr>
    </a:lvl7pPr>
    <a:lvl8pPr marL="3200400" algn="l" defTabSz="914400" rtl="0" eaLnBrk="1" latinLnBrk="0" hangingPunct="1">
      <a:defRPr kumimoji="1" sz="2400" kern="1200">
        <a:solidFill>
          <a:schemeClr val="tx1"/>
        </a:solidFill>
        <a:latin typeface="Arial" charset="0"/>
        <a:ea typeface="ＭＳ Ｐゴシック" pitchFamily="-48" charset="-128"/>
        <a:cs typeface="+mn-cs"/>
      </a:defRPr>
    </a:lvl8pPr>
    <a:lvl9pPr marL="3657600" algn="l" defTabSz="914400" rtl="0" eaLnBrk="1" latinLnBrk="0" hangingPunct="1">
      <a:defRPr kumimoji="1"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9127"/>
    <a:srgbClr val="F78B09"/>
    <a:srgbClr val="016C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606" autoAdjust="0"/>
    <p:restoredTop sz="90924" autoAdjust="0"/>
  </p:normalViewPr>
  <p:slideViewPr>
    <p:cSldViewPr>
      <p:cViewPr varScale="1">
        <p:scale>
          <a:sx n="69" d="100"/>
          <a:sy n="69" d="100"/>
        </p:scale>
        <p:origin x="80" y="208"/>
      </p:cViewPr>
      <p:guideLst>
        <p:guide orient="horz" pos="2160"/>
        <p:guide pos="3840"/>
      </p:guideLst>
    </p:cSldViewPr>
  </p:slideViewPr>
  <p:notesTextViewPr>
    <p:cViewPr>
      <p:scale>
        <a:sx n="1" d="1"/>
        <a:sy n="1" d="1"/>
      </p:scale>
      <p:origin x="0" y="0"/>
    </p:cViewPr>
  </p:notesTextViewPr>
  <p:sorterViewPr>
    <p:cViewPr varScale="1">
      <p:scale>
        <a:sx n="1" d="1"/>
        <a:sy n="1" d="1"/>
      </p:scale>
      <p:origin x="0" y="-3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927100" y="3505200"/>
            <a:ext cx="10365317" cy="762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sz="2400"/>
          </a:p>
        </p:txBody>
      </p:sp>
      <p:sp>
        <p:nvSpPr>
          <p:cNvPr id="3077" name="Rectangle 5"/>
          <p:cNvSpPr>
            <a:spLocks noGrp="1" noChangeArrowheads="1"/>
          </p:cNvSpPr>
          <p:nvPr>
            <p:ph type="ctrTitle"/>
          </p:nvPr>
        </p:nvSpPr>
        <p:spPr>
          <a:xfrm>
            <a:off x="914400" y="1371600"/>
            <a:ext cx="10363200" cy="2057400"/>
          </a:xfrm>
        </p:spPr>
        <p:txBody>
          <a:bodyPr/>
          <a:lstStyle>
            <a:lvl1pPr algn="r">
              <a:defRPr>
                <a:solidFill>
                  <a:schemeClr val="tx1"/>
                </a:solidFill>
              </a:defRPr>
            </a:lvl1pPr>
          </a:lstStyle>
          <a:p>
            <a:pPr lvl="0"/>
            <a:r>
              <a:rPr lang="ja-JP" altLang="en-US" noProof="0"/>
              <a:t>マスター タイトルの書式設定</a:t>
            </a:r>
          </a:p>
        </p:txBody>
      </p:sp>
      <p:sp>
        <p:nvSpPr>
          <p:cNvPr id="3078" name="Rectangle 6"/>
          <p:cNvSpPr>
            <a:spLocks noGrp="1" noChangeArrowheads="1"/>
          </p:cNvSpPr>
          <p:nvPr>
            <p:ph type="subTitle" idx="1"/>
          </p:nvPr>
        </p:nvSpPr>
        <p:spPr>
          <a:xfrm>
            <a:off x="2641600" y="3657600"/>
            <a:ext cx="8534400" cy="1981200"/>
          </a:xfrm>
        </p:spPr>
        <p:txBody>
          <a:bodyPr/>
          <a:lstStyle>
            <a:lvl1pPr marL="0" indent="0" algn="r">
              <a:buFontTx/>
              <a:buNone/>
              <a:defRPr/>
            </a:lvl1pPr>
          </a:lstStyle>
          <a:p>
            <a:pPr lvl="0"/>
            <a:r>
              <a:rPr lang="ja-JP" altLang="en-US" noProof="0"/>
              <a:t>マスター サブタイトルの書式設定</a:t>
            </a:r>
          </a:p>
        </p:txBody>
      </p:sp>
    </p:spTree>
    <p:extLst>
      <p:ext uri="{BB962C8B-B14F-4D97-AF65-F5344CB8AC3E}">
        <p14:creationId xmlns:p14="http://schemas.microsoft.com/office/powerpoint/2010/main" val="350697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FD9227-A024-4A54-B0DD-71B51C6DC23B}" type="slidenum">
              <a:rPr lang="en-US" altLang="ja-JP"/>
              <a:pPr>
                <a:defRPr/>
              </a:pPr>
              <a:t>‹#›</a:t>
            </a:fld>
            <a:endParaRPr lang="en-US" altLang="ja-JP"/>
          </a:p>
        </p:txBody>
      </p:sp>
    </p:spTree>
    <p:extLst>
      <p:ext uri="{BB962C8B-B14F-4D97-AF65-F5344CB8AC3E}">
        <p14:creationId xmlns:p14="http://schemas.microsoft.com/office/powerpoint/2010/main" val="17872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706C3C-323A-42B0-BAD4-FC0489CB695B}" type="slidenum">
              <a:rPr lang="en-US" altLang="ja-JP"/>
              <a:pPr>
                <a:defRPr/>
              </a:pPr>
              <a:t>‹#›</a:t>
            </a:fld>
            <a:endParaRPr lang="en-US" altLang="ja-JP"/>
          </a:p>
        </p:txBody>
      </p:sp>
    </p:spTree>
    <p:extLst>
      <p:ext uri="{BB962C8B-B14F-4D97-AF65-F5344CB8AC3E}">
        <p14:creationId xmlns:p14="http://schemas.microsoft.com/office/powerpoint/2010/main" val="16362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98426"/>
            <a:ext cx="2590800" cy="5997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98426"/>
            <a:ext cx="7569200" cy="5997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71D92-5516-41BC-9970-4656CD1BF28A}" type="slidenum">
              <a:rPr lang="en-US" altLang="ja-JP"/>
              <a:pPr>
                <a:defRPr/>
              </a:pPr>
              <a:t>‹#›</a:t>
            </a:fld>
            <a:endParaRPr lang="en-US" altLang="ja-JP"/>
          </a:p>
        </p:txBody>
      </p:sp>
    </p:spTree>
    <p:extLst>
      <p:ext uri="{BB962C8B-B14F-4D97-AF65-F5344CB8AC3E}">
        <p14:creationId xmlns:p14="http://schemas.microsoft.com/office/powerpoint/2010/main" val="41838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AD38F7-FD22-48F6-8F4C-5C0F44DC1AE6}" type="slidenum">
              <a:rPr lang="en-US" altLang="ja-JP"/>
              <a:pPr>
                <a:defRPr/>
              </a:pPr>
              <a:t>‹#›</a:t>
            </a:fld>
            <a:endParaRPr lang="en-US" altLang="ja-JP"/>
          </a:p>
        </p:txBody>
      </p:sp>
    </p:spTree>
    <p:extLst>
      <p:ext uri="{BB962C8B-B14F-4D97-AF65-F5344CB8AC3E}">
        <p14:creationId xmlns:p14="http://schemas.microsoft.com/office/powerpoint/2010/main" val="292351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097850"/>
            <a:ext cx="508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097850"/>
            <a:ext cx="508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91B4AD-5113-4EDB-B6CA-539755A8EA04}" type="slidenum">
              <a:rPr lang="en-US" altLang="ja-JP"/>
              <a:pPr>
                <a:defRPr/>
              </a:pPr>
              <a:t>‹#›</a:t>
            </a:fld>
            <a:endParaRPr lang="en-US" altLang="ja-JP"/>
          </a:p>
        </p:txBody>
      </p:sp>
    </p:spTree>
    <p:extLst>
      <p:ext uri="{BB962C8B-B14F-4D97-AF65-F5344CB8AC3E}">
        <p14:creationId xmlns:p14="http://schemas.microsoft.com/office/powerpoint/2010/main" val="262121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8" name="コンテンツ プレースホルダー 2"/>
          <p:cNvSpPr>
            <a:spLocks noGrp="1"/>
          </p:cNvSpPr>
          <p:nvPr>
            <p:ph idx="1"/>
          </p:nvPr>
        </p:nvSpPr>
        <p:spPr>
          <a:xfrm>
            <a:off x="914400" y="1124549"/>
            <a:ext cx="103632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9" name="コンテンツ プレースホルダー 2"/>
          <p:cNvSpPr>
            <a:spLocks noGrp="1"/>
          </p:cNvSpPr>
          <p:nvPr>
            <p:ph idx="17"/>
          </p:nvPr>
        </p:nvSpPr>
        <p:spPr>
          <a:xfrm>
            <a:off x="929353" y="3716837"/>
            <a:ext cx="103632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9"/>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20"/>
          </p:nvPr>
        </p:nvSpPr>
        <p:spPr>
          <a:ln/>
        </p:spPr>
        <p:txBody>
          <a:bodyPr/>
          <a:lstStyle>
            <a:lvl1pPr>
              <a:defRPr/>
            </a:lvl1pPr>
          </a:lstStyle>
          <a:p>
            <a:pPr>
              <a:defRPr/>
            </a:pPr>
            <a:fld id="{3D5E0E79-504E-4329-85C8-8401F40EA11A}" type="slidenum">
              <a:rPr lang="en-US" altLang="ja-JP"/>
              <a:pPr>
                <a:defRPr/>
              </a:pPr>
              <a:t>‹#›</a:t>
            </a:fld>
            <a:endParaRPr lang="en-US" altLang="ja-JP"/>
          </a:p>
        </p:txBody>
      </p:sp>
    </p:spTree>
    <p:extLst>
      <p:ext uri="{BB962C8B-B14F-4D97-AF65-F5344CB8AC3E}">
        <p14:creationId xmlns:p14="http://schemas.microsoft.com/office/powerpoint/2010/main" val="142365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55D5180-DD74-4F79-A43D-E4BE9305578A}" type="slidenum">
              <a:rPr lang="en-US" altLang="ja-JP"/>
              <a:pPr>
                <a:defRPr/>
              </a:pPr>
              <a:t>‹#›</a:t>
            </a:fld>
            <a:endParaRPr lang="en-US" altLang="ja-JP"/>
          </a:p>
        </p:txBody>
      </p:sp>
    </p:spTree>
    <p:extLst>
      <p:ext uri="{BB962C8B-B14F-4D97-AF65-F5344CB8AC3E}">
        <p14:creationId xmlns:p14="http://schemas.microsoft.com/office/powerpoint/2010/main" val="20918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261A99-B17D-4DAD-A160-7A41469E965A}" type="slidenum">
              <a:rPr lang="en-US" altLang="ja-JP"/>
              <a:pPr>
                <a:defRPr/>
              </a:pPr>
              <a:t>‹#›</a:t>
            </a:fld>
            <a:endParaRPr lang="en-US" altLang="ja-JP"/>
          </a:p>
        </p:txBody>
      </p:sp>
    </p:spTree>
    <p:extLst>
      <p:ext uri="{BB962C8B-B14F-4D97-AF65-F5344CB8AC3E}">
        <p14:creationId xmlns:p14="http://schemas.microsoft.com/office/powerpoint/2010/main" val="181806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3FFE7E-31C2-4647-900E-F2D0B7B36DA7}" type="slidenum">
              <a:rPr lang="en-US" altLang="ja-JP"/>
              <a:pPr>
                <a:defRPr/>
              </a:pPr>
              <a:t>‹#›</a:t>
            </a:fld>
            <a:endParaRPr lang="en-US" altLang="ja-JP"/>
          </a:p>
        </p:txBody>
      </p:sp>
    </p:spTree>
    <p:extLst>
      <p:ext uri="{BB962C8B-B14F-4D97-AF65-F5344CB8AC3E}">
        <p14:creationId xmlns:p14="http://schemas.microsoft.com/office/powerpoint/2010/main" val="42636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0161E3C-FC9E-4568-80BE-6C9291D9C82A}" type="slidenum">
              <a:rPr lang="en-US" altLang="ja-JP"/>
              <a:pPr>
                <a:defRPr/>
              </a:pPr>
              <a:t>‹#›</a:t>
            </a:fld>
            <a:endParaRPr lang="en-US" altLang="ja-JP"/>
          </a:p>
        </p:txBody>
      </p:sp>
    </p:spTree>
    <p:extLst>
      <p:ext uri="{BB962C8B-B14F-4D97-AF65-F5344CB8AC3E}">
        <p14:creationId xmlns:p14="http://schemas.microsoft.com/office/powerpoint/2010/main" val="7710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A18FE5-6F8C-446B-A31C-8CB24B14CE27}" type="slidenum">
              <a:rPr lang="en-US" altLang="ja-JP"/>
              <a:pPr>
                <a:defRPr/>
              </a:pPr>
              <a:t>‹#›</a:t>
            </a:fld>
            <a:endParaRPr lang="en-US" altLang="ja-JP"/>
          </a:p>
        </p:txBody>
      </p:sp>
    </p:spTree>
    <p:extLst>
      <p:ext uri="{BB962C8B-B14F-4D97-AF65-F5344CB8AC3E}">
        <p14:creationId xmlns:p14="http://schemas.microsoft.com/office/powerpoint/2010/main" val="79514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2117" y="0"/>
            <a:ext cx="12206816" cy="9144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sz="2400"/>
          </a:p>
        </p:txBody>
      </p:sp>
      <p:sp>
        <p:nvSpPr>
          <p:cNvPr id="1027" name="Rectangle 10"/>
          <p:cNvSpPr>
            <a:spLocks noChangeArrowheads="1"/>
          </p:cNvSpPr>
          <p:nvPr/>
        </p:nvSpPr>
        <p:spPr bwMode="auto">
          <a:xfrm>
            <a:off x="2118" y="6354764"/>
            <a:ext cx="12194116" cy="503237"/>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sz="2400" dirty="0"/>
          </a:p>
        </p:txBody>
      </p:sp>
      <p:sp>
        <p:nvSpPr>
          <p:cNvPr id="1028" name="Rectangle 2"/>
          <p:cNvSpPr>
            <a:spLocks noGrp="1" noChangeArrowheads="1"/>
          </p:cNvSpPr>
          <p:nvPr>
            <p:ph type="title"/>
          </p:nvPr>
        </p:nvSpPr>
        <p:spPr bwMode="auto">
          <a:xfrm>
            <a:off x="914400" y="98425"/>
            <a:ext cx="10365317"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3"/>
          <p:cNvSpPr>
            <a:spLocks noGrp="1" noChangeArrowheads="1"/>
          </p:cNvSpPr>
          <p:nvPr>
            <p:ph type="body" idx="1"/>
          </p:nvPr>
        </p:nvSpPr>
        <p:spPr bwMode="auto">
          <a:xfrm>
            <a:off x="914400" y="1106488"/>
            <a:ext cx="10363200"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p:cNvSpPr>
            <a:spLocks noGrp="1" noChangeArrowheads="1"/>
          </p:cNvSpPr>
          <p:nvPr>
            <p:ph type="dt" sz="half" idx="2"/>
          </p:nvPr>
        </p:nvSpPr>
        <p:spPr bwMode="auto">
          <a:xfrm>
            <a:off x="1443567" y="6434138"/>
            <a:ext cx="2540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pPr>
              <a:defRPr/>
            </a:pPr>
            <a:endParaRPr lang="en-US" altLang="ja-JP"/>
          </a:p>
        </p:txBody>
      </p:sp>
      <p:sp>
        <p:nvSpPr>
          <p:cNvPr id="3" name="Rectangle 5"/>
          <p:cNvSpPr>
            <a:spLocks noGrp="1" noChangeArrowheads="1"/>
          </p:cNvSpPr>
          <p:nvPr>
            <p:ph type="ftr" sz="quarter" idx="3"/>
          </p:nvPr>
        </p:nvSpPr>
        <p:spPr bwMode="auto">
          <a:xfrm>
            <a:off x="4165600" y="6434138"/>
            <a:ext cx="38608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pPr>
              <a:defRPr/>
            </a:pPr>
            <a:endParaRPr lang="en-US" altLang="ja-JP"/>
          </a:p>
        </p:txBody>
      </p:sp>
      <p:sp>
        <p:nvSpPr>
          <p:cNvPr id="4" name="Rectangle 6"/>
          <p:cNvSpPr>
            <a:spLocks noGrp="1" noChangeArrowheads="1"/>
          </p:cNvSpPr>
          <p:nvPr>
            <p:ph type="sldNum" sz="quarter" idx="4"/>
          </p:nvPr>
        </p:nvSpPr>
        <p:spPr bwMode="auto">
          <a:xfrm>
            <a:off x="8208433" y="6434138"/>
            <a:ext cx="2540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CC197FE1-0935-46BC-BEA3-AEB9DB5B934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0000"/>
          </a:solidFill>
          <a:latin typeface="+mn-lt"/>
          <a:ea typeface="+mn-ea"/>
        </a:defRPr>
      </a:lvl2pPr>
      <a:lvl3pPr marL="1143000" indent="-228600" algn="l" rtl="0" eaLnBrk="1" fontAlgn="base" hangingPunct="1">
        <a:spcBef>
          <a:spcPct val="20000"/>
        </a:spcBef>
        <a:spcAft>
          <a:spcPct val="0"/>
        </a:spcAft>
        <a:buChar char="•"/>
        <a:defRPr kumimoji="1" sz="2400">
          <a:solidFill>
            <a:srgbClr val="000000"/>
          </a:solidFill>
          <a:latin typeface="+mn-lt"/>
          <a:ea typeface="+mn-ea"/>
        </a:defRPr>
      </a:lvl3pPr>
      <a:lvl4pPr marL="1600200" indent="-228600" algn="l" rtl="0" eaLnBrk="1" fontAlgn="base" hangingPunct="1">
        <a:spcBef>
          <a:spcPct val="20000"/>
        </a:spcBef>
        <a:spcAft>
          <a:spcPct val="0"/>
        </a:spcAft>
        <a:buChar char="–"/>
        <a:defRPr kumimoji="1" sz="2000">
          <a:solidFill>
            <a:srgbClr val="000000"/>
          </a:solidFill>
          <a:latin typeface="+mn-lt"/>
          <a:ea typeface="+mn-ea"/>
        </a:defRPr>
      </a:lvl4pPr>
      <a:lvl5pPr marL="2057400" indent="-228600" algn="l" rtl="0" eaLnBrk="1" fontAlgn="base" hangingPunct="1">
        <a:spcBef>
          <a:spcPct val="20000"/>
        </a:spcBef>
        <a:spcAft>
          <a:spcPct val="0"/>
        </a:spcAft>
        <a:buChar char="»"/>
        <a:defRPr kumimoji="1" sz="2000">
          <a:solidFill>
            <a:srgbClr val="000000"/>
          </a:solidFill>
          <a:latin typeface="+mn-lt"/>
          <a:ea typeface="+mn-ea"/>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21.png"/><Relationship Id="rId3" Type="http://schemas.openxmlformats.org/officeDocument/2006/relationships/tags" Target="../tags/tag3.xml"/><Relationship Id="rId7" Type="http://schemas.openxmlformats.org/officeDocument/2006/relationships/slideLayout" Target="../slideLayouts/slideLayout3.xml"/><Relationship Id="rId12"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9.png"/><Relationship Id="rId5" Type="http://schemas.openxmlformats.org/officeDocument/2006/relationships/tags" Target="../tags/tag5.xml"/><Relationship Id="rId10" Type="http://schemas.openxmlformats.org/officeDocument/2006/relationships/image" Target="../media/image18.png"/><Relationship Id="rId4" Type="http://schemas.openxmlformats.org/officeDocument/2006/relationships/tags" Target="../tags/tag4.xml"/><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image" Target="../media/image40.emf"/><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5.xml"/><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jpe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3.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8.png"/><Relationship Id="rId17" Type="http://schemas.openxmlformats.org/officeDocument/2006/relationships/image" Target="../media/image58.png"/><Relationship Id="rId2" Type="http://schemas.openxmlformats.org/officeDocument/2006/relationships/tags" Target="../tags/tag8.xml"/><Relationship Id="rId16" Type="http://schemas.openxmlformats.org/officeDocument/2006/relationships/image" Target="../media/image57.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54.png"/><Relationship Id="rId5" Type="http://schemas.openxmlformats.org/officeDocument/2006/relationships/tags" Target="../tags/tag11.xml"/><Relationship Id="rId15" Type="http://schemas.openxmlformats.org/officeDocument/2006/relationships/image" Target="../media/image56.png"/><Relationship Id="rId10" Type="http://schemas.openxmlformats.org/officeDocument/2006/relationships/slideLayout" Target="../slideLayouts/slideLayout2.xml"/><Relationship Id="rId19" Type="http://schemas.openxmlformats.org/officeDocument/2006/relationships/image" Target="../media/image61.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ja-JP" altLang="en-US" sz="3200" dirty="0"/>
              <a:t>これまでの研究の概要と今後の研究計画</a:t>
            </a:r>
            <a:r>
              <a:rPr lang="en-US" altLang="ja-JP" sz="3200" dirty="0"/>
              <a:t>, </a:t>
            </a:r>
            <a:br>
              <a:rPr lang="en-US" altLang="ja-JP" sz="3200" dirty="0"/>
            </a:br>
            <a:r>
              <a:rPr lang="ja-JP" altLang="en-US" sz="3200" dirty="0"/>
              <a:t>これまでの教育</a:t>
            </a:r>
            <a:r>
              <a:rPr lang="en-US" altLang="ja-JP" sz="3200" dirty="0"/>
              <a:t>, </a:t>
            </a:r>
            <a:r>
              <a:rPr lang="ja-JP" altLang="en-US" sz="3200" dirty="0"/>
              <a:t>学生の研究指導等の概要と今後の抱負</a:t>
            </a:r>
            <a:br>
              <a:rPr lang="en-US" altLang="ja-JP" sz="3200" dirty="0"/>
            </a:br>
            <a:br>
              <a:rPr lang="en-US" altLang="ja-JP" sz="3200" dirty="0"/>
            </a:br>
            <a:r>
              <a:rPr lang="ja-JP" altLang="en-US" sz="3200" dirty="0"/>
              <a:t>高橋芳幸 </a:t>
            </a:r>
            <a:r>
              <a:rPr lang="en-US" altLang="ja-JP" sz="3200" dirty="0"/>
              <a:t>(</a:t>
            </a:r>
            <a:r>
              <a:rPr lang="ja-JP" altLang="en-US" sz="3200" dirty="0"/>
              <a:t>神戸大学大学院理学研究科 准教授</a:t>
            </a:r>
            <a:r>
              <a:rPr lang="en-US" altLang="ja-JP" sz="3200" dirty="0"/>
              <a:t>)</a:t>
            </a:r>
            <a:endParaRPr lang="ja-JP" altLang="ja-JP" sz="3200" dirty="0"/>
          </a:p>
        </p:txBody>
      </p:sp>
      <p:sp>
        <p:nvSpPr>
          <p:cNvPr id="3075" name="Rectangle 3"/>
          <p:cNvSpPr>
            <a:spLocks noGrp="1" noChangeArrowheads="1"/>
          </p:cNvSpPr>
          <p:nvPr>
            <p:ph type="subTitle" idx="1"/>
          </p:nvPr>
        </p:nvSpPr>
        <p:spPr/>
        <p:txBody>
          <a:bodyPr/>
          <a:lstStyle/>
          <a:p>
            <a:endParaRPr lang="ja-JP" altLang="ja-JP"/>
          </a:p>
        </p:txBody>
      </p:sp>
      <p:sp>
        <p:nvSpPr>
          <p:cNvPr id="2" name="テキスト ボックス 1">
            <a:extLst>
              <a:ext uri="{FF2B5EF4-FFF2-40B4-BE49-F238E27FC236}">
                <a16:creationId xmlns:a16="http://schemas.microsoft.com/office/drawing/2014/main" id="{CD604667-A155-4B84-99E7-0AC5D4941C35}"/>
              </a:ext>
            </a:extLst>
          </p:cNvPr>
          <p:cNvSpPr txBox="1"/>
          <p:nvPr/>
        </p:nvSpPr>
        <p:spPr>
          <a:xfrm>
            <a:off x="335360" y="3645024"/>
            <a:ext cx="11758347" cy="2677656"/>
          </a:xfrm>
          <a:prstGeom prst="rect">
            <a:avLst/>
          </a:prstGeom>
          <a:noFill/>
        </p:spPr>
        <p:txBody>
          <a:bodyPr wrap="none" rtlCol="0">
            <a:spAutoFit/>
          </a:bodyPr>
          <a:lstStyle/>
          <a:p>
            <a:r>
              <a:rPr kumimoji="1" lang="ja-JP" altLang="en-US" u="sng" dirty="0"/>
              <a:t>略歴</a:t>
            </a:r>
            <a:endParaRPr kumimoji="1" lang="en-US" altLang="ja-JP" u="sng" dirty="0"/>
          </a:p>
          <a:p>
            <a:r>
              <a:rPr lang="en-US" altLang="ja-JP" kern="0" dirty="0"/>
              <a:t>2003 </a:t>
            </a:r>
            <a:r>
              <a:rPr lang="ja-JP" altLang="en-US" kern="0" dirty="0"/>
              <a:t>年   </a:t>
            </a:r>
            <a:r>
              <a:rPr lang="en-US" altLang="ja-JP" kern="0" dirty="0"/>
              <a:t>3 </a:t>
            </a:r>
            <a:r>
              <a:rPr lang="ja-JP" altLang="en-US" kern="0" dirty="0"/>
              <a:t>月 </a:t>
            </a:r>
            <a:r>
              <a:rPr lang="en-US" altLang="ja-JP" kern="0" dirty="0"/>
              <a:t>                        </a:t>
            </a:r>
            <a:r>
              <a:rPr lang="ja-JP" altLang="en-US" kern="0" dirty="0"/>
              <a:t>東北大学大学院理学研究科地球物理学専攻 修了</a:t>
            </a:r>
            <a:endParaRPr lang="en-US" altLang="ja-JP" kern="0" dirty="0"/>
          </a:p>
          <a:p>
            <a:r>
              <a:rPr lang="en-US" altLang="ja-JP" kern="0" dirty="0"/>
              <a:t>2003 </a:t>
            </a:r>
            <a:r>
              <a:rPr lang="ja-JP" altLang="en-US" kern="0" dirty="0"/>
              <a:t>年   </a:t>
            </a:r>
            <a:r>
              <a:rPr lang="en-US" altLang="ja-JP" kern="0" dirty="0"/>
              <a:t>4 </a:t>
            </a:r>
            <a:r>
              <a:rPr lang="ja-JP" altLang="en-US" kern="0" dirty="0"/>
              <a:t>月～</a:t>
            </a:r>
            <a:r>
              <a:rPr lang="en-US" altLang="ja-JP" kern="0" dirty="0"/>
              <a:t>2003 </a:t>
            </a:r>
            <a:r>
              <a:rPr lang="ja-JP" altLang="en-US" kern="0" dirty="0"/>
              <a:t>年 </a:t>
            </a:r>
            <a:r>
              <a:rPr lang="en-US" altLang="ja-JP" kern="0" dirty="0"/>
              <a:t>9 </a:t>
            </a:r>
            <a:r>
              <a:rPr lang="ja-JP" altLang="en-US" kern="0" dirty="0"/>
              <a:t>月 海洋開発研究機構 地球シミュレータセンター</a:t>
            </a:r>
            <a:endParaRPr lang="en-US" altLang="ja-JP" kern="0" dirty="0"/>
          </a:p>
          <a:p>
            <a:r>
              <a:rPr lang="en-US" altLang="ja-JP" kern="0" dirty="0"/>
              <a:t>2003 </a:t>
            </a:r>
            <a:r>
              <a:rPr lang="ja-JP" altLang="en-US" kern="0" dirty="0"/>
              <a:t>年 </a:t>
            </a:r>
            <a:r>
              <a:rPr lang="en-US" altLang="ja-JP" kern="0" dirty="0"/>
              <a:t>10 </a:t>
            </a:r>
            <a:r>
              <a:rPr lang="ja-JP" altLang="en-US" kern="0" dirty="0"/>
              <a:t>月～</a:t>
            </a:r>
            <a:r>
              <a:rPr lang="en-US" altLang="ja-JP" kern="0" dirty="0"/>
              <a:t>2004 </a:t>
            </a:r>
            <a:r>
              <a:rPr lang="ja-JP" altLang="en-US" kern="0" dirty="0"/>
              <a:t>年 </a:t>
            </a:r>
            <a:r>
              <a:rPr lang="en-US" altLang="ja-JP" kern="0" dirty="0"/>
              <a:t>3 </a:t>
            </a:r>
            <a:r>
              <a:rPr lang="ja-JP" altLang="en-US" kern="0" dirty="0"/>
              <a:t>月 神戸大学自然科学研究科</a:t>
            </a:r>
            <a:endParaRPr lang="en-US" altLang="ja-JP" kern="0" dirty="0"/>
          </a:p>
          <a:p>
            <a:r>
              <a:rPr lang="en-US" altLang="ja-JP" kern="0" dirty="0"/>
              <a:t>2004 </a:t>
            </a:r>
            <a:r>
              <a:rPr lang="ja-JP" altLang="en-US" kern="0" dirty="0"/>
              <a:t>年   </a:t>
            </a:r>
            <a:r>
              <a:rPr lang="en-US" altLang="ja-JP" kern="0" dirty="0"/>
              <a:t>4 </a:t>
            </a:r>
            <a:r>
              <a:rPr lang="ja-JP" altLang="en-US" kern="0" dirty="0"/>
              <a:t>月～</a:t>
            </a:r>
            <a:r>
              <a:rPr lang="en-US" altLang="ja-JP" kern="0" dirty="0"/>
              <a:t>2007 </a:t>
            </a:r>
            <a:r>
              <a:rPr lang="ja-JP" altLang="en-US" kern="0" dirty="0"/>
              <a:t>年 </a:t>
            </a:r>
            <a:r>
              <a:rPr lang="en-US" altLang="ja-JP" kern="0" dirty="0"/>
              <a:t>3 </a:t>
            </a:r>
            <a:r>
              <a:rPr lang="ja-JP" altLang="en-US" kern="0" dirty="0"/>
              <a:t>月 北海道大学大学院理学研究科</a:t>
            </a:r>
            <a:endParaRPr lang="en-US" altLang="ja-JP" kern="0" dirty="0"/>
          </a:p>
          <a:p>
            <a:r>
              <a:rPr lang="en-US" altLang="ja-JP" kern="0" dirty="0"/>
              <a:t>2007 </a:t>
            </a:r>
            <a:r>
              <a:rPr lang="ja-JP" altLang="en-US" kern="0" dirty="0"/>
              <a:t>年   </a:t>
            </a:r>
            <a:r>
              <a:rPr lang="en-US" altLang="ja-JP" kern="0" dirty="0"/>
              <a:t>4 </a:t>
            </a:r>
            <a:r>
              <a:rPr lang="ja-JP" altLang="en-US" kern="0" dirty="0"/>
              <a:t>月～現在 　　　　　 神戸大学大学院理学研究科</a:t>
            </a:r>
            <a:r>
              <a:rPr lang="en-US" altLang="ja-JP" kern="0" dirty="0"/>
              <a:t>, </a:t>
            </a:r>
            <a:r>
              <a:rPr lang="ja-JP" altLang="en-US" kern="0" dirty="0"/>
              <a:t>自然科学系先端融合研究環</a:t>
            </a:r>
            <a:endParaRPr lang="en-US" altLang="ja-JP" kern="0" dirty="0"/>
          </a:p>
          <a:p>
            <a:r>
              <a:rPr kumimoji="1" lang="en-US" altLang="ja-JP" kern="0" dirty="0"/>
              <a:t> </a:t>
            </a:r>
            <a:r>
              <a:rPr kumimoji="1" lang="ja-JP" altLang="en-US" kern="0" dirty="0"/>
              <a:t>                                               </a:t>
            </a:r>
            <a:r>
              <a:rPr kumimoji="1" lang="en-US" altLang="ja-JP" kern="0" dirty="0"/>
              <a:t>(2013</a:t>
            </a:r>
            <a:r>
              <a:rPr kumimoji="1" lang="ja-JP" altLang="en-US" kern="0" dirty="0"/>
              <a:t> 年 </a:t>
            </a:r>
            <a:r>
              <a:rPr kumimoji="1" lang="en-US" altLang="ja-JP" kern="0" dirty="0"/>
              <a:t>11 </a:t>
            </a:r>
            <a:r>
              <a:rPr kumimoji="1" lang="ja-JP" altLang="en-US" kern="0" dirty="0"/>
              <a:t>月より</a:t>
            </a:r>
            <a:r>
              <a:rPr lang="ja-JP" altLang="en-US" kern="0" dirty="0"/>
              <a:t>現職</a:t>
            </a:r>
            <a:r>
              <a:rPr kumimoji="1" lang="en-US" altLang="ja-JP" kern="0" dirty="0"/>
              <a:t>)</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032C686-503D-440C-8ABC-828E06CA839E}"/>
              </a:ext>
            </a:extLst>
          </p:cNvPr>
          <p:cNvSpPr>
            <a:spLocks noGrp="1"/>
          </p:cNvSpPr>
          <p:nvPr>
            <p:ph type="title"/>
          </p:nvPr>
        </p:nvSpPr>
        <p:spPr/>
        <p:txBody>
          <a:bodyPr/>
          <a:lstStyle/>
          <a:p>
            <a:r>
              <a:rPr lang="ja-JP" altLang="en-US" dirty="0"/>
              <a:t>惑星大気数値モデルの構築</a:t>
            </a:r>
            <a:endParaRPr lang="en-US" altLang="ja-JP" dirty="0"/>
          </a:p>
        </p:txBody>
      </p:sp>
      <p:sp>
        <p:nvSpPr>
          <p:cNvPr id="5" name="コンテンツ プレースホルダー 4">
            <a:extLst>
              <a:ext uri="{FF2B5EF4-FFF2-40B4-BE49-F238E27FC236}">
                <a16:creationId xmlns:a16="http://schemas.microsoft.com/office/drawing/2014/main" id="{F41EEABA-5447-400B-841D-F2AC73FBA5AA}"/>
              </a:ext>
            </a:extLst>
          </p:cNvPr>
          <p:cNvSpPr>
            <a:spLocks noGrp="1"/>
          </p:cNvSpPr>
          <p:nvPr>
            <p:ph idx="1"/>
          </p:nvPr>
        </p:nvSpPr>
        <p:spPr/>
        <p:txBody>
          <a:bodyPr>
            <a:normAutofit fontScale="85000" lnSpcReduction="10000"/>
          </a:bodyPr>
          <a:lstStyle/>
          <a:p>
            <a:r>
              <a:rPr lang="ja-JP" altLang="en-US" dirty="0"/>
              <a:t>高橋のほとんどの研究は</a:t>
            </a:r>
            <a:r>
              <a:rPr lang="en-US" altLang="ja-JP" dirty="0"/>
              <a:t>, </a:t>
            </a:r>
            <a:r>
              <a:rPr lang="ja-JP" altLang="en-US" dirty="0"/>
              <a:t>独自に構築した数値モデルを用いて実施</a:t>
            </a:r>
            <a:r>
              <a:rPr lang="en-US" altLang="ja-JP" dirty="0"/>
              <a:t>.</a:t>
            </a:r>
          </a:p>
          <a:p>
            <a:pPr lvl="1"/>
            <a:r>
              <a:rPr lang="ja-JP" altLang="en-US" dirty="0"/>
              <a:t>現象をより深く理解するためにモデルを構築することに拘り</a:t>
            </a:r>
            <a:r>
              <a:rPr lang="en-US" altLang="ja-JP" dirty="0"/>
              <a:t>. </a:t>
            </a:r>
          </a:p>
          <a:p>
            <a:r>
              <a:rPr lang="ja-JP" altLang="en-US" dirty="0"/>
              <a:t>構築してきたモデルは二種類</a:t>
            </a:r>
            <a:endParaRPr lang="en-US" altLang="ja-JP" dirty="0"/>
          </a:p>
          <a:p>
            <a:pPr lvl="1"/>
            <a:r>
              <a:rPr lang="ja-JP" altLang="en-US" dirty="0"/>
              <a:t>放射モデル </a:t>
            </a:r>
            <a:r>
              <a:rPr lang="en-US" altLang="ja-JP" dirty="0"/>
              <a:t>(Takahashi et al., 2023)</a:t>
            </a:r>
          </a:p>
          <a:p>
            <a:pPr lvl="1"/>
            <a:r>
              <a:rPr lang="ja-JP" altLang="en-US" dirty="0"/>
              <a:t>大気大循環モデル </a:t>
            </a:r>
            <a:r>
              <a:rPr lang="en-US" altLang="ja-JP" dirty="0"/>
              <a:t>(Takahashi et al., 2001, 2003, 2006a; …)</a:t>
            </a:r>
          </a:p>
        </p:txBody>
      </p:sp>
      <p:sp>
        <p:nvSpPr>
          <p:cNvPr id="2" name="コンテンツ プレースホルダー 1">
            <a:extLst>
              <a:ext uri="{FF2B5EF4-FFF2-40B4-BE49-F238E27FC236}">
                <a16:creationId xmlns:a16="http://schemas.microsoft.com/office/drawing/2014/main" id="{F3A0DA56-D42D-45EC-BD76-B26B0EB13372}"/>
              </a:ext>
            </a:extLst>
          </p:cNvPr>
          <p:cNvSpPr>
            <a:spLocks noGrp="1"/>
          </p:cNvSpPr>
          <p:nvPr>
            <p:ph idx="17"/>
          </p:nvPr>
        </p:nvSpPr>
        <p:spPr/>
        <p:txBody>
          <a:bodyPr/>
          <a:lstStyle/>
          <a:p>
            <a:endParaRPr kumimoji="1" lang="ja-JP" altLang="en-US"/>
          </a:p>
        </p:txBody>
      </p:sp>
      <p:grpSp>
        <p:nvGrpSpPr>
          <p:cNvPr id="6" name="グループ化 5">
            <a:extLst>
              <a:ext uri="{FF2B5EF4-FFF2-40B4-BE49-F238E27FC236}">
                <a16:creationId xmlns:a16="http://schemas.microsoft.com/office/drawing/2014/main" id="{575A6F9A-1872-4723-A7AE-588F971E3C45}"/>
              </a:ext>
            </a:extLst>
          </p:cNvPr>
          <p:cNvGrpSpPr/>
          <p:nvPr/>
        </p:nvGrpSpPr>
        <p:grpSpPr>
          <a:xfrm>
            <a:off x="504073" y="4454797"/>
            <a:ext cx="1670064" cy="1152874"/>
            <a:chOff x="2639616" y="2991308"/>
            <a:chExt cx="2121860" cy="1464757"/>
          </a:xfrm>
        </p:grpSpPr>
        <p:sp>
          <p:nvSpPr>
            <p:cNvPr id="7" name="Oval 5">
              <a:extLst>
                <a:ext uri="{FF2B5EF4-FFF2-40B4-BE49-F238E27FC236}">
                  <a16:creationId xmlns:a16="http://schemas.microsoft.com/office/drawing/2014/main" id="{9CFE2D7F-B3A7-4ED6-B480-B0D45E0AB9AE}"/>
                </a:ext>
              </a:extLst>
            </p:cNvPr>
            <p:cNvSpPr>
              <a:spLocks noChangeArrowheads="1"/>
            </p:cNvSpPr>
            <p:nvPr/>
          </p:nvSpPr>
          <p:spPr bwMode="auto">
            <a:xfrm>
              <a:off x="3578788" y="3278646"/>
              <a:ext cx="914400" cy="914400"/>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8" name="AutoShape 7">
              <a:extLst>
                <a:ext uri="{FF2B5EF4-FFF2-40B4-BE49-F238E27FC236}">
                  <a16:creationId xmlns:a16="http://schemas.microsoft.com/office/drawing/2014/main" id="{ED917F6E-4F19-45CF-89F4-3A27ACFB323B}"/>
                </a:ext>
              </a:extLst>
            </p:cNvPr>
            <p:cNvSpPr>
              <a:spLocks noChangeArrowheads="1"/>
            </p:cNvSpPr>
            <p:nvPr/>
          </p:nvSpPr>
          <p:spPr bwMode="auto">
            <a:xfrm>
              <a:off x="2639616" y="30162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 name="AutoShape 8">
              <a:extLst>
                <a:ext uri="{FF2B5EF4-FFF2-40B4-BE49-F238E27FC236}">
                  <a16:creationId xmlns:a16="http://schemas.microsoft.com/office/drawing/2014/main" id="{4CCE6A32-236E-44EC-A01F-E14AE645A37E}"/>
                </a:ext>
              </a:extLst>
            </p:cNvPr>
            <p:cNvSpPr>
              <a:spLocks noChangeArrowheads="1"/>
            </p:cNvSpPr>
            <p:nvPr/>
          </p:nvSpPr>
          <p:spPr bwMode="auto">
            <a:xfrm>
              <a:off x="2639616" y="36639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 name="AutoShape 9">
              <a:extLst>
                <a:ext uri="{FF2B5EF4-FFF2-40B4-BE49-F238E27FC236}">
                  <a16:creationId xmlns:a16="http://schemas.microsoft.com/office/drawing/2014/main" id="{49AA47D7-C1F0-4E87-9616-243939D87850}"/>
                </a:ext>
              </a:extLst>
            </p:cNvPr>
            <p:cNvSpPr>
              <a:spLocks noChangeArrowheads="1"/>
            </p:cNvSpPr>
            <p:nvPr/>
          </p:nvSpPr>
          <p:spPr bwMode="auto">
            <a:xfrm>
              <a:off x="2639616" y="43116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 name="AutoShape 11">
              <a:extLst>
                <a:ext uri="{FF2B5EF4-FFF2-40B4-BE49-F238E27FC236}">
                  <a16:creationId xmlns:a16="http://schemas.microsoft.com/office/drawing/2014/main" id="{A4FE75D0-1A4D-45BA-AA08-419CA340B4A3}"/>
                </a:ext>
              </a:extLst>
            </p:cNvPr>
            <p:cNvSpPr>
              <a:spLocks noChangeArrowheads="1"/>
            </p:cNvSpPr>
            <p:nvPr/>
          </p:nvSpPr>
          <p:spPr bwMode="auto">
            <a:xfrm rot="-8100000" flipH="1" flipV="1">
              <a:off x="4361426" y="40469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 name="AutoShape 12">
              <a:extLst>
                <a:ext uri="{FF2B5EF4-FFF2-40B4-BE49-F238E27FC236}">
                  <a16:creationId xmlns:a16="http://schemas.microsoft.com/office/drawing/2014/main" id="{B4B4EEC7-DA14-48E5-9767-0E595374F9D8}"/>
                </a:ext>
              </a:extLst>
            </p:cNvPr>
            <p:cNvSpPr>
              <a:spLocks noChangeArrowheads="1"/>
            </p:cNvSpPr>
            <p:nvPr/>
          </p:nvSpPr>
          <p:spPr bwMode="auto">
            <a:xfrm rot="-8100000">
              <a:off x="3450201" y="31706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 name="AutoShape 13">
              <a:extLst>
                <a:ext uri="{FF2B5EF4-FFF2-40B4-BE49-F238E27FC236}">
                  <a16:creationId xmlns:a16="http://schemas.microsoft.com/office/drawing/2014/main" id="{85D349BE-2B01-4BD4-AD3B-3102D1099C59}"/>
                </a:ext>
              </a:extLst>
            </p:cNvPr>
            <p:cNvSpPr>
              <a:spLocks noChangeArrowheads="1"/>
            </p:cNvSpPr>
            <p:nvPr/>
          </p:nvSpPr>
          <p:spPr bwMode="auto">
            <a:xfrm rot="-2700000" flipH="1" flipV="1">
              <a:off x="3488301" y="40374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14">
              <a:extLst>
                <a:ext uri="{FF2B5EF4-FFF2-40B4-BE49-F238E27FC236}">
                  <a16:creationId xmlns:a16="http://schemas.microsoft.com/office/drawing/2014/main" id="{2A405390-9FAF-45A9-BFF6-BDA799B74442}"/>
                </a:ext>
              </a:extLst>
            </p:cNvPr>
            <p:cNvSpPr>
              <a:spLocks noChangeArrowheads="1"/>
            </p:cNvSpPr>
            <p:nvPr/>
          </p:nvSpPr>
          <p:spPr bwMode="auto">
            <a:xfrm rot="-5400000">
              <a:off x="3902639" y="29547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 name="AutoShape 15">
              <a:extLst>
                <a:ext uri="{FF2B5EF4-FFF2-40B4-BE49-F238E27FC236}">
                  <a16:creationId xmlns:a16="http://schemas.microsoft.com/office/drawing/2014/main" id="{1BD0B02B-0A59-4ABD-B5F8-76029035B81D}"/>
                </a:ext>
              </a:extLst>
            </p:cNvPr>
            <p:cNvSpPr>
              <a:spLocks noChangeArrowheads="1"/>
            </p:cNvSpPr>
            <p:nvPr/>
          </p:nvSpPr>
          <p:spPr bwMode="auto">
            <a:xfrm rot="-2700000">
              <a:off x="4370951" y="3134183"/>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 name="AutoShape 16">
              <a:extLst>
                <a:ext uri="{FF2B5EF4-FFF2-40B4-BE49-F238E27FC236}">
                  <a16:creationId xmlns:a16="http://schemas.microsoft.com/office/drawing/2014/main" id="{1ACD6B24-DD88-4D21-8CE3-2CFC08EF8DF6}"/>
                </a:ext>
              </a:extLst>
            </p:cNvPr>
            <p:cNvSpPr>
              <a:spLocks noChangeArrowheads="1"/>
            </p:cNvSpPr>
            <p:nvPr/>
          </p:nvSpPr>
          <p:spPr bwMode="auto">
            <a:xfrm flipH="1">
              <a:off x="3291451" y="358820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17">
              <a:extLst>
                <a:ext uri="{FF2B5EF4-FFF2-40B4-BE49-F238E27FC236}">
                  <a16:creationId xmlns:a16="http://schemas.microsoft.com/office/drawing/2014/main" id="{B865DAEC-C7CE-4FE5-9C70-2E33F4E9480B}"/>
                </a:ext>
              </a:extLst>
            </p:cNvPr>
            <p:cNvSpPr>
              <a:spLocks noChangeArrowheads="1"/>
            </p:cNvSpPr>
            <p:nvPr/>
          </p:nvSpPr>
          <p:spPr bwMode="auto">
            <a:xfrm>
              <a:off x="4545576" y="35675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 name="AutoShape 18">
              <a:extLst>
                <a:ext uri="{FF2B5EF4-FFF2-40B4-BE49-F238E27FC236}">
                  <a16:creationId xmlns:a16="http://schemas.microsoft.com/office/drawing/2014/main" id="{750AFE6A-E26F-4E7F-974F-62A1CA108A2F}"/>
                </a:ext>
              </a:extLst>
            </p:cNvPr>
            <p:cNvSpPr>
              <a:spLocks noChangeArrowheads="1"/>
            </p:cNvSpPr>
            <p:nvPr/>
          </p:nvSpPr>
          <p:spPr bwMode="auto">
            <a:xfrm rot="5400000" flipV="1">
              <a:off x="3937564" y="419145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9" name="グループ化 18">
            <a:extLst>
              <a:ext uri="{FF2B5EF4-FFF2-40B4-BE49-F238E27FC236}">
                <a16:creationId xmlns:a16="http://schemas.microsoft.com/office/drawing/2014/main" id="{CED8A38F-C37C-4479-91F4-B6B3E89C4FCA}"/>
              </a:ext>
            </a:extLst>
          </p:cNvPr>
          <p:cNvGrpSpPr/>
          <p:nvPr/>
        </p:nvGrpSpPr>
        <p:grpSpPr>
          <a:xfrm>
            <a:off x="2662489" y="4386788"/>
            <a:ext cx="663829" cy="1220883"/>
            <a:chOff x="4656304" y="2181026"/>
            <a:chExt cx="1728192" cy="3178402"/>
          </a:xfrm>
        </p:grpSpPr>
        <p:cxnSp>
          <p:nvCxnSpPr>
            <p:cNvPr id="20" name="直線矢印コネクタ 19">
              <a:extLst>
                <a:ext uri="{FF2B5EF4-FFF2-40B4-BE49-F238E27FC236}">
                  <a16:creationId xmlns:a16="http://schemas.microsoft.com/office/drawing/2014/main" id="{EBB5257F-E5F2-44B2-80F0-B400F4DE8BB4}"/>
                </a:ext>
              </a:extLst>
            </p:cNvPr>
            <p:cNvCxnSpPr/>
            <p:nvPr/>
          </p:nvCxnSpPr>
          <p:spPr>
            <a:xfrm flipV="1">
              <a:off x="4944336" y="2191375"/>
              <a:ext cx="0" cy="3168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717810F-C257-465C-A8BB-E895B2F04BE0}"/>
                </a:ext>
              </a:extLst>
            </p:cNvPr>
            <p:cNvCxnSpPr/>
            <p:nvPr/>
          </p:nvCxnSpPr>
          <p:spPr>
            <a:xfrm>
              <a:off x="4656304" y="5059732"/>
              <a:ext cx="17281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フリーフォーム: 図形 21">
              <a:extLst>
                <a:ext uri="{FF2B5EF4-FFF2-40B4-BE49-F238E27FC236}">
                  <a16:creationId xmlns:a16="http://schemas.microsoft.com/office/drawing/2014/main" id="{E3221E2E-1A36-46C5-ADB3-9EFB120229AE}"/>
                </a:ext>
              </a:extLst>
            </p:cNvPr>
            <p:cNvSpPr/>
            <p:nvPr/>
          </p:nvSpPr>
          <p:spPr>
            <a:xfrm>
              <a:off x="5272207" y="2181026"/>
              <a:ext cx="433171" cy="2843408"/>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146A107D-69F9-4F22-8C0D-F39B8103FD88}"/>
              </a:ext>
            </a:extLst>
          </p:cNvPr>
          <p:cNvSpPr txBox="1"/>
          <p:nvPr/>
        </p:nvSpPr>
        <p:spPr>
          <a:xfrm>
            <a:off x="991472" y="3663422"/>
            <a:ext cx="1928733" cy="338554"/>
          </a:xfrm>
          <a:prstGeom prst="rect">
            <a:avLst/>
          </a:prstGeom>
          <a:noFill/>
        </p:spPr>
        <p:txBody>
          <a:bodyPr wrap="none" rtlCol="0">
            <a:spAutoFit/>
          </a:bodyPr>
          <a:lstStyle/>
          <a:p>
            <a:r>
              <a:rPr lang="ja-JP" altLang="en-US" sz="1600" dirty="0"/>
              <a:t>放射</a:t>
            </a:r>
            <a:r>
              <a:rPr kumimoji="1" lang="ja-JP" altLang="en-US" sz="1600" dirty="0"/>
              <a:t>収支・鉛直構造</a:t>
            </a:r>
          </a:p>
        </p:txBody>
      </p:sp>
      <p:sp>
        <p:nvSpPr>
          <p:cNvPr id="24" name="正方形/長方形 23">
            <a:extLst>
              <a:ext uri="{FF2B5EF4-FFF2-40B4-BE49-F238E27FC236}">
                <a16:creationId xmlns:a16="http://schemas.microsoft.com/office/drawing/2014/main" id="{1CC0373E-DC80-47B1-B9AE-11BAA9437652}"/>
              </a:ext>
            </a:extLst>
          </p:cNvPr>
          <p:cNvSpPr/>
          <p:nvPr/>
        </p:nvSpPr>
        <p:spPr>
          <a:xfrm>
            <a:off x="430070" y="3995142"/>
            <a:ext cx="3145650" cy="2145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980F0DF-3872-46E2-98A2-A79F16F5673C}"/>
              </a:ext>
            </a:extLst>
          </p:cNvPr>
          <p:cNvSpPr txBox="1"/>
          <p:nvPr/>
        </p:nvSpPr>
        <p:spPr>
          <a:xfrm>
            <a:off x="2847261" y="5603472"/>
            <a:ext cx="543739" cy="307777"/>
          </a:xfrm>
          <a:prstGeom prst="rect">
            <a:avLst/>
          </a:prstGeom>
          <a:noFill/>
        </p:spPr>
        <p:txBody>
          <a:bodyPr wrap="none" rtlCol="0">
            <a:spAutoFit/>
          </a:bodyPr>
          <a:lstStyle/>
          <a:p>
            <a:r>
              <a:rPr lang="ja-JP" altLang="en-US" sz="1400" dirty="0"/>
              <a:t>温度</a:t>
            </a:r>
            <a:endParaRPr kumimoji="1" lang="ja-JP" altLang="en-US" sz="1400" dirty="0"/>
          </a:p>
        </p:txBody>
      </p:sp>
      <p:sp>
        <p:nvSpPr>
          <p:cNvPr id="26" name="テキスト ボックス 25">
            <a:extLst>
              <a:ext uri="{FF2B5EF4-FFF2-40B4-BE49-F238E27FC236}">
                <a16:creationId xmlns:a16="http://schemas.microsoft.com/office/drawing/2014/main" id="{7576ED4B-9832-4F65-9BC1-65D2D2DDEE82}"/>
              </a:ext>
            </a:extLst>
          </p:cNvPr>
          <p:cNvSpPr txBox="1"/>
          <p:nvPr/>
        </p:nvSpPr>
        <p:spPr>
          <a:xfrm rot="16200000">
            <a:off x="2292050" y="4870291"/>
            <a:ext cx="543739" cy="307777"/>
          </a:xfrm>
          <a:prstGeom prst="rect">
            <a:avLst/>
          </a:prstGeom>
          <a:noFill/>
        </p:spPr>
        <p:txBody>
          <a:bodyPr wrap="none" rtlCol="0">
            <a:spAutoFit/>
          </a:bodyPr>
          <a:lstStyle/>
          <a:p>
            <a:r>
              <a:rPr lang="ja-JP" altLang="en-US" sz="1400" dirty="0"/>
              <a:t>高度</a:t>
            </a:r>
            <a:endParaRPr kumimoji="1" lang="ja-JP" altLang="en-US" sz="1400" dirty="0"/>
          </a:p>
        </p:txBody>
      </p:sp>
      <p:pic>
        <p:nvPicPr>
          <p:cNvPr id="27" name="図 26">
            <a:extLst>
              <a:ext uri="{FF2B5EF4-FFF2-40B4-BE49-F238E27FC236}">
                <a16:creationId xmlns:a16="http://schemas.microsoft.com/office/drawing/2014/main" id="{CBCACC42-0530-4A19-95BC-BA8CE4852F21}"/>
              </a:ext>
            </a:extLst>
          </p:cNvPr>
          <p:cNvPicPr>
            <a:picLocks noChangeAspect="1"/>
          </p:cNvPicPr>
          <p:nvPr/>
        </p:nvPicPr>
        <p:blipFill>
          <a:blip r:embed="rId2"/>
          <a:stretch>
            <a:fillRect/>
          </a:stretch>
        </p:blipFill>
        <p:spPr>
          <a:xfrm>
            <a:off x="5294947" y="3960871"/>
            <a:ext cx="1449468" cy="2171303"/>
          </a:xfrm>
          <a:prstGeom prst="rect">
            <a:avLst/>
          </a:prstGeom>
        </p:spPr>
      </p:pic>
      <p:sp>
        <p:nvSpPr>
          <p:cNvPr id="28" name="テキスト ボックス 27">
            <a:extLst>
              <a:ext uri="{FF2B5EF4-FFF2-40B4-BE49-F238E27FC236}">
                <a16:creationId xmlns:a16="http://schemas.microsoft.com/office/drawing/2014/main" id="{1BED0AB2-A510-4C55-A1D7-DC7D5C2A5364}"/>
              </a:ext>
            </a:extLst>
          </p:cNvPr>
          <p:cNvSpPr txBox="1"/>
          <p:nvPr/>
        </p:nvSpPr>
        <p:spPr>
          <a:xfrm>
            <a:off x="5363527" y="3658098"/>
            <a:ext cx="1415772" cy="338554"/>
          </a:xfrm>
          <a:prstGeom prst="rect">
            <a:avLst/>
          </a:prstGeom>
          <a:noFill/>
        </p:spPr>
        <p:txBody>
          <a:bodyPr wrap="none" rtlCol="0">
            <a:spAutoFit/>
          </a:bodyPr>
          <a:lstStyle/>
          <a:p>
            <a:r>
              <a:rPr lang="ja-JP" altLang="en-US" sz="1600" dirty="0"/>
              <a:t>東西平均循環</a:t>
            </a:r>
            <a:endParaRPr kumimoji="1" lang="ja-JP" altLang="en-US" sz="1600" dirty="0"/>
          </a:p>
        </p:txBody>
      </p:sp>
      <p:pic>
        <p:nvPicPr>
          <p:cNvPr id="29" name="図 28">
            <a:extLst>
              <a:ext uri="{FF2B5EF4-FFF2-40B4-BE49-F238E27FC236}">
                <a16:creationId xmlns:a16="http://schemas.microsoft.com/office/drawing/2014/main" id="{B538FA46-67C1-428D-98D1-2244F0B9EFEA}"/>
              </a:ext>
            </a:extLst>
          </p:cNvPr>
          <p:cNvPicPr>
            <a:picLocks noChangeAspect="1"/>
          </p:cNvPicPr>
          <p:nvPr/>
        </p:nvPicPr>
        <p:blipFill>
          <a:blip r:embed="rId3"/>
          <a:stretch>
            <a:fillRect/>
          </a:stretch>
        </p:blipFill>
        <p:spPr>
          <a:xfrm>
            <a:off x="9704959" y="3928196"/>
            <a:ext cx="869681" cy="2171303"/>
          </a:xfrm>
          <a:prstGeom prst="rect">
            <a:avLst/>
          </a:prstGeom>
        </p:spPr>
      </p:pic>
      <p:sp>
        <p:nvSpPr>
          <p:cNvPr id="30" name="テキスト ボックス 29">
            <a:extLst>
              <a:ext uri="{FF2B5EF4-FFF2-40B4-BE49-F238E27FC236}">
                <a16:creationId xmlns:a16="http://schemas.microsoft.com/office/drawing/2014/main" id="{E7A79F3B-4112-4F60-9E07-EC29A6D0A685}"/>
              </a:ext>
            </a:extLst>
          </p:cNvPr>
          <p:cNvSpPr txBox="1"/>
          <p:nvPr/>
        </p:nvSpPr>
        <p:spPr>
          <a:xfrm>
            <a:off x="9586359" y="3645024"/>
            <a:ext cx="1107996" cy="338554"/>
          </a:xfrm>
          <a:prstGeom prst="rect">
            <a:avLst/>
          </a:prstGeom>
          <a:noFill/>
        </p:spPr>
        <p:txBody>
          <a:bodyPr wrap="none" rtlCol="0">
            <a:spAutoFit/>
          </a:bodyPr>
          <a:lstStyle/>
          <a:p>
            <a:r>
              <a:rPr lang="ja-JP" altLang="en-US" sz="1600" dirty="0"/>
              <a:t>波動・擾乱</a:t>
            </a:r>
            <a:endParaRPr kumimoji="1" lang="ja-JP" altLang="en-US" sz="1600" dirty="0"/>
          </a:p>
        </p:txBody>
      </p:sp>
      <p:sp>
        <p:nvSpPr>
          <p:cNvPr id="31" name="正方形/長方形 30">
            <a:extLst>
              <a:ext uri="{FF2B5EF4-FFF2-40B4-BE49-F238E27FC236}">
                <a16:creationId xmlns:a16="http://schemas.microsoft.com/office/drawing/2014/main" id="{A20584F6-AB84-43D7-9F32-3DD06398B53E}"/>
              </a:ext>
            </a:extLst>
          </p:cNvPr>
          <p:cNvSpPr/>
          <p:nvPr/>
        </p:nvSpPr>
        <p:spPr>
          <a:xfrm>
            <a:off x="4511824" y="4000085"/>
            <a:ext cx="3145650" cy="21457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13D189B0-3A96-4FA2-9347-9039B6B51680}"/>
              </a:ext>
            </a:extLst>
          </p:cNvPr>
          <p:cNvSpPr/>
          <p:nvPr/>
        </p:nvSpPr>
        <p:spPr>
          <a:xfrm>
            <a:off x="8566974" y="4014851"/>
            <a:ext cx="3145650" cy="21457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B425FB59-FC56-48EE-B855-496A1561DB09}"/>
              </a:ext>
            </a:extLst>
          </p:cNvPr>
          <p:cNvSpPr/>
          <p:nvPr/>
        </p:nvSpPr>
        <p:spPr>
          <a:xfrm>
            <a:off x="1706336" y="2413372"/>
            <a:ext cx="8868304" cy="393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366BFC61-4D01-4B0E-BB04-6E5D0EA063C2}"/>
              </a:ext>
            </a:extLst>
          </p:cNvPr>
          <p:cNvSpPr/>
          <p:nvPr/>
        </p:nvSpPr>
        <p:spPr>
          <a:xfrm>
            <a:off x="1713027" y="2841261"/>
            <a:ext cx="8868304" cy="39338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424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D8E645-17B3-48D5-B879-2A4325990337}"/>
              </a:ext>
            </a:extLst>
          </p:cNvPr>
          <p:cNvSpPr>
            <a:spLocks noGrp="1"/>
          </p:cNvSpPr>
          <p:nvPr>
            <p:ph type="title"/>
          </p:nvPr>
        </p:nvSpPr>
        <p:spPr/>
        <p:txBody>
          <a:bodyPr/>
          <a:lstStyle/>
          <a:p>
            <a:r>
              <a:rPr kumimoji="1" lang="ja-JP" altLang="en-US" sz="3200" dirty="0"/>
              <a:t>惑星大気放射モデルの構築</a:t>
            </a:r>
            <a:br>
              <a:rPr kumimoji="1" lang="en-US" altLang="ja-JP" sz="3200" dirty="0"/>
            </a:br>
            <a:r>
              <a:rPr kumimoji="1" lang="en-US" altLang="ja-JP" sz="3200" dirty="0"/>
              <a:t>(Takahashi et al., </a:t>
            </a:r>
            <a:r>
              <a:rPr lang="en-US" altLang="ja-JP" sz="3200" dirty="0"/>
              <a:t>2023)</a:t>
            </a:r>
            <a:endParaRPr kumimoji="1" lang="ja-JP" altLang="en-US" sz="3200" dirty="0"/>
          </a:p>
        </p:txBody>
      </p:sp>
      <p:sp>
        <p:nvSpPr>
          <p:cNvPr id="7" name="テキスト ボックス 6">
            <a:extLst>
              <a:ext uri="{FF2B5EF4-FFF2-40B4-BE49-F238E27FC236}">
                <a16:creationId xmlns:a16="http://schemas.microsoft.com/office/drawing/2014/main" id="{B941FE9F-C0EC-4D06-8CD0-782891F3A035}"/>
              </a:ext>
            </a:extLst>
          </p:cNvPr>
          <p:cNvSpPr txBox="1"/>
          <p:nvPr/>
        </p:nvSpPr>
        <p:spPr>
          <a:xfrm>
            <a:off x="206076" y="1072273"/>
            <a:ext cx="11780789" cy="830997"/>
          </a:xfrm>
          <a:prstGeom prst="rect">
            <a:avLst/>
          </a:prstGeom>
          <a:noFill/>
        </p:spPr>
        <p:txBody>
          <a:bodyPr wrap="none" rtlCol="0">
            <a:spAutoFit/>
          </a:bodyPr>
          <a:lstStyle/>
          <a:p>
            <a:r>
              <a:rPr kumimoji="1" lang="ja-JP" altLang="en-US" dirty="0"/>
              <a:t>金星・火星などの </a:t>
            </a:r>
            <a:r>
              <a:rPr kumimoji="1" lang="en-US" altLang="ja-JP" dirty="0"/>
              <a:t>CO</a:t>
            </a:r>
            <a:r>
              <a:rPr kumimoji="1" lang="en-US" altLang="ja-JP" baseline="-25000" dirty="0"/>
              <a:t>2</a:t>
            </a:r>
            <a:r>
              <a:rPr kumimoji="1" lang="en-US" altLang="ja-JP" dirty="0"/>
              <a:t> </a:t>
            </a:r>
            <a:r>
              <a:rPr kumimoji="1" lang="ja-JP" altLang="en-US" dirty="0"/>
              <a:t>を主成分とする幅広い質量を持つ大気</a:t>
            </a:r>
            <a:r>
              <a:rPr lang="ja-JP" altLang="en-US" dirty="0"/>
              <a:t>に対する</a:t>
            </a:r>
            <a:r>
              <a:rPr kumimoji="1" lang="ja-JP" altLang="en-US" dirty="0"/>
              <a:t>放射モデルを構築</a:t>
            </a:r>
            <a:r>
              <a:rPr kumimoji="1" lang="en-US" altLang="ja-JP" dirty="0"/>
              <a:t>.</a:t>
            </a:r>
          </a:p>
          <a:p>
            <a:r>
              <a:rPr kumimoji="1" lang="ja-JP" altLang="en-US" dirty="0">
                <a:solidFill>
                  <a:srgbClr val="FF0000"/>
                </a:solidFill>
              </a:rPr>
              <a:t>大気の放射収支</a:t>
            </a:r>
            <a:r>
              <a:rPr kumimoji="1" lang="en-US" altLang="ja-JP" dirty="0">
                <a:solidFill>
                  <a:srgbClr val="FF0000"/>
                </a:solidFill>
              </a:rPr>
              <a:t>, </a:t>
            </a:r>
            <a:r>
              <a:rPr kumimoji="1" lang="ja-JP" altLang="en-US" dirty="0">
                <a:solidFill>
                  <a:srgbClr val="FF0000"/>
                </a:solidFill>
              </a:rPr>
              <a:t>鉛直構造の研究の基盤の確立</a:t>
            </a:r>
            <a:r>
              <a:rPr kumimoji="1" lang="en-US" altLang="ja-JP" dirty="0">
                <a:solidFill>
                  <a:srgbClr val="FF0000"/>
                </a:solidFill>
              </a:rPr>
              <a:t>.</a:t>
            </a:r>
            <a:endParaRPr kumimoji="1" lang="ja-JP" altLang="en-US" dirty="0">
              <a:solidFill>
                <a:srgbClr val="FF0000"/>
              </a:solidFill>
            </a:endParaRPr>
          </a:p>
        </p:txBody>
      </p:sp>
      <p:pic>
        <p:nvPicPr>
          <p:cNvPr id="14" name="Picture 12" descr="flux_demo">
            <a:extLst>
              <a:ext uri="{FF2B5EF4-FFF2-40B4-BE49-F238E27FC236}">
                <a16:creationId xmlns:a16="http://schemas.microsoft.com/office/drawing/2014/main" id="{C7D0EB1A-1F6E-4C9C-81A4-30433F38D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 y="2181793"/>
            <a:ext cx="4897438"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FAC9F055-F1A9-4316-8E63-50E6AFC31736}"/>
                  </a:ext>
                </a:extLst>
              </p:cNvPr>
              <p:cNvSpPr txBox="1"/>
              <p:nvPr/>
            </p:nvSpPr>
            <p:spPr>
              <a:xfrm>
                <a:off x="4825770" y="2348880"/>
                <a:ext cx="5471498" cy="264970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US" altLang="ja-JP" i="1" smtClean="0">
                              <a:latin typeface="Cambria Math" panose="02040503050406030204" pitchFamily="18" charset="0"/>
                              <a:ea typeface="Cambria Math"/>
                            </a:rPr>
                          </m:ctrlPr>
                        </m:fPr>
                        <m:num>
                          <m:r>
                            <a:rPr lang="en-US" altLang="ja-JP" i="1" smtClean="0">
                              <a:latin typeface="Cambria Math"/>
                              <a:ea typeface="Cambria Math"/>
                            </a:rPr>
                            <m:t>𝜕</m:t>
                          </m:r>
                          <m:sSup>
                            <m:sSupPr>
                              <m:ctrlPr>
                                <a:rPr lang="en-US" altLang="ja-JP" i="1" smtClean="0">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smtClean="0">
                                      <a:latin typeface="Cambria Math"/>
                                      <a:ea typeface="Cambria Math"/>
                                    </a:rPr>
                                    <m:t>,</m:t>
                                  </m:r>
                                  <m:r>
                                    <a:rPr lang="ja-JP" altLang="en-US" i="1" smtClean="0">
                                      <a:latin typeface="Cambria Math"/>
                                      <a:ea typeface="Cambria Math"/>
                                    </a:rPr>
                                    <m:t>𝜆</m:t>
                                  </m:r>
                                </m:sub>
                              </m:sSub>
                            </m:e>
                            <m:sup>
                              <m:r>
                                <a:rPr lang="en-US" altLang="ja-JP" i="1">
                                  <a:latin typeface="Cambria Math"/>
                                  <a:ea typeface="Cambria Math"/>
                                </a:rPr>
                                <m:t>+</m:t>
                              </m:r>
                            </m:sup>
                          </m:sSup>
                        </m:num>
                        <m:den>
                          <m:r>
                            <a:rPr lang="en-US" altLang="ja-JP" i="1" smtClean="0">
                              <a:latin typeface="Cambria Math"/>
                              <a:ea typeface="Cambria Math"/>
                            </a:rPr>
                            <m:t>𝜕</m:t>
                          </m:r>
                          <m:r>
                            <a:rPr lang="ja-JP" altLang="en-US" i="1" smtClean="0">
                              <a:latin typeface="Cambria Math"/>
                              <a:ea typeface="Cambria Math"/>
                            </a:rPr>
                            <m:t>𝜏</m:t>
                          </m:r>
                        </m:den>
                      </m:f>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1</m:t>
                          </m:r>
                        </m:sub>
                      </m:sSub>
                      <m:sSup>
                        <m:sSupPr>
                          <m:ctrlPr>
                            <a:rPr lang="en-US" altLang="ja-JP" i="1">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p>
                          <m:r>
                            <a:rPr lang="en-US" altLang="ja-JP" i="1">
                              <a:latin typeface="Cambria Math"/>
                              <a:ea typeface="Cambria Math"/>
                            </a:rPr>
                            <m:t>+</m:t>
                          </m:r>
                        </m:sup>
                      </m:sSup>
                      <m:r>
                        <a:rPr lang="en-US" altLang="ja-JP" b="0" i="1" smtClean="0">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2</m:t>
                          </m:r>
                        </m:sub>
                      </m:sSub>
                      <m:sSup>
                        <m:sSupPr>
                          <m:ctrlPr>
                            <a:rPr lang="en-US" altLang="ja-JP" i="1">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p>
                          <m:r>
                            <a:rPr lang="en-US" altLang="ja-JP" b="0" i="1" smtClean="0">
                              <a:latin typeface="Cambria Math" panose="02040503050406030204" pitchFamily="18" charset="0"/>
                              <a:ea typeface="Cambria Math"/>
                            </a:rPr>
                            <m:t>−</m:t>
                          </m:r>
                        </m:sup>
                      </m:sSup>
                      <m:r>
                        <a:rPr lang="en-US" altLang="ja-JP" b="0" i="1" smtClean="0">
                          <a:latin typeface="Cambria Math"/>
                          <a:ea typeface="Cambria Math"/>
                        </a:rPr>
                        <m:t>−</m:t>
                      </m:r>
                      <m:sSup>
                        <m:sSupPr>
                          <m:ctrlPr>
                            <a:rPr lang="en-US" altLang="ja-JP" b="0" i="1" smtClean="0">
                              <a:latin typeface="Cambria Math" panose="02040503050406030204" pitchFamily="18" charset="0"/>
                              <a:ea typeface="Cambria Math"/>
                            </a:rPr>
                          </m:ctrlPr>
                        </m:sSupPr>
                        <m:e>
                          <m:r>
                            <a:rPr lang="en-US" altLang="ja-JP" b="0" i="1" smtClean="0">
                              <a:latin typeface="Cambria Math" panose="02040503050406030204" pitchFamily="18" charset="0"/>
                              <a:ea typeface="Cambria Math"/>
                            </a:rPr>
                            <m:t>𝑆</m:t>
                          </m:r>
                        </m:e>
                        <m:sup>
                          <m:r>
                            <a:rPr lang="en-US" altLang="ja-JP" b="0" i="1" smtClean="0">
                              <a:latin typeface="Cambria Math" panose="02040503050406030204" pitchFamily="18" charset="0"/>
                              <a:ea typeface="Cambria Math"/>
                            </a:rPr>
                            <m:t>+</m:t>
                          </m:r>
                        </m:sup>
                      </m:sSup>
                    </m:oMath>
                  </m:oMathPara>
                </a14:m>
                <a:endParaRPr lang="en-US" altLang="ja-JP" i="1" dirty="0">
                  <a:latin typeface="Cambria Math"/>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ea typeface="Cambria Math"/>
                            </a:rPr>
                          </m:ctrlPr>
                        </m:fPr>
                        <m:num>
                          <m:r>
                            <a:rPr lang="en-US" altLang="ja-JP" i="1">
                              <a:latin typeface="Cambria Math"/>
                              <a:ea typeface="Cambria Math"/>
                            </a:rPr>
                            <m:t>𝜕</m:t>
                          </m:r>
                          <m:sSup>
                            <m:sSupPr>
                              <m:ctrlPr>
                                <a:rPr lang="en-US" altLang="ja-JP" i="1">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p>
                              <m:r>
                                <a:rPr lang="en-US" altLang="ja-JP" b="0" i="1" smtClean="0">
                                  <a:latin typeface="Cambria Math" panose="02040503050406030204" pitchFamily="18" charset="0"/>
                                  <a:ea typeface="Cambria Math"/>
                                </a:rPr>
                                <m:t>−</m:t>
                              </m:r>
                            </m:sup>
                          </m:sSup>
                        </m:num>
                        <m:den>
                          <m:r>
                            <a:rPr lang="en-US" altLang="ja-JP" i="1">
                              <a:latin typeface="Cambria Math"/>
                              <a:ea typeface="Cambria Math"/>
                            </a:rPr>
                            <m:t>𝜕</m:t>
                          </m:r>
                          <m:r>
                            <a:rPr lang="ja-JP" altLang="en-US" i="1">
                              <a:latin typeface="Cambria Math"/>
                              <a:ea typeface="Cambria Math"/>
                            </a:rPr>
                            <m:t>𝜏</m:t>
                          </m:r>
                        </m:den>
                      </m:f>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2</m:t>
                          </m:r>
                        </m:sub>
                      </m:sSub>
                      <m:sSup>
                        <m:sSupPr>
                          <m:ctrlPr>
                            <a:rPr lang="en-US" altLang="ja-JP" i="1">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p>
                          <m:r>
                            <a:rPr lang="en-US" altLang="ja-JP" i="1">
                              <a:latin typeface="Cambria Math"/>
                              <a:ea typeface="Cambria Math"/>
                            </a:rPr>
                            <m:t>+</m:t>
                          </m:r>
                        </m:sup>
                      </m:sSup>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1</m:t>
                          </m:r>
                        </m:sub>
                      </m:sSub>
                      <m:sSup>
                        <m:sSupPr>
                          <m:ctrlPr>
                            <a:rPr lang="en-US" altLang="ja-JP" i="1">
                              <a:latin typeface="Cambria Math" panose="02040503050406030204" pitchFamily="18" charset="0"/>
                              <a:ea typeface="Cambria Math"/>
                            </a:rPr>
                          </m:ctrlPr>
                        </m:s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p>
                          <m:r>
                            <a:rPr lang="en-US" altLang="ja-JP" b="0" i="1" smtClean="0">
                              <a:latin typeface="Cambria Math" panose="02040503050406030204" pitchFamily="18" charset="0"/>
                              <a:ea typeface="Cambria Math"/>
                            </a:rPr>
                            <m:t>−</m:t>
                          </m:r>
                        </m:sup>
                      </m:sSup>
                      <m:r>
                        <a:rPr lang="en-US" altLang="ja-JP" i="1">
                          <a:latin typeface="Cambria Math"/>
                          <a:ea typeface="Cambria Math"/>
                        </a:rPr>
                        <m:t>+</m:t>
                      </m:r>
                      <m:sSup>
                        <m:sSupPr>
                          <m:ctrlPr>
                            <a:rPr lang="en-US" altLang="ja-JP" i="1">
                              <a:latin typeface="Cambria Math" panose="02040503050406030204" pitchFamily="18" charset="0"/>
                              <a:ea typeface="Cambria Math"/>
                            </a:rPr>
                          </m:ctrlPr>
                        </m:sSupPr>
                        <m:e>
                          <m:r>
                            <a:rPr lang="en-US" altLang="ja-JP" i="1">
                              <a:latin typeface="Cambria Math" panose="02040503050406030204" pitchFamily="18" charset="0"/>
                              <a:ea typeface="Cambria Math"/>
                            </a:rPr>
                            <m:t>𝑆</m:t>
                          </m:r>
                        </m:e>
                        <m:sup>
                          <m:r>
                            <a:rPr lang="en-US" altLang="ja-JP" b="0" i="1" smtClean="0">
                              <a:latin typeface="Cambria Math" panose="02040503050406030204" pitchFamily="18" charset="0"/>
                              <a:ea typeface="Cambria Math"/>
                            </a:rPr>
                            <m:t>−</m:t>
                          </m:r>
                        </m:sup>
                      </m:sSup>
                    </m:oMath>
                  </m:oMathPara>
                </a14:m>
                <a:endParaRPr lang="en-US" altLang="ja-JP" i="1" dirty="0">
                  <a:latin typeface="Cambria Math"/>
                  <a:ea typeface="Cambria Math"/>
                </a:endParaRPr>
              </a:p>
              <a:p>
                <a:pPr/>
                <a14:m>
                  <m:oMathPara xmlns:m="http://schemas.openxmlformats.org/officeDocument/2006/math">
                    <m:oMathParaPr>
                      <m:jc m:val="left"/>
                    </m:oMathParaPr>
                    <m:oMath xmlns:m="http://schemas.openxmlformats.org/officeDocument/2006/math">
                      <m:sSup>
                        <m:sSupPr>
                          <m:ctrlPr>
                            <a:rPr lang="en-US" altLang="ja-JP" i="1" smtClean="0">
                              <a:latin typeface="Cambria Math" panose="02040503050406030204" pitchFamily="18" charset="0"/>
                              <a:ea typeface="Cambria Math"/>
                            </a:rPr>
                          </m:ctrlPr>
                        </m:sSupPr>
                        <m:e>
                          <m:r>
                            <a:rPr lang="en-US" altLang="ja-JP" b="0" i="1" smtClean="0">
                              <a:latin typeface="Cambria Math"/>
                              <a:ea typeface="Cambria Math"/>
                            </a:rPr>
                            <m:t>𝑆</m:t>
                          </m:r>
                        </m:e>
                        <m:sup>
                          <m:r>
                            <a:rPr lang="en-US" altLang="ja-JP" b="0" i="1" smtClean="0">
                              <a:latin typeface="Cambria Math"/>
                              <a:ea typeface="Cambria Math"/>
                            </a:rPr>
                            <m:t>+</m:t>
                          </m:r>
                        </m:sup>
                      </m:sSup>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𝛾</m:t>
                          </m:r>
                        </m:e>
                        <m:sub>
                          <m:r>
                            <a:rPr lang="en-US" altLang="ja-JP" b="0" i="1" smtClean="0">
                              <a:latin typeface="Cambria Math"/>
                              <a:ea typeface="Cambria Math"/>
                            </a:rPr>
                            <m:t>3</m:t>
                          </m:r>
                        </m:sub>
                      </m:sSub>
                      <m:r>
                        <a:rPr lang="ja-JP" altLang="en-US" b="0" i="1" smtClean="0">
                          <a:latin typeface="Cambria Math"/>
                          <a:ea typeface="Cambria Math"/>
                        </a:rPr>
                        <m:t>𝜋</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a:rPr lang="en-US" altLang="ja-JP" b="0" i="1" smtClean="0">
                              <a:latin typeface="Cambria Math"/>
                              <a:ea typeface="Cambria Math"/>
                            </a:rPr>
                            <m:t>𝑠</m:t>
                          </m:r>
                        </m:sub>
                      </m:sSub>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𝜔</m:t>
                          </m:r>
                        </m:e>
                        <m:sub>
                          <m:r>
                            <a:rPr lang="en-US" altLang="ja-JP" b="0" i="1" smtClean="0">
                              <a:latin typeface="Cambria Math"/>
                              <a:ea typeface="Cambria Math"/>
                            </a:rPr>
                            <m:t>0</m:t>
                          </m:r>
                        </m:sub>
                      </m:sSub>
                      <m:sSup>
                        <m:sSupPr>
                          <m:ctrlPr>
                            <a:rPr lang="en-US" altLang="ja-JP" b="0" i="1" smtClean="0">
                              <a:latin typeface="Cambria Math" panose="02040503050406030204" pitchFamily="18" charset="0"/>
                              <a:ea typeface="Cambria Math"/>
                            </a:rPr>
                          </m:ctrlPr>
                        </m:sSupPr>
                        <m:e>
                          <m:r>
                            <a:rPr lang="en-US" altLang="ja-JP" b="0" i="1" smtClean="0">
                              <a:latin typeface="Cambria Math" panose="02040503050406030204" pitchFamily="18" charset="0"/>
                              <a:ea typeface="Cambria Math"/>
                            </a:rPr>
                            <m:t>𝑒</m:t>
                          </m:r>
                        </m:e>
                        <m:sup>
                          <m:r>
                            <a:rPr lang="en-US" altLang="ja-JP" i="1">
                              <a:latin typeface="Cambria Math"/>
                              <a:ea typeface="Cambria Math"/>
                            </a:rPr>
                            <m:t>−</m:t>
                          </m:r>
                          <m:f>
                            <m:fPr>
                              <m:ctrlPr>
                                <a:rPr lang="en-US" altLang="ja-JP" i="1">
                                  <a:latin typeface="Cambria Math" panose="02040503050406030204" pitchFamily="18" charset="0"/>
                                  <a:ea typeface="Cambria Math"/>
                                </a:rPr>
                              </m:ctrlPr>
                            </m:fPr>
                            <m:num>
                              <m:r>
                                <a:rPr lang="ja-JP" altLang="en-US" i="1">
                                  <a:latin typeface="Cambria Math"/>
                                  <a:ea typeface="Cambria Math"/>
                                </a:rPr>
                                <m:t>𝜏</m:t>
                              </m:r>
                            </m:num>
                            <m:den>
                              <m:sSub>
                                <m:sSubPr>
                                  <m:ctrlPr>
                                    <a:rPr lang="en-US" altLang="ja-JP" i="1">
                                      <a:latin typeface="Cambria Math" panose="02040503050406030204" pitchFamily="18" charset="0"/>
                                      <a:ea typeface="Cambria Math"/>
                                    </a:rPr>
                                  </m:ctrlPr>
                                </m:sSubPr>
                                <m:e>
                                  <m:r>
                                    <a:rPr lang="ja-JP" altLang="en-US" i="1">
                                      <a:latin typeface="Cambria Math"/>
                                      <a:ea typeface="Cambria Math"/>
                                    </a:rPr>
                                    <m:t>𝜇</m:t>
                                  </m:r>
                                </m:e>
                                <m:sub>
                                  <m:r>
                                    <a:rPr lang="en-US" altLang="ja-JP" i="1">
                                      <a:latin typeface="Cambria Math"/>
                                      <a:ea typeface="Cambria Math"/>
                                    </a:rPr>
                                    <m:t>0</m:t>
                                  </m:r>
                                </m:sub>
                              </m:sSub>
                            </m:den>
                          </m:f>
                        </m:sup>
                      </m:sSup>
                      <m:r>
                        <a:rPr lang="en-US" altLang="ja-JP" b="0" i="1" smtClean="0">
                          <a:latin typeface="Cambria Math" panose="02040503050406030204" pitchFamily="18" charset="0"/>
                          <a:ea typeface="Cambria Math"/>
                        </a:rPr>
                        <m:t>+2</m:t>
                      </m:r>
                      <m:r>
                        <a:rPr lang="ja-JP" altLang="en-US" b="0" i="1" smtClean="0">
                          <a:latin typeface="Cambria Math" panose="02040503050406030204" pitchFamily="18" charset="0"/>
                          <a:ea typeface="Cambria Math"/>
                        </a:rPr>
                        <m:t>𝜋</m:t>
                      </m:r>
                      <m:d>
                        <m:dPr>
                          <m:ctrlPr>
                            <a:rPr lang="en-US" altLang="ja-JP" b="0" i="1" smtClean="0">
                              <a:latin typeface="Cambria Math" panose="02040503050406030204" pitchFamily="18" charset="0"/>
                              <a:ea typeface="Cambria Math"/>
                            </a:rPr>
                          </m:ctrlPr>
                        </m:dPr>
                        <m:e>
                          <m:r>
                            <a:rPr lang="en-US" altLang="ja-JP" b="0" i="1" smtClean="0">
                              <a:latin typeface="Cambria Math" panose="02040503050406030204" pitchFamily="18" charset="0"/>
                              <a:ea typeface="Cambria Math"/>
                            </a:rPr>
                            <m:t>1−</m:t>
                          </m:r>
                          <m:sSub>
                            <m:sSubPr>
                              <m:ctrlPr>
                                <a:rPr lang="en-US" altLang="ja-JP" b="0" i="1" smtClean="0">
                                  <a:latin typeface="Cambria Math" panose="02040503050406030204" pitchFamily="18" charset="0"/>
                                  <a:ea typeface="Cambria Math"/>
                                </a:rPr>
                              </m:ctrlPr>
                            </m:sSubPr>
                            <m:e>
                              <m:r>
                                <a:rPr lang="ja-JP" altLang="en-US" i="1">
                                  <a:latin typeface="Cambria Math" panose="02040503050406030204" pitchFamily="18" charset="0"/>
                                  <a:ea typeface="Cambria Math"/>
                                </a:rPr>
                                <m:t>𝜛</m:t>
                              </m:r>
                            </m:e>
                            <m:sub>
                              <m:r>
                                <a:rPr lang="en-US" altLang="ja-JP" b="0" i="1" smtClean="0">
                                  <a:latin typeface="Cambria Math" panose="02040503050406030204" pitchFamily="18" charset="0"/>
                                  <a:ea typeface="Cambria Math"/>
                                </a:rPr>
                                <m:t>0</m:t>
                              </m:r>
                            </m:sub>
                          </m:sSub>
                        </m:e>
                      </m:d>
                      <m:r>
                        <a:rPr lang="en-US" altLang="ja-JP" b="0" i="1" smtClean="0">
                          <a:latin typeface="Cambria Math" panose="02040503050406030204" pitchFamily="18" charset="0"/>
                          <a:ea typeface="Cambria Math"/>
                        </a:rPr>
                        <m:t>𝐵</m:t>
                      </m:r>
                    </m:oMath>
                  </m:oMathPara>
                </a14:m>
                <a:endParaRPr lang="en-US" altLang="ja-JP" b="0" i="1" dirty="0">
                  <a:latin typeface="Cambria Math"/>
                  <a:ea typeface="Cambria Math"/>
                </a:endParaRPr>
              </a:p>
              <a:p>
                <a:pPr/>
                <a14:m>
                  <m:oMathPara xmlns:m="http://schemas.openxmlformats.org/officeDocument/2006/math">
                    <m:oMathParaPr>
                      <m:jc m:val="left"/>
                    </m:oMathParaPr>
                    <m:oMath xmlns:m="http://schemas.openxmlformats.org/officeDocument/2006/math">
                      <m:sSup>
                        <m:sSupPr>
                          <m:ctrlPr>
                            <a:rPr lang="en-US" altLang="ja-JP" i="1">
                              <a:latin typeface="Cambria Math" panose="02040503050406030204" pitchFamily="18" charset="0"/>
                              <a:ea typeface="Cambria Math"/>
                            </a:rPr>
                          </m:ctrlPr>
                        </m:sSupPr>
                        <m:e>
                          <m:r>
                            <a:rPr lang="en-US" altLang="ja-JP" i="1">
                              <a:latin typeface="Cambria Math"/>
                              <a:ea typeface="Cambria Math"/>
                            </a:rPr>
                            <m:t>𝑆</m:t>
                          </m:r>
                        </m:e>
                        <m:sup>
                          <m:r>
                            <a:rPr lang="en-US" altLang="ja-JP" b="0" i="1" smtClean="0">
                              <a:latin typeface="Cambria Math"/>
                              <a:ea typeface="Cambria Math"/>
                            </a:rPr>
                            <m:t>−</m:t>
                          </m:r>
                        </m:sup>
                      </m:sSup>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4</m:t>
                          </m:r>
                        </m:sub>
                      </m:sSub>
                      <m:r>
                        <a:rPr lang="ja-JP" altLang="en-US" i="1">
                          <a:latin typeface="Cambria Math"/>
                          <a:ea typeface="Cambria Math"/>
                        </a:rPr>
                        <m:t>𝜋</m:t>
                      </m:r>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𝑠</m:t>
                          </m:r>
                        </m:sub>
                      </m:sSub>
                      <m:sSub>
                        <m:sSubPr>
                          <m:ctrlPr>
                            <a:rPr lang="en-US" altLang="ja-JP" i="1">
                              <a:latin typeface="Cambria Math" panose="02040503050406030204" pitchFamily="18" charset="0"/>
                              <a:ea typeface="Cambria Math"/>
                            </a:rPr>
                          </m:ctrlPr>
                        </m:sSubPr>
                        <m:e>
                          <m:r>
                            <a:rPr lang="ja-JP" altLang="en-US" i="1">
                              <a:latin typeface="Cambria Math"/>
                              <a:ea typeface="Cambria Math"/>
                            </a:rPr>
                            <m:t>𝜔</m:t>
                          </m:r>
                        </m:e>
                        <m:sub>
                          <m:r>
                            <a:rPr lang="en-US" altLang="ja-JP" i="1">
                              <a:latin typeface="Cambria Math"/>
                              <a:ea typeface="Cambria Math"/>
                            </a:rPr>
                            <m:t>0</m:t>
                          </m:r>
                        </m:sub>
                      </m:sSub>
                      <m:sSup>
                        <m:sSupPr>
                          <m:ctrlPr>
                            <a:rPr lang="en-US" altLang="ja-JP" i="1">
                              <a:latin typeface="Cambria Math" panose="02040503050406030204" pitchFamily="18" charset="0"/>
                              <a:ea typeface="Cambria Math"/>
                            </a:rPr>
                          </m:ctrlPr>
                        </m:sSupPr>
                        <m:e>
                          <m:r>
                            <a:rPr lang="en-US" altLang="ja-JP" i="1">
                              <a:latin typeface="Cambria Math" panose="02040503050406030204" pitchFamily="18" charset="0"/>
                              <a:ea typeface="Cambria Math"/>
                            </a:rPr>
                            <m:t>𝑒</m:t>
                          </m:r>
                        </m:e>
                        <m:sup>
                          <m:r>
                            <a:rPr lang="en-US" altLang="ja-JP" i="1">
                              <a:latin typeface="Cambria Math"/>
                              <a:ea typeface="Cambria Math"/>
                            </a:rPr>
                            <m:t>−</m:t>
                          </m:r>
                          <m:f>
                            <m:fPr>
                              <m:ctrlPr>
                                <a:rPr lang="en-US" altLang="ja-JP" i="1">
                                  <a:latin typeface="Cambria Math" panose="02040503050406030204" pitchFamily="18" charset="0"/>
                                  <a:ea typeface="Cambria Math"/>
                                </a:rPr>
                              </m:ctrlPr>
                            </m:fPr>
                            <m:num>
                              <m:r>
                                <a:rPr lang="ja-JP" altLang="en-US" i="1">
                                  <a:latin typeface="Cambria Math"/>
                                  <a:ea typeface="Cambria Math"/>
                                </a:rPr>
                                <m:t>𝜏</m:t>
                              </m:r>
                            </m:num>
                            <m:den>
                              <m:sSub>
                                <m:sSubPr>
                                  <m:ctrlPr>
                                    <a:rPr lang="en-US" altLang="ja-JP" i="1">
                                      <a:latin typeface="Cambria Math" panose="02040503050406030204" pitchFamily="18" charset="0"/>
                                      <a:ea typeface="Cambria Math"/>
                                    </a:rPr>
                                  </m:ctrlPr>
                                </m:sSubPr>
                                <m:e>
                                  <m:r>
                                    <a:rPr lang="ja-JP" altLang="en-US" i="1">
                                      <a:latin typeface="Cambria Math"/>
                                      <a:ea typeface="Cambria Math"/>
                                    </a:rPr>
                                    <m:t>𝜇</m:t>
                                  </m:r>
                                </m:e>
                                <m:sub>
                                  <m:r>
                                    <a:rPr lang="en-US" altLang="ja-JP" i="1">
                                      <a:latin typeface="Cambria Math"/>
                                      <a:ea typeface="Cambria Math"/>
                                    </a:rPr>
                                    <m:t>0</m:t>
                                  </m:r>
                                </m:sub>
                              </m:sSub>
                            </m:den>
                          </m:f>
                        </m:sup>
                      </m:sSup>
                      <m:r>
                        <a:rPr lang="en-US" altLang="ja-JP" i="1">
                          <a:latin typeface="Cambria Math" panose="02040503050406030204" pitchFamily="18" charset="0"/>
                          <a:ea typeface="Cambria Math"/>
                        </a:rPr>
                        <m:t>+2</m:t>
                      </m:r>
                      <m:r>
                        <a:rPr lang="ja-JP" altLang="en-US" i="1">
                          <a:latin typeface="Cambria Math" panose="02040503050406030204" pitchFamily="18" charset="0"/>
                          <a:ea typeface="Cambria Math"/>
                        </a:rPr>
                        <m:t>𝜋</m:t>
                      </m:r>
                      <m:d>
                        <m:dPr>
                          <m:ctrlPr>
                            <a:rPr lang="en-US" altLang="ja-JP" i="1">
                              <a:latin typeface="Cambria Math" panose="02040503050406030204" pitchFamily="18" charset="0"/>
                              <a:ea typeface="Cambria Math"/>
                            </a:rPr>
                          </m:ctrlPr>
                        </m:dPr>
                        <m:e>
                          <m:r>
                            <a:rPr lang="en-US" altLang="ja-JP" i="1">
                              <a:latin typeface="Cambria Math" panose="02040503050406030204" pitchFamily="18" charset="0"/>
                              <a:ea typeface="Cambria Math"/>
                            </a:rPr>
                            <m:t>1−</m:t>
                          </m:r>
                          <m:sSub>
                            <m:sSubPr>
                              <m:ctrlPr>
                                <a:rPr lang="en-US" altLang="ja-JP" i="1">
                                  <a:latin typeface="Cambria Math" panose="02040503050406030204" pitchFamily="18" charset="0"/>
                                  <a:ea typeface="Cambria Math"/>
                                </a:rPr>
                              </m:ctrlPr>
                            </m:sSubPr>
                            <m:e>
                              <m:r>
                                <a:rPr lang="ja-JP" altLang="en-US" i="1">
                                  <a:latin typeface="Cambria Math" panose="02040503050406030204" pitchFamily="18" charset="0"/>
                                  <a:ea typeface="Cambria Math"/>
                                </a:rPr>
                                <m:t>𝜛</m:t>
                              </m:r>
                            </m:e>
                            <m:sub>
                              <m:r>
                                <a:rPr lang="en-US" altLang="ja-JP" i="1">
                                  <a:latin typeface="Cambria Math" panose="02040503050406030204" pitchFamily="18" charset="0"/>
                                  <a:ea typeface="Cambria Math"/>
                                </a:rPr>
                                <m:t>0</m:t>
                              </m:r>
                            </m:sub>
                          </m:sSub>
                        </m:e>
                      </m:d>
                      <m:r>
                        <a:rPr lang="en-US" altLang="ja-JP" i="1">
                          <a:latin typeface="Cambria Math" panose="02040503050406030204" pitchFamily="18" charset="0"/>
                          <a:ea typeface="Cambria Math"/>
                        </a:rPr>
                        <m:t>𝐵</m:t>
                      </m:r>
                    </m:oMath>
                  </m:oMathPara>
                </a14:m>
                <a:endParaRPr lang="en-US" altLang="ja-JP" i="1" dirty="0">
                  <a:latin typeface="Cambria Math"/>
                  <a:ea typeface="Cambria Math"/>
                </a:endParaRPr>
              </a:p>
            </p:txBody>
          </p:sp>
        </mc:Choice>
        <mc:Fallback xmlns="">
          <p:sp>
            <p:nvSpPr>
              <p:cNvPr id="15" name="テキスト ボックス 14">
                <a:extLst>
                  <a:ext uri="{FF2B5EF4-FFF2-40B4-BE49-F238E27FC236}">
                    <a16:creationId xmlns:a16="http://schemas.microsoft.com/office/drawing/2014/main" id="{FAC9F055-F1A9-4316-8E63-50E6AFC31736}"/>
                  </a:ext>
                </a:extLst>
              </p:cNvPr>
              <p:cNvSpPr txBox="1">
                <a:spLocks noRot="1" noChangeAspect="1" noMove="1" noResize="1" noEditPoints="1" noAdjustHandles="1" noChangeArrowheads="1" noChangeShapeType="1" noTextEdit="1"/>
              </p:cNvSpPr>
              <p:nvPr/>
            </p:nvSpPr>
            <p:spPr>
              <a:xfrm>
                <a:off x="4825770" y="2348880"/>
                <a:ext cx="5471498" cy="2649700"/>
              </a:xfrm>
              <a:prstGeom prst="rect">
                <a:avLst/>
              </a:prstGeom>
              <a:blipFill>
                <a:blip r:embed="rId3"/>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D646A16E-80CB-43E7-8F30-518D511E3FA6}"/>
              </a:ext>
            </a:extLst>
          </p:cNvPr>
          <p:cNvSpPr txBox="1"/>
          <p:nvPr/>
        </p:nvSpPr>
        <p:spPr>
          <a:xfrm>
            <a:off x="4799856" y="2000173"/>
            <a:ext cx="5012911" cy="461665"/>
          </a:xfrm>
          <a:prstGeom prst="rect">
            <a:avLst/>
          </a:prstGeom>
          <a:noFill/>
        </p:spPr>
        <p:txBody>
          <a:bodyPr wrap="none" rtlCol="0">
            <a:spAutoFit/>
          </a:bodyPr>
          <a:lstStyle/>
          <a:p>
            <a:r>
              <a:rPr lang="ja-JP" altLang="en-US" dirty="0"/>
              <a:t>一般化二流近似した放射伝達方程式</a:t>
            </a:r>
            <a:endParaRPr kumimoji="1" lang="ja-JP" altLang="en-US" dirty="0"/>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9C54633-B254-401A-A1C4-5AC7AEB114D6}"/>
                  </a:ext>
                </a:extLst>
              </p:cNvPr>
              <p:cNvSpPr txBox="1"/>
              <p:nvPr/>
            </p:nvSpPr>
            <p:spPr>
              <a:xfrm>
                <a:off x="10056440" y="2657266"/>
                <a:ext cx="2130776" cy="1851854"/>
              </a:xfrm>
              <a:prstGeom prst="rect">
                <a:avLst/>
              </a:prstGeom>
              <a:noFill/>
            </p:spPr>
            <p:txBody>
              <a:bodyPr wrap="none" rtlCol="0">
                <a:spAutoFit/>
              </a:bodyPr>
              <a:lstStyle/>
              <a:p>
                <a14:m>
                  <m:oMath xmlns:m="http://schemas.openxmlformats.org/officeDocument/2006/math">
                    <m:r>
                      <a:rPr lang="ja-JP" altLang="en-US" sz="1400" i="1" smtClean="0">
                        <a:latin typeface="Cambria Math"/>
                        <a:ea typeface="Cambria Math"/>
                      </a:rPr>
                      <m:t>𝜏</m:t>
                    </m:r>
                  </m:oMath>
                </a14:m>
                <a:r>
                  <a:rPr lang="en-US" altLang="ja-JP" sz="1400" dirty="0">
                    <a:latin typeface="+mn-ea"/>
                    <a:ea typeface="+mn-ea"/>
                  </a:rPr>
                  <a:t>: </a:t>
                </a:r>
                <a:r>
                  <a:rPr lang="ja-JP" altLang="en-US" sz="1400" dirty="0">
                    <a:latin typeface="+mn-ea"/>
                    <a:ea typeface="+mn-ea"/>
                  </a:rPr>
                  <a:t>光学的厚さ</a:t>
                </a:r>
                <a:r>
                  <a:rPr lang="en-US" altLang="ja-JP" sz="1400" dirty="0">
                    <a:latin typeface="+mn-ea"/>
                    <a:ea typeface="+mn-ea"/>
                  </a:rPr>
                  <a:t>, </a:t>
                </a:r>
              </a:p>
              <a:p>
                <a14:m>
                  <m:oMath xmlns:m="http://schemas.openxmlformats.org/officeDocument/2006/math">
                    <m:sSup>
                      <m:sSupPr>
                        <m:ctrlPr>
                          <a:rPr lang="en-US" altLang="ja-JP" sz="1400" i="1">
                            <a:latin typeface="Cambria Math" panose="02040503050406030204" pitchFamily="18" charset="0"/>
                            <a:ea typeface="Cambria Math"/>
                          </a:rPr>
                        </m:ctrlPr>
                      </m:sSupPr>
                      <m:e>
                        <m:sSub>
                          <m:sSubPr>
                            <m:ctrlPr>
                              <a:rPr lang="en-US" altLang="ja-JP" sz="1400" i="1">
                                <a:latin typeface="Cambria Math" panose="02040503050406030204" pitchFamily="18" charset="0"/>
                                <a:ea typeface="Cambria Math"/>
                              </a:rPr>
                            </m:ctrlPr>
                          </m:sSubPr>
                          <m:e>
                            <m:r>
                              <a:rPr lang="en-US" altLang="ja-JP" sz="1400" i="1">
                                <a:latin typeface="Cambria Math"/>
                                <a:ea typeface="Cambria Math"/>
                              </a:rPr>
                              <m:t>𝐹</m:t>
                            </m:r>
                          </m:e>
                          <m:sub>
                            <m:r>
                              <a:rPr lang="en-US" altLang="ja-JP" sz="1400" i="1">
                                <a:latin typeface="Cambria Math"/>
                                <a:ea typeface="Cambria Math"/>
                              </a:rPr>
                              <m:t>𝑟𝑎𝑑</m:t>
                            </m:r>
                            <m:r>
                              <a:rPr lang="en-US" altLang="ja-JP" sz="1400" i="1">
                                <a:latin typeface="Cambria Math"/>
                                <a:ea typeface="Cambria Math"/>
                              </a:rPr>
                              <m:t>,</m:t>
                            </m:r>
                            <m:r>
                              <a:rPr lang="ja-JP" altLang="en-US" sz="1400" i="1">
                                <a:latin typeface="Cambria Math"/>
                                <a:ea typeface="Cambria Math"/>
                              </a:rPr>
                              <m:t>𝜆</m:t>
                            </m:r>
                          </m:sub>
                        </m:sSub>
                      </m:e>
                      <m:sup>
                        <m:r>
                          <a:rPr lang="en-US" altLang="ja-JP" sz="1400" i="1">
                            <a:latin typeface="Cambria Math"/>
                            <a:ea typeface="Cambria Math"/>
                          </a:rPr>
                          <m:t>+</m:t>
                        </m:r>
                        <m:r>
                          <a:rPr lang="en-US" altLang="ja-JP" sz="1400" i="1">
                            <a:latin typeface="Cambria Math" panose="02040503050406030204" pitchFamily="18" charset="0"/>
                            <a:ea typeface="Cambria Math"/>
                          </a:rPr>
                          <m:t>/−</m:t>
                        </m:r>
                      </m:sup>
                    </m:sSup>
                  </m:oMath>
                </a14:m>
                <a:r>
                  <a:rPr lang="en-US" altLang="ja-JP" sz="1400" i="1" dirty="0">
                    <a:latin typeface="Cambria Math" panose="02040503050406030204" pitchFamily="18" charset="0"/>
                    <a:ea typeface="Cambria Math"/>
                  </a:rPr>
                  <a:t> </a:t>
                </a:r>
                <a:r>
                  <a:rPr lang="en-US" altLang="ja-JP" sz="1400" dirty="0">
                    <a:latin typeface="+mn-ea"/>
                  </a:rPr>
                  <a:t>: </a:t>
                </a:r>
                <a:r>
                  <a:rPr lang="ja-JP" altLang="en-US" sz="1400" dirty="0">
                    <a:latin typeface="+mn-ea"/>
                  </a:rPr>
                  <a:t>上向き</a:t>
                </a:r>
                <a:r>
                  <a:rPr lang="en-US" altLang="ja-JP" sz="1400" dirty="0">
                    <a:latin typeface="+mn-ea"/>
                  </a:rPr>
                  <a:t>/</a:t>
                </a:r>
                <a:r>
                  <a:rPr lang="ja-JP" altLang="en-US" sz="1400" dirty="0">
                    <a:latin typeface="+mn-ea"/>
                  </a:rPr>
                  <a:t>下向き</a:t>
                </a:r>
                <a:endParaRPr lang="en-US" altLang="ja-JP" sz="1400" dirty="0">
                  <a:latin typeface="+mn-ea"/>
                </a:endParaRPr>
              </a:p>
              <a:p>
                <a:r>
                  <a:rPr lang="en-US" altLang="ja-JP" sz="1400" dirty="0">
                    <a:latin typeface="+mn-ea"/>
                  </a:rPr>
                  <a:t>                </a:t>
                </a:r>
                <a:r>
                  <a:rPr lang="ja-JP" altLang="en-US" sz="1400" dirty="0">
                    <a:latin typeface="+mn-ea"/>
                  </a:rPr>
                  <a:t>フラックス</a:t>
                </a:r>
                <a:r>
                  <a:rPr lang="en-US" altLang="ja-JP" sz="1400" dirty="0">
                    <a:latin typeface="+mn-ea"/>
                  </a:rPr>
                  <a:t>, </a:t>
                </a:r>
              </a:p>
              <a:p>
                <a14:m>
                  <m:oMath xmlns:m="http://schemas.openxmlformats.org/officeDocument/2006/math">
                    <m:r>
                      <a:rPr lang="en-US" altLang="ja-JP" sz="1400" i="1">
                        <a:latin typeface="Cambria Math" panose="02040503050406030204" pitchFamily="18" charset="0"/>
                        <a:ea typeface="Cambria Math"/>
                      </a:rPr>
                      <m:t>𝐵</m:t>
                    </m:r>
                  </m:oMath>
                </a14:m>
                <a:r>
                  <a:rPr lang="en-US" altLang="ja-JP" sz="1400" dirty="0">
                    <a:latin typeface="+mn-ea"/>
                  </a:rPr>
                  <a:t> : </a:t>
                </a:r>
                <a:r>
                  <a:rPr lang="ja-JP" altLang="en-US" sz="1400" dirty="0">
                    <a:latin typeface="+mn-ea"/>
                  </a:rPr>
                  <a:t>プランク関数</a:t>
                </a:r>
                <a:r>
                  <a:rPr lang="en-US" altLang="ja-JP" sz="1400" dirty="0">
                    <a:latin typeface="+mn-ea"/>
                  </a:rPr>
                  <a:t>, </a:t>
                </a:r>
                <a:endParaRPr lang="en-US" altLang="ja-JP" sz="1400" i="1" dirty="0">
                  <a:latin typeface="Cambria Math"/>
                  <a:ea typeface="Cambria Math"/>
                </a:endParaRPr>
              </a:p>
              <a:p>
                <a:pPr/>
                <a14:m>
                  <m:oMathPara xmlns:m="http://schemas.openxmlformats.org/officeDocument/2006/math">
                    <m:oMathParaPr>
                      <m:jc m:val="left"/>
                    </m:oMathParaPr>
                    <m:oMath xmlns:m="http://schemas.openxmlformats.org/officeDocument/2006/math">
                      <m:sSub>
                        <m:sSubPr>
                          <m:ctrlPr>
                            <a:rPr lang="en-US" altLang="ja-JP" sz="1400" b="0" i="1" smtClean="0">
                              <a:latin typeface="Cambria Math" panose="02040503050406030204" pitchFamily="18" charset="0"/>
                              <a:ea typeface="Cambria Math"/>
                            </a:rPr>
                          </m:ctrlPr>
                        </m:sSubPr>
                        <m:e>
                          <m:r>
                            <a:rPr lang="en-US" altLang="ja-JP" sz="1400" b="0" i="1" smtClean="0">
                              <a:latin typeface="Cambria Math"/>
                              <a:ea typeface="Cambria Math"/>
                            </a:rPr>
                            <m:t>𝐹</m:t>
                          </m:r>
                        </m:e>
                        <m:sub>
                          <m:r>
                            <a:rPr lang="en-US" altLang="ja-JP" sz="1400" b="0" i="1" smtClean="0">
                              <a:latin typeface="Cambria Math"/>
                              <a:ea typeface="Cambria Math"/>
                            </a:rPr>
                            <m:t>𝑠</m:t>
                          </m:r>
                        </m:sub>
                      </m:sSub>
                      <m:r>
                        <m:rPr>
                          <m:nor/>
                        </m:rPr>
                        <a:rPr lang="en-US" altLang="ja-JP" sz="1400" dirty="0">
                          <a:latin typeface="+mn-ea"/>
                        </a:rPr>
                        <m:t>: </m:t>
                      </m:r>
                      <m:r>
                        <a:rPr lang="ja-JP" altLang="en-US" sz="1400" i="1" dirty="0" smtClean="0">
                          <a:latin typeface="Cambria Math" panose="02040503050406030204" pitchFamily="18" charset="0"/>
                        </a:rPr>
                        <m:t>入射フラックス</m:t>
                      </m:r>
                      <m:r>
                        <m:rPr>
                          <m:nor/>
                        </m:rPr>
                        <a:rPr lang="en-US" altLang="ja-JP" sz="1400" dirty="0">
                          <a:latin typeface="+mn-ea"/>
                        </a:rPr>
                        <m:t>,</m:t>
                      </m:r>
                    </m:oMath>
                  </m:oMathPara>
                </a14:m>
                <a:endParaRPr lang="en-US" altLang="ja-JP" sz="1400" dirty="0">
                  <a:latin typeface="+mn-ea"/>
                </a:endParaRPr>
              </a:p>
              <a:p>
                <a:pPr/>
                <a14:m>
                  <m:oMathPara xmlns:m="http://schemas.openxmlformats.org/officeDocument/2006/math">
                    <m:oMathParaPr>
                      <m:jc m:val="left"/>
                    </m:oMathParaPr>
                    <m:oMath xmlns:m="http://schemas.openxmlformats.org/officeDocument/2006/math">
                      <m:sSub>
                        <m:sSubPr>
                          <m:ctrlPr>
                            <a:rPr lang="en-US" altLang="ja-JP" sz="1400" b="0" i="1" smtClean="0">
                              <a:latin typeface="Cambria Math" panose="02040503050406030204" pitchFamily="18" charset="0"/>
                              <a:ea typeface="Cambria Math"/>
                            </a:rPr>
                          </m:ctrlPr>
                        </m:sSubPr>
                        <m:e>
                          <m:r>
                            <a:rPr lang="ja-JP" altLang="en-US" sz="1400" b="0" i="1" smtClean="0">
                              <a:latin typeface="Cambria Math"/>
                              <a:ea typeface="Cambria Math"/>
                            </a:rPr>
                            <m:t>𝜔</m:t>
                          </m:r>
                        </m:e>
                        <m:sub>
                          <m:r>
                            <a:rPr lang="en-US" altLang="ja-JP" sz="1400" b="0" i="1" smtClean="0">
                              <a:latin typeface="Cambria Math"/>
                              <a:ea typeface="Cambria Math"/>
                            </a:rPr>
                            <m:t>0</m:t>
                          </m:r>
                        </m:sub>
                      </m:sSub>
                      <m:r>
                        <a:rPr lang="en-US" altLang="ja-JP" sz="1400" b="0" i="1" smtClean="0">
                          <a:latin typeface="Cambria Math" panose="02040503050406030204" pitchFamily="18" charset="0"/>
                          <a:ea typeface="Cambria Math"/>
                        </a:rPr>
                        <m:t>:</m:t>
                      </m:r>
                      <m:r>
                        <a:rPr lang="ja-JP" altLang="en-US" sz="1400" i="1" dirty="0">
                          <a:latin typeface="Cambria Math" panose="02040503050406030204" pitchFamily="18" charset="0"/>
                        </a:rPr>
                        <m:t>一次散乱アルベド</m:t>
                      </m:r>
                      <m:r>
                        <m:rPr>
                          <m:nor/>
                        </m:rPr>
                        <a:rPr lang="en-US" altLang="ja-JP" sz="1400" dirty="0">
                          <a:latin typeface="+mn-ea"/>
                        </a:rPr>
                        <m:t>,</m:t>
                      </m:r>
                    </m:oMath>
                  </m:oMathPara>
                </a14:m>
                <a:endParaRPr lang="en-US" altLang="ja-JP" sz="1400" i="1" dirty="0">
                  <a:latin typeface="Cambria Math"/>
                  <a:ea typeface="Cambria Math"/>
                </a:endParaRPr>
              </a:p>
              <a:p>
                <a:pPr/>
                <a14:m>
                  <m:oMathPara xmlns:m="http://schemas.openxmlformats.org/officeDocument/2006/math">
                    <m:oMathParaPr>
                      <m:jc m:val="left"/>
                    </m:oMathParaPr>
                    <m:oMath xmlns:m="http://schemas.openxmlformats.org/officeDocument/2006/math">
                      <m:sSub>
                        <m:sSubPr>
                          <m:ctrlPr>
                            <a:rPr lang="en-US" altLang="ja-JP" sz="1400" i="1" smtClean="0">
                              <a:latin typeface="Cambria Math" panose="02040503050406030204" pitchFamily="18" charset="0"/>
                              <a:ea typeface="Cambria Math"/>
                            </a:rPr>
                          </m:ctrlPr>
                        </m:sSubPr>
                        <m:e>
                          <m:r>
                            <a:rPr lang="en-US" altLang="ja-JP" sz="1400" i="1" dirty="0">
                              <a:latin typeface="Cambria Math" panose="02040503050406030204" pitchFamily="18" charset="0"/>
                            </a:rPr>
                            <m:t> </m:t>
                          </m:r>
                          <m:r>
                            <a:rPr lang="ja-JP" altLang="en-US" sz="1400" i="1">
                              <a:latin typeface="Cambria Math"/>
                              <a:ea typeface="Cambria Math"/>
                            </a:rPr>
                            <m:t>𝜇</m:t>
                          </m:r>
                        </m:e>
                        <m:sub>
                          <m:r>
                            <a:rPr lang="en-US" altLang="ja-JP" sz="1400" i="1">
                              <a:latin typeface="Cambria Math"/>
                              <a:ea typeface="Cambria Math"/>
                            </a:rPr>
                            <m:t>0</m:t>
                          </m:r>
                        </m:sub>
                      </m:sSub>
                      <m:r>
                        <m:rPr>
                          <m:nor/>
                        </m:rPr>
                        <a:rPr lang="en-US" altLang="ja-JP" sz="1400" dirty="0">
                          <a:latin typeface="+mn-ea"/>
                        </a:rPr>
                        <m:t>: </m:t>
                      </m:r>
                      <m:r>
                        <a:rPr lang="ja-JP" altLang="en-US" sz="1400" i="1" dirty="0">
                          <a:latin typeface="Cambria Math" panose="02040503050406030204" pitchFamily="18" charset="0"/>
                        </a:rPr>
                        <m:t>太陽天頂角の余弦</m:t>
                      </m:r>
                      <m:r>
                        <m:rPr>
                          <m:nor/>
                        </m:rPr>
                        <a:rPr lang="en-US" altLang="ja-JP" sz="1400" dirty="0">
                          <a:latin typeface="+mn-ea"/>
                        </a:rPr>
                        <m:t>,</m:t>
                      </m:r>
                    </m:oMath>
                  </m:oMathPara>
                </a14:m>
                <a:endParaRPr lang="en-US" altLang="ja-JP" sz="1400" i="1" dirty="0">
                  <a:latin typeface="Cambria Math"/>
                  <a:ea typeface="Cambria Math"/>
                </a:endParaRPr>
              </a:p>
              <a:p>
                <a14:m>
                  <m:oMath xmlns:m="http://schemas.openxmlformats.org/officeDocument/2006/math">
                    <m:sSub>
                      <m:sSubPr>
                        <m:ctrlPr>
                          <a:rPr lang="en-US" altLang="ja-JP" sz="1400" i="1">
                            <a:latin typeface="Cambria Math" panose="02040503050406030204" pitchFamily="18" charset="0"/>
                            <a:ea typeface="Cambria Math"/>
                          </a:rPr>
                        </m:ctrlPr>
                      </m:sSubPr>
                      <m:e>
                        <m:r>
                          <a:rPr lang="ja-JP" altLang="en-US" sz="1400" i="1">
                            <a:latin typeface="Cambria Math"/>
                            <a:ea typeface="Cambria Math"/>
                          </a:rPr>
                          <m:t>𝛾</m:t>
                        </m:r>
                      </m:e>
                      <m:sub>
                        <m:r>
                          <a:rPr lang="en-US" altLang="ja-JP" sz="1400" i="1">
                            <a:latin typeface="Cambria Math"/>
                            <a:ea typeface="Cambria Math"/>
                          </a:rPr>
                          <m:t>1</m:t>
                        </m:r>
                      </m:sub>
                    </m:sSub>
                    <m:r>
                      <a:rPr lang="en-US" altLang="ja-JP" sz="1400" b="0" i="1" smtClean="0">
                        <a:latin typeface="Cambria Math" panose="02040503050406030204" pitchFamily="18" charset="0"/>
                        <a:ea typeface="Cambria Math"/>
                      </a:rPr>
                      <m:t>,</m:t>
                    </m:r>
                    <m:sSub>
                      <m:sSubPr>
                        <m:ctrlPr>
                          <a:rPr lang="en-US" altLang="ja-JP" sz="1400" i="1">
                            <a:latin typeface="Cambria Math" panose="02040503050406030204" pitchFamily="18" charset="0"/>
                            <a:ea typeface="Cambria Math"/>
                          </a:rPr>
                        </m:ctrlPr>
                      </m:sSubPr>
                      <m:e>
                        <m:r>
                          <a:rPr lang="ja-JP" altLang="en-US" sz="1400" i="1">
                            <a:latin typeface="Cambria Math"/>
                            <a:ea typeface="Cambria Math"/>
                          </a:rPr>
                          <m:t>𝛾</m:t>
                        </m:r>
                      </m:e>
                      <m:sub>
                        <m:r>
                          <a:rPr lang="en-US" altLang="ja-JP" sz="1400" i="1">
                            <a:latin typeface="Cambria Math"/>
                            <a:ea typeface="Cambria Math"/>
                          </a:rPr>
                          <m:t>2</m:t>
                        </m:r>
                      </m:sub>
                    </m:sSub>
                    <m:r>
                      <a:rPr lang="en-US" altLang="ja-JP" sz="1400" b="0" i="1" smtClean="0">
                        <a:latin typeface="Cambria Math" panose="02040503050406030204" pitchFamily="18" charset="0"/>
                        <a:ea typeface="Cambria Math"/>
                      </a:rPr>
                      <m:t>,</m:t>
                    </m:r>
                    <m:sSub>
                      <m:sSubPr>
                        <m:ctrlPr>
                          <a:rPr lang="en-US" altLang="ja-JP" sz="1400" i="1">
                            <a:latin typeface="Cambria Math" panose="02040503050406030204" pitchFamily="18" charset="0"/>
                            <a:ea typeface="Cambria Math"/>
                          </a:rPr>
                        </m:ctrlPr>
                      </m:sSubPr>
                      <m:e>
                        <m:r>
                          <a:rPr lang="ja-JP" altLang="en-US" sz="1400" i="1">
                            <a:latin typeface="Cambria Math"/>
                            <a:ea typeface="Cambria Math"/>
                          </a:rPr>
                          <m:t>𝛾</m:t>
                        </m:r>
                      </m:e>
                      <m:sub>
                        <m:r>
                          <a:rPr lang="en-US" altLang="ja-JP" sz="1400" i="1">
                            <a:latin typeface="Cambria Math"/>
                            <a:ea typeface="Cambria Math"/>
                          </a:rPr>
                          <m:t>3</m:t>
                        </m:r>
                      </m:sub>
                    </m:sSub>
                    <m:r>
                      <a:rPr lang="en-US" altLang="ja-JP" sz="1400" b="0" i="1" smtClean="0">
                        <a:latin typeface="Cambria Math" panose="02040503050406030204" pitchFamily="18" charset="0"/>
                        <a:ea typeface="Cambria Math"/>
                      </a:rPr>
                      <m:t>,</m:t>
                    </m:r>
                    <m:sSub>
                      <m:sSubPr>
                        <m:ctrlPr>
                          <a:rPr lang="en-US" altLang="ja-JP" sz="1400" i="1">
                            <a:latin typeface="Cambria Math" panose="02040503050406030204" pitchFamily="18" charset="0"/>
                            <a:ea typeface="Cambria Math"/>
                          </a:rPr>
                        </m:ctrlPr>
                      </m:sSubPr>
                      <m:e>
                        <m:r>
                          <a:rPr lang="ja-JP" altLang="en-US" sz="1400" i="1">
                            <a:latin typeface="Cambria Math"/>
                            <a:ea typeface="Cambria Math"/>
                          </a:rPr>
                          <m:t>𝛾</m:t>
                        </m:r>
                      </m:e>
                      <m:sub>
                        <m:r>
                          <a:rPr lang="en-US" altLang="ja-JP" sz="1400" i="1">
                            <a:latin typeface="Cambria Math"/>
                            <a:ea typeface="Cambria Math"/>
                          </a:rPr>
                          <m:t>4</m:t>
                        </m:r>
                      </m:sub>
                    </m:sSub>
                  </m:oMath>
                </a14:m>
                <a:r>
                  <a:rPr lang="en-US" altLang="ja-JP" sz="1400" dirty="0">
                    <a:latin typeface="+mn-ea"/>
                  </a:rPr>
                  <a:t> : </a:t>
                </a:r>
                <a:r>
                  <a:rPr lang="ja-JP" altLang="en-US" sz="1400" dirty="0">
                    <a:latin typeface="+mn-ea"/>
                  </a:rPr>
                  <a:t>定数</a:t>
                </a:r>
                <a:endParaRPr lang="en-US" altLang="ja-JP" sz="1400" i="1" dirty="0">
                  <a:latin typeface="Cambria Math"/>
                  <a:ea typeface="Cambria Math"/>
                </a:endParaRPr>
              </a:p>
            </p:txBody>
          </p:sp>
        </mc:Choice>
        <mc:Fallback xmlns="">
          <p:sp>
            <p:nvSpPr>
              <p:cNvPr id="17" name="テキスト ボックス 16">
                <a:extLst>
                  <a:ext uri="{FF2B5EF4-FFF2-40B4-BE49-F238E27FC236}">
                    <a16:creationId xmlns:a16="http://schemas.microsoft.com/office/drawing/2014/main" id="{E9C54633-B254-401A-A1C4-5AC7AEB114D6}"/>
                  </a:ext>
                </a:extLst>
              </p:cNvPr>
              <p:cNvSpPr txBox="1">
                <a:spLocks noRot="1" noChangeAspect="1" noMove="1" noResize="1" noEditPoints="1" noAdjustHandles="1" noChangeArrowheads="1" noChangeShapeType="1" noTextEdit="1"/>
              </p:cNvSpPr>
              <p:nvPr/>
            </p:nvSpPr>
            <p:spPr>
              <a:xfrm>
                <a:off x="10056440" y="2657266"/>
                <a:ext cx="2130776" cy="1851854"/>
              </a:xfrm>
              <a:prstGeom prst="rect">
                <a:avLst/>
              </a:prstGeom>
              <a:blipFill>
                <a:blip r:embed="rId4"/>
                <a:stretch>
                  <a:fillRect t="-987" b="-1974"/>
                </a:stretch>
              </a:blipFill>
            </p:spPr>
            <p:txBody>
              <a:bodyPr/>
              <a:lstStyle/>
              <a:p>
                <a:r>
                  <a:rPr lang="ja-JP" altLang="en-US">
                    <a:noFill/>
                  </a:rPr>
                  <a:t> </a:t>
                </a:r>
              </a:p>
            </p:txBody>
          </p:sp>
        </mc:Fallback>
      </mc:AlternateContent>
      <p:sp>
        <p:nvSpPr>
          <p:cNvPr id="13" name="Text Box 8">
            <a:extLst>
              <a:ext uri="{FF2B5EF4-FFF2-40B4-BE49-F238E27FC236}">
                <a16:creationId xmlns:a16="http://schemas.microsoft.com/office/drawing/2014/main" id="{0F5DD6CC-CE0C-4FF2-9F54-461D6FB97DFF}"/>
              </a:ext>
            </a:extLst>
          </p:cNvPr>
          <p:cNvSpPr txBox="1">
            <a:spLocks noChangeArrowheads="1"/>
          </p:cNvSpPr>
          <p:nvPr/>
        </p:nvSpPr>
        <p:spPr bwMode="auto">
          <a:xfrm>
            <a:off x="1400795" y="1988840"/>
            <a:ext cx="257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CO</a:t>
            </a:r>
            <a:r>
              <a:rPr lang="en-US" altLang="ja-JP" sz="1600" baseline="-25000" dirty="0"/>
              <a:t>2</a:t>
            </a:r>
            <a:r>
              <a:rPr lang="en-US" altLang="ja-JP" sz="1600" dirty="0"/>
              <a:t> 15 </a:t>
            </a:r>
            <a:r>
              <a:rPr lang="en-US" altLang="ja-JP" sz="1600" dirty="0">
                <a:sym typeface="Symbol" panose="05050102010706020507" pitchFamily="18" charset="2"/>
              </a:rPr>
              <a:t>m </a:t>
            </a:r>
            <a:r>
              <a:rPr lang="ja-JP" altLang="en-US" sz="1600" dirty="0">
                <a:sym typeface="Symbol" panose="05050102010706020507" pitchFamily="18" charset="2"/>
              </a:rPr>
              <a:t>帯のスペクトル</a:t>
            </a:r>
            <a:endParaRPr lang="ja-JP" altLang="en-US" sz="1600" dirty="0"/>
          </a:p>
        </p:txBody>
      </p:sp>
      <p:sp>
        <p:nvSpPr>
          <p:cNvPr id="4" name="テキスト ボックス 3">
            <a:extLst>
              <a:ext uri="{FF2B5EF4-FFF2-40B4-BE49-F238E27FC236}">
                <a16:creationId xmlns:a16="http://schemas.microsoft.com/office/drawing/2014/main" id="{F435FD3C-7930-4EEA-8551-823D67EFC26A}"/>
              </a:ext>
            </a:extLst>
          </p:cNvPr>
          <p:cNvSpPr txBox="1"/>
          <p:nvPr/>
        </p:nvSpPr>
        <p:spPr>
          <a:xfrm>
            <a:off x="4943872" y="5610058"/>
            <a:ext cx="6931706" cy="707886"/>
          </a:xfrm>
          <a:prstGeom prst="rect">
            <a:avLst/>
          </a:prstGeom>
          <a:noFill/>
        </p:spPr>
        <p:txBody>
          <a:bodyPr wrap="none" rtlCol="0">
            <a:spAutoFit/>
          </a:bodyPr>
          <a:lstStyle/>
          <a:p>
            <a:r>
              <a:rPr lang="ja-JP" altLang="en-US" sz="2000" dirty="0"/>
              <a:t>気体による吸収 </a:t>
            </a:r>
            <a:r>
              <a:rPr lang="en-US" altLang="ja-JP" sz="2000" dirty="0"/>
              <a:t>(</a:t>
            </a:r>
            <a:r>
              <a:rPr lang="ja-JP" altLang="en-US" sz="2000" dirty="0"/>
              <a:t>吸収線 </a:t>
            </a:r>
            <a:r>
              <a:rPr lang="en-US" altLang="ja-JP" sz="2000" dirty="0"/>
              <a:t>(HITRAN), </a:t>
            </a:r>
            <a:r>
              <a:rPr lang="ja-JP" altLang="en-US" sz="2000" dirty="0"/>
              <a:t>連続吸収</a:t>
            </a:r>
            <a:r>
              <a:rPr lang="en-US" altLang="ja-JP" sz="2000" dirty="0"/>
              <a:t>),</a:t>
            </a:r>
            <a:r>
              <a:rPr lang="ja-JP" altLang="en-US" sz="2000" dirty="0"/>
              <a:t> レイリー散乱</a:t>
            </a:r>
            <a:r>
              <a:rPr lang="en-US" altLang="ja-JP" sz="2000" dirty="0"/>
              <a:t>, </a:t>
            </a:r>
          </a:p>
          <a:p>
            <a:r>
              <a:rPr lang="ja-JP" altLang="en-US" sz="2000" dirty="0"/>
              <a:t>粒子による吸収・散乱を考慮</a:t>
            </a:r>
            <a:r>
              <a:rPr lang="en-US" altLang="ja-JP" sz="2000" dirty="0"/>
              <a:t>.</a:t>
            </a:r>
          </a:p>
        </p:txBody>
      </p:sp>
    </p:spTree>
    <p:extLst>
      <p:ext uri="{BB962C8B-B14F-4D97-AF65-F5344CB8AC3E}">
        <p14:creationId xmlns:p14="http://schemas.microsoft.com/office/powerpoint/2010/main" val="266297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44C75-17F2-419C-A709-315A5006B030}"/>
              </a:ext>
            </a:extLst>
          </p:cNvPr>
          <p:cNvSpPr>
            <a:spLocks noGrp="1"/>
          </p:cNvSpPr>
          <p:nvPr>
            <p:ph type="title"/>
          </p:nvPr>
        </p:nvSpPr>
        <p:spPr/>
        <p:txBody>
          <a:bodyPr>
            <a:normAutofit fontScale="90000"/>
          </a:bodyPr>
          <a:lstStyle/>
          <a:p>
            <a:r>
              <a:rPr lang="ja-JP" altLang="en-US" dirty="0"/>
              <a:t>惑星大気大循環モデルの構築</a:t>
            </a:r>
            <a:br>
              <a:rPr lang="en-US" altLang="ja-JP" dirty="0"/>
            </a:br>
            <a:r>
              <a:rPr lang="en-US" altLang="ja-JP" dirty="0"/>
              <a:t>(Takahashi et al., 2003, 2006; </a:t>
            </a:r>
            <a:r>
              <a:rPr lang="en-US" altLang="ja-JP" dirty="0" err="1"/>
              <a:t>Ishiwatari</a:t>
            </a:r>
            <a:r>
              <a:rPr lang="en-US" altLang="ja-JP" dirty="0"/>
              <a:t> et al., 2012)</a:t>
            </a:r>
            <a:endParaRPr kumimoji="1" lang="ja-JP" altLang="en-US" dirty="0"/>
          </a:p>
        </p:txBody>
      </p:sp>
      <p:sp>
        <p:nvSpPr>
          <p:cNvPr id="6" name="テキスト ボックス 5">
            <a:extLst>
              <a:ext uri="{FF2B5EF4-FFF2-40B4-BE49-F238E27FC236}">
                <a16:creationId xmlns:a16="http://schemas.microsoft.com/office/drawing/2014/main" id="{2B41CB31-13F4-4E73-8198-79A6930D605A}"/>
              </a:ext>
            </a:extLst>
          </p:cNvPr>
          <p:cNvSpPr txBox="1"/>
          <p:nvPr/>
        </p:nvSpPr>
        <p:spPr>
          <a:xfrm>
            <a:off x="1460146" y="1048847"/>
            <a:ext cx="9068508" cy="1077218"/>
          </a:xfrm>
          <a:prstGeom prst="rect">
            <a:avLst/>
          </a:prstGeom>
          <a:noFill/>
        </p:spPr>
        <p:txBody>
          <a:bodyPr wrap="none" rtlCol="0">
            <a:spAutoFit/>
          </a:bodyPr>
          <a:lstStyle/>
          <a:p>
            <a:r>
              <a:rPr lang="ja-JP" altLang="en-US" sz="3200" dirty="0"/>
              <a:t>惑星全球の温度</a:t>
            </a:r>
            <a:r>
              <a:rPr lang="en-US" altLang="ja-JP" sz="3200" dirty="0"/>
              <a:t>, </a:t>
            </a:r>
            <a:r>
              <a:rPr lang="ja-JP" altLang="en-US" sz="3200" dirty="0"/>
              <a:t>風速</a:t>
            </a:r>
            <a:r>
              <a:rPr lang="en-US" altLang="ja-JP" sz="3200" dirty="0"/>
              <a:t>, </a:t>
            </a:r>
            <a:r>
              <a:rPr lang="ja-JP" altLang="en-US" sz="3200" dirty="0"/>
              <a:t>密度分布を計算するモデル</a:t>
            </a:r>
            <a:endParaRPr lang="en-US" altLang="ja-JP" sz="3200" dirty="0"/>
          </a:p>
          <a:p>
            <a:r>
              <a:rPr lang="ja-JP" altLang="en-US" sz="3200" dirty="0"/>
              <a:t>とそれに関連するモデル・ユーティリティ群の構築</a:t>
            </a:r>
            <a:endParaRPr lang="en-US" altLang="ja-JP" sz="3200" dirty="0"/>
          </a:p>
        </p:txBody>
      </p:sp>
      <p:pic>
        <p:nvPicPr>
          <p:cNvPr id="7" name="Picture 2" descr="C:\Users\yot\Documents\desktop\desktop\模式図\GCM-schematic\Earth-GCM-schematic-e.bmp">
            <a:extLst>
              <a:ext uri="{FF2B5EF4-FFF2-40B4-BE49-F238E27FC236}">
                <a16:creationId xmlns:a16="http://schemas.microsoft.com/office/drawing/2014/main" id="{0072987D-AF5F-4EE7-AA40-85FC540251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448" y="3575919"/>
            <a:ext cx="206843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yot\Documents\desktop\desktop\模式図\GCM-schematic\Mars-GCM-schematic-nodustloading-e.bmp">
            <a:extLst>
              <a:ext uri="{FF2B5EF4-FFF2-40B4-BE49-F238E27FC236}">
                <a16:creationId xmlns:a16="http://schemas.microsoft.com/office/drawing/2014/main" id="{0FF5A00A-DAF7-4D70-9B86-BDA110C7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8" y="3575919"/>
            <a:ext cx="2072193"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27BA56F-16E7-45AB-B4A4-3D9EAD7A0684}"/>
              </a:ext>
            </a:extLst>
          </p:cNvPr>
          <p:cNvSpPr txBox="1"/>
          <p:nvPr/>
        </p:nvSpPr>
        <p:spPr>
          <a:xfrm>
            <a:off x="623392" y="2528496"/>
            <a:ext cx="800219" cy="461665"/>
          </a:xfrm>
          <a:prstGeom prst="rect">
            <a:avLst/>
          </a:prstGeom>
          <a:noFill/>
        </p:spPr>
        <p:txBody>
          <a:bodyPr wrap="none" rtlCol="0">
            <a:spAutoFit/>
          </a:bodyPr>
          <a:lstStyle/>
          <a:p>
            <a:r>
              <a:rPr lang="ja-JP" altLang="en-US" dirty="0"/>
              <a:t>火星</a:t>
            </a:r>
            <a:endParaRPr kumimoji="1" lang="ja-JP" altLang="en-US" dirty="0"/>
          </a:p>
        </p:txBody>
      </p:sp>
      <p:sp>
        <p:nvSpPr>
          <p:cNvPr id="10" name="テキスト ボックス 9">
            <a:extLst>
              <a:ext uri="{FF2B5EF4-FFF2-40B4-BE49-F238E27FC236}">
                <a16:creationId xmlns:a16="http://schemas.microsoft.com/office/drawing/2014/main" id="{6CDFD3F0-6B2F-43DF-A656-BA14AF8D9C54}"/>
              </a:ext>
            </a:extLst>
          </p:cNvPr>
          <p:cNvSpPr txBox="1"/>
          <p:nvPr/>
        </p:nvSpPr>
        <p:spPr>
          <a:xfrm>
            <a:off x="2783632" y="2528496"/>
            <a:ext cx="800219" cy="461665"/>
          </a:xfrm>
          <a:prstGeom prst="rect">
            <a:avLst/>
          </a:prstGeom>
          <a:noFill/>
        </p:spPr>
        <p:txBody>
          <a:bodyPr wrap="none" rtlCol="0">
            <a:spAutoFit/>
          </a:bodyPr>
          <a:lstStyle/>
          <a:p>
            <a:r>
              <a:rPr lang="ja-JP" altLang="en-US" dirty="0"/>
              <a:t>地球</a:t>
            </a:r>
            <a:endParaRPr kumimoji="1" lang="ja-JP" altLang="en-US" dirty="0"/>
          </a:p>
        </p:txBody>
      </p:sp>
      <p:pic>
        <p:nvPicPr>
          <p:cNvPr id="11" name="Picture 2" descr="C:\cygwin\home\yot\pov-ray\test03-mars.png">
            <a:extLst>
              <a:ext uri="{FF2B5EF4-FFF2-40B4-BE49-F238E27FC236}">
                <a16:creationId xmlns:a16="http://schemas.microsoft.com/office/drawing/2014/main" id="{344DF077-8990-439D-B03C-4E2894C75B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501" y="2384480"/>
            <a:ext cx="195072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cygwin\home\yot\pov-ray\test03-earth.png">
            <a:extLst>
              <a:ext uri="{FF2B5EF4-FFF2-40B4-BE49-F238E27FC236}">
                <a16:creationId xmlns:a16="http://schemas.microsoft.com/office/drawing/2014/main" id="{F0610750-B74E-445C-A406-3691C40079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741" y="2384480"/>
            <a:ext cx="1950720" cy="146304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7B32AEAA-A804-4D31-9DD6-5C8385F7E634}"/>
              </a:ext>
            </a:extLst>
          </p:cNvPr>
          <p:cNvGrpSpPr/>
          <p:nvPr/>
        </p:nvGrpSpPr>
        <p:grpSpPr>
          <a:xfrm>
            <a:off x="778297" y="2990161"/>
            <a:ext cx="2072190" cy="1338535"/>
            <a:chOff x="334417" y="3170585"/>
            <a:chExt cx="2072190" cy="1338535"/>
          </a:xfrm>
        </p:grpSpPr>
        <p:sp>
          <p:nvSpPr>
            <p:cNvPr id="14" name="正方形/長方形 13">
              <a:extLst>
                <a:ext uri="{FF2B5EF4-FFF2-40B4-BE49-F238E27FC236}">
                  <a16:creationId xmlns:a16="http://schemas.microsoft.com/office/drawing/2014/main" id="{61DDB301-35C8-4202-9AE2-915831ADF8DD}"/>
                </a:ext>
              </a:extLst>
            </p:cNvPr>
            <p:cNvSpPr/>
            <p:nvPr/>
          </p:nvSpPr>
          <p:spPr>
            <a:xfrm>
              <a:off x="910479" y="3170585"/>
              <a:ext cx="144016" cy="258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0C4444D1-8B8A-4B8B-A64A-AD5BD03A2A54}"/>
                </a:ext>
              </a:extLst>
            </p:cNvPr>
            <p:cNvCxnSpPr>
              <a:stCxn id="14" idx="1"/>
            </p:cNvCxnSpPr>
            <p:nvPr/>
          </p:nvCxnSpPr>
          <p:spPr>
            <a:xfrm flipH="1">
              <a:off x="334417" y="3299793"/>
              <a:ext cx="576062" cy="1209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64F80E-4386-46C0-91AD-69A92E18B282}"/>
                </a:ext>
              </a:extLst>
            </p:cNvPr>
            <p:cNvCxnSpPr>
              <a:stCxn id="14" idx="3"/>
            </p:cNvCxnSpPr>
            <p:nvPr/>
          </p:nvCxnSpPr>
          <p:spPr>
            <a:xfrm>
              <a:off x="1054495" y="3299793"/>
              <a:ext cx="1352112" cy="10653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16CDA530-5EC7-4FD7-925C-6966F39EEFE3}"/>
              </a:ext>
            </a:extLst>
          </p:cNvPr>
          <p:cNvGrpSpPr/>
          <p:nvPr/>
        </p:nvGrpSpPr>
        <p:grpSpPr>
          <a:xfrm>
            <a:off x="2949608" y="3004088"/>
            <a:ext cx="2072190" cy="1338535"/>
            <a:chOff x="2505728" y="3151854"/>
            <a:chExt cx="2072190" cy="1338535"/>
          </a:xfrm>
        </p:grpSpPr>
        <p:sp>
          <p:nvSpPr>
            <p:cNvPr id="18" name="正方形/長方形 17">
              <a:extLst>
                <a:ext uri="{FF2B5EF4-FFF2-40B4-BE49-F238E27FC236}">
                  <a16:creationId xmlns:a16="http://schemas.microsoft.com/office/drawing/2014/main" id="{D52805CF-7B04-4541-A8BC-28A05D94D157}"/>
                </a:ext>
              </a:extLst>
            </p:cNvPr>
            <p:cNvSpPr/>
            <p:nvPr/>
          </p:nvSpPr>
          <p:spPr>
            <a:xfrm>
              <a:off x="3081790" y="3151854"/>
              <a:ext cx="144016" cy="258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3FF90EFF-E93F-426A-AC24-1DA153479426}"/>
                </a:ext>
              </a:extLst>
            </p:cNvPr>
            <p:cNvCxnSpPr>
              <a:stCxn id="18" idx="1"/>
            </p:cNvCxnSpPr>
            <p:nvPr/>
          </p:nvCxnSpPr>
          <p:spPr>
            <a:xfrm flipH="1">
              <a:off x="2505728" y="3281062"/>
              <a:ext cx="576062" cy="1209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C6C07BA-57B7-42BD-A295-500FA8150EA5}"/>
                </a:ext>
              </a:extLst>
            </p:cNvPr>
            <p:cNvCxnSpPr>
              <a:stCxn id="18" idx="3"/>
            </p:cNvCxnSpPr>
            <p:nvPr/>
          </p:nvCxnSpPr>
          <p:spPr>
            <a:xfrm>
              <a:off x="3225806" y="3281062"/>
              <a:ext cx="1352112" cy="10653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795DA6FB-A941-4DCA-BCA9-BC66B4B7DAB1}"/>
              </a:ext>
            </a:extLst>
          </p:cNvPr>
          <p:cNvSpPr txBox="1"/>
          <p:nvPr/>
        </p:nvSpPr>
        <p:spPr>
          <a:xfrm>
            <a:off x="5231904" y="3687415"/>
            <a:ext cx="492443" cy="461665"/>
          </a:xfrm>
          <a:prstGeom prst="rect">
            <a:avLst/>
          </a:prstGeom>
          <a:noFill/>
        </p:spPr>
        <p:txBody>
          <a:bodyPr wrap="none" rtlCol="0">
            <a:spAutoFit/>
          </a:bodyPr>
          <a:lstStyle/>
          <a:p>
            <a:r>
              <a:rPr kumimoji="1" lang="en-US" altLang="ja-JP" dirty="0"/>
              <a:t>…</a:t>
            </a:r>
            <a:endParaRPr kumimoji="1" lang="ja-JP" altLang="en-US" dirty="0"/>
          </a:p>
        </p:txBody>
      </p:sp>
      <p:pic>
        <p:nvPicPr>
          <p:cNvPr id="23" name="図 22">
            <a:extLst>
              <a:ext uri="{FF2B5EF4-FFF2-40B4-BE49-F238E27FC236}">
                <a16:creationId xmlns:a16="http://schemas.microsoft.com/office/drawing/2014/main" id="{935BC79A-1860-44DC-B871-346FE4AA84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6233" y="4219146"/>
            <a:ext cx="3263487" cy="2306198"/>
          </a:xfrm>
          <a:prstGeom prst="rect">
            <a:avLst/>
          </a:prstGeom>
        </p:spPr>
      </p:pic>
      <p:grpSp>
        <p:nvGrpSpPr>
          <p:cNvPr id="31" name="グループ化 30">
            <a:extLst>
              <a:ext uri="{FF2B5EF4-FFF2-40B4-BE49-F238E27FC236}">
                <a16:creationId xmlns:a16="http://schemas.microsoft.com/office/drawing/2014/main" id="{117BD1E9-4EF4-4904-BB0D-53500CBE2E61}"/>
              </a:ext>
            </a:extLst>
          </p:cNvPr>
          <p:cNvGrpSpPr/>
          <p:nvPr/>
        </p:nvGrpSpPr>
        <p:grpSpPr>
          <a:xfrm>
            <a:off x="9594362" y="2510020"/>
            <a:ext cx="1819341" cy="1779254"/>
            <a:chOff x="5015880" y="3573016"/>
            <a:chExt cx="2138777" cy="2091652"/>
          </a:xfrm>
        </p:grpSpPr>
        <p:pic>
          <p:nvPicPr>
            <p:cNvPr id="25" name="図 24">
              <a:extLst>
                <a:ext uri="{FF2B5EF4-FFF2-40B4-BE49-F238E27FC236}">
                  <a16:creationId xmlns:a16="http://schemas.microsoft.com/office/drawing/2014/main" id="{98944226-BC0E-4283-B0C1-D67D57E89BEB}"/>
                </a:ext>
              </a:extLst>
            </p:cNvPr>
            <p:cNvPicPr>
              <a:picLocks noChangeAspect="1"/>
            </p:cNvPicPr>
            <p:nvPr/>
          </p:nvPicPr>
          <p:blipFill rotWithShape="1">
            <a:blip r:embed="rId7"/>
            <a:srcRect l="28648" t="21680" r="28599" b="11421"/>
            <a:stretch/>
          </p:blipFill>
          <p:spPr>
            <a:xfrm>
              <a:off x="5015880" y="3573016"/>
              <a:ext cx="2138777" cy="2091652"/>
            </a:xfrm>
            <a:prstGeom prst="ellipse">
              <a:avLst/>
            </a:prstGeom>
          </p:spPr>
        </p:pic>
        <p:sp>
          <p:nvSpPr>
            <p:cNvPr id="26" name="右矢印 11">
              <a:extLst>
                <a:ext uri="{FF2B5EF4-FFF2-40B4-BE49-F238E27FC236}">
                  <a16:creationId xmlns:a16="http://schemas.microsoft.com/office/drawing/2014/main" id="{B6310F05-195A-441D-8E68-E836FFF66E6C}"/>
                </a:ext>
              </a:extLst>
            </p:cNvPr>
            <p:cNvSpPr/>
            <p:nvPr/>
          </p:nvSpPr>
          <p:spPr>
            <a:xfrm>
              <a:off x="5715742" y="4041943"/>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右矢印 12">
              <a:extLst>
                <a:ext uri="{FF2B5EF4-FFF2-40B4-BE49-F238E27FC236}">
                  <a16:creationId xmlns:a16="http://schemas.microsoft.com/office/drawing/2014/main" id="{0B8B76C3-A9B4-4FFE-917C-EEAD060F0E81}"/>
                </a:ext>
              </a:extLst>
            </p:cNvPr>
            <p:cNvSpPr/>
            <p:nvPr/>
          </p:nvSpPr>
          <p:spPr>
            <a:xfrm>
              <a:off x="5715742" y="4845424"/>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右矢印 14">
              <a:extLst>
                <a:ext uri="{FF2B5EF4-FFF2-40B4-BE49-F238E27FC236}">
                  <a16:creationId xmlns:a16="http://schemas.microsoft.com/office/drawing/2014/main" id="{8A48569A-03E9-4C95-9313-483FDDDFEC96}"/>
                </a:ext>
              </a:extLst>
            </p:cNvPr>
            <p:cNvSpPr/>
            <p:nvPr/>
          </p:nvSpPr>
          <p:spPr>
            <a:xfrm rot="10800000">
              <a:off x="6001397" y="4470721"/>
              <a:ext cx="202793"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右矢印 12">
              <a:extLst>
                <a:ext uri="{FF2B5EF4-FFF2-40B4-BE49-F238E27FC236}">
                  <a16:creationId xmlns:a16="http://schemas.microsoft.com/office/drawing/2014/main" id="{D81D1FA6-FB72-4D1C-A426-56D88B365550}"/>
                </a:ext>
              </a:extLst>
            </p:cNvPr>
            <p:cNvSpPr/>
            <p:nvPr/>
          </p:nvSpPr>
          <p:spPr>
            <a:xfrm>
              <a:off x="5713560" y="5152949"/>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右矢印 12">
              <a:extLst>
                <a:ext uri="{FF2B5EF4-FFF2-40B4-BE49-F238E27FC236}">
                  <a16:creationId xmlns:a16="http://schemas.microsoft.com/office/drawing/2014/main" id="{D5393AB8-C81C-4CB3-98DE-7C2C0A3CDD15}"/>
                </a:ext>
              </a:extLst>
            </p:cNvPr>
            <p:cNvSpPr/>
            <p:nvPr/>
          </p:nvSpPr>
          <p:spPr>
            <a:xfrm>
              <a:off x="5715742" y="3757810"/>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6" name="グループ化 35">
            <a:extLst>
              <a:ext uri="{FF2B5EF4-FFF2-40B4-BE49-F238E27FC236}">
                <a16:creationId xmlns:a16="http://schemas.microsoft.com/office/drawing/2014/main" id="{7F5C10EC-C4E7-47BC-9EA4-2BBF28CB6A3A}"/>
              </a:ext>
            </a:extLst>
          </p:cNvPr>
          <p:cNvGrpSpPr/>
          <p:nvPr/>
        </p:nvGrpSpPr>
        <p:grpSpPr>
          <a:xfrm>
            <a:off x="10134929" y="4915638"/>
            <a:ext cx="899679" cy="889626"/>
            <a:chOff x="9179489" y="4200950"/>
            <a:chExt cx="1057643" cy="1045825"/>
          </a:xfrm>
        </p:grpSpPr>
        <p:pic>
          <p:nvPicPr>
            <p:cNvPr id="32" name="Picture 2" descr="https://photojournal.jpl.nasa.gov/jpeg/PIA03154.jpg">
              <a:extLst>
                <a:ext uri="{FF2B5EF4-FFF2-40B4-BE49-F238E27FC236}">
                  <a16:creationId xmlns:a16="http://schemas.microsoft.com/office/drawing/2014/main" id="{91CE4376-46FD-4E6A-A810-6B088760523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79" t="6216" r="4866" b="5131"/>
            <a:stretch/>
          </p:blipFill>
          <p:spPr bwMode="auto">
            <a:xfrm>
              <a:off x="9179489" y="4200950"/>
              <a:ext cx="1057643" cy="1045825"/>
            </a:xfrm>
            <a:prstGeom prst="ellipse">
              <a:avLst/>
            </a:prstGeom>
            <a:noFill/>
            <a:extLst>
              <a:ext uri="{909E8E84-426E-40DD-AFC4-6F175D3DCCD1}">
                <a14:hiddenFill xmlns:a14="http://schemas.microsoft.com/office/drawing/2010/main">
                  <a:solidFill>
                    <a:srgbClr val="FFFFFF"/>
                  </a:solidFill>
                </a14:hiddenFill>
              </a:ext>
            </a:extLst>
          </p:spPr>
        </p:pic>
        <p:sp>
          <p:nvSpPr>
            <p:cNvPr id="33" name="右矢印 11">
              <a:extLst>
                <a:ext uri="{FF2B5EF4-FFF2-40B4-BE49-F238E27FC236}">
                  <a16:creationId xmlns:a16="http://schemas.microsoft.com/office/drawing/2014/main" id="{6EE0DA50-56F0-4D3E-8D0C-A644850F2577}"/>
                </a:ext>
              </a:extLst>
            </p:cNvPr>
            <p:cNvSpPr/>
            <p:nvPr/>
          </p:nvSpPr>
          <p:spPr>
            <a:xfrm>
              <a:off x="9312536" y="4209486"/>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右矢印 12">
              <a:extLst>
                <a:ext uri="{FF2B5EF4-FFF2-40B4-BE49-F238E27FC236}">
                  <a16:creationId xmlns:a16="http://schemas.microsoft.com/office/drawing/2014/main" id="{DAC250B1-BED9-4B9A-B677-9F258DD7DA9E}"/>
                </a:ext>
              </a:extLst>
            </p:cNvPr>
            <p:cNvSpPr/>
            <p:nvPr/>
          </p:nvSpPr>
          <p:spPr>
            <a:xfrm rot="10800000">
              <a:off x="9428310" y="4884476"/>
              <a:ext cx="435355"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右矢印 14">
              <a:extLst>
                <a:ext uri="{FF2B5EF4-FFF2-40B4-BE49-F238E27FC236}">
                  <a16:creationId xmlns:a16="http://schemas.microsoft.com/office/drawing/2014/main" id="{0E391152-1EBC-49D5-9B7B-1104898A9306}"/>
                </a:ext>
              </a:extLst>
            </p:cNvPr>
            <p:cNvSpPr/>
            <p:nvPr/>
          </p:nvSpPr>
          <p:spPr>
            <a:xfrm rot="10800000">
              <a:off x="9577071" y="4572919"/>
              <a:ext cx="202793"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7" name="テキスト ボックス 36">
            <a:extLst>
              <a:ext uri="{FF2B5EF4-FFF2-40B4-BE49-F238E27FC236}">
                <a16:creationId xmlns:a16="http://schemas.microsoft.com/office/drawing/2014/main" id="{B4EA4C37-66EB-47F8-9ED5-9E9869949081}"/>
              </a:ext>
            </a:extLst>
          </p:cNvPr>
          <p:cNvSpPr txBox="1"/>
          <p:nvPr/>
        </p:nvSpPr>
        <p:spPr>
          <a:xfrm>
            <a:off x="6602438" y="6290156"/>
            <a:ext cx="4822154" cy="523220"/>
          </a:xfrm>
          <a:prstGeom prst="rect">
            <a:avLst/>
          </a:prstGeom>
          <a:solidFill>
            <a:schemeClr val="tx2"/>
          </a:solidFill>
        </p:spPr>
        <p:txBody>
          <a:bodyPr wrap="none" rtlCol="0">
            <a:spAutoFit/>
          </a:bodyPr>
          <a:lstStyle/>
          <a:p>
            <a:r>
              <a:rPr kumimoji="1" lang="ja-JP" altLang="en-US" sz="2800" b="1" dirty="0">
                <a:solidFill>
                  <a:srgbClr val="FF0000"/>
                </a:solidFill>
              </a:rPr>
              <a:t>各惑星の大循環の特徴を表現</a:t>
            </a:r>
          </a:p>
        </p:txBody>
      </p:sp>
      <p:pic>
        <p:nvPicPr>
          <p:cNvPr id="22" name="図 21">
            <a:extLst>
              <a:ext uri="{FF2B5EF4-FFF2-40B4-BE49-F238E27FC236}">
                <a16:creationId xmlns:a16="http://schemas.microsoft.com/office/drawing/2014/main" id="{36EDFF30-A56F-4B9D-982E-ECB964EBA5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6233" y="2276872"/>
            <a:ext cx="3263487" cy="2306198"/>
          </a:xfrm>
          <a:prstGeom prst="rect">
            <a:avLst/>
          </a:prstGeom>
        </p:spPr>
      </p:pic>
      <p:sp>
        <p:nvSpPr>
          <p:cNvPr id="24" name="テキスト ボックス 23">
            <a:extLst>
              <a:ext uri="{FF2B5EF4-FFF2-40B4-BE49-F238E27FC236}">
                <a16:creationId xmlns:a16="http://schemas.microsoft.com/office/drawing/2014/main" id="{397EDAEB-5DBA-4B1D-BE70-0E4D0AEB4108}"/>
              </a:ext>
            </a:extLst>
          </p:cNvPr>
          <p:cNvSpPr txBox="1"/>
          <p:nvPr/>
        </p:nvSpPr>
        <p:spPr>
          <a:xfrm>
            <a:off x="7400264" y="2164794"/>
            <a:ext cx="2877711" cy="400110"/>
          </a:xfrm>
          <a:prstGeom prst="rect">
            <a:avLst/>
          </a:prstGeom>
          <a:noFill/>
        </p:spPr>
        <p:txBody>
          <a:bodyPr wrap="none" rtlCol="0">
            <a:spAutoFit/>
          </a:bodyPr>
          <a:lstStyle/>
          <a:p>
            <a:r>
              <a:rPr lang="ja-JP" altLang="en-US" sz="2000" dirty="0"/>
              <a:t>地球・火星大気の東西風</a:t>
            </a:r>
            <a:endParaRPr kumimoji="1" lang="ja-JP" altLang="en-US" sz="2000" dirty="0"/>
          </a:p>
        </p:txBody>
      </p:sp>
    </p:spTree>
    <p:extLst>
      <p:ext uri="{BB962C8B-B14F-4D97-AF65-F5344CB8AC3E}">
        <p14:creationId xmlns:p14="http://schemas.microsoft.com/office/powerpoint/2010/main" val="326721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a:t>
            </a:r>
            <a:r>
              <a:rPr lang="en-US" altLang="ja-JP" dirty="0">
                <a:solidFill>
                  <a:srgbClr val="FF0000"/>
                </a:solidFill>
              </a:rPr>
              <a:t>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305" name="正方形/長方形 304">
            <a:extLst>
              <a:ext uri="{FF2B5EF4-FFF2-40B4-BE49-F238E27FC236}">
                <a16:creationId xmlns:a16="http://schemas.microsoft.com/office/drawing/2014/main" id="{4BD332D1-1DC4-4A92-A7A2-DAEA8C9894AB}"/>
              </a:ext>
            </a:extLst>
          </p:cNvPr>
          <p:cNvSpPr/>
          <p:nvPr/>
        </p:nvSpPr>
        <p:spPr>
          <a:xfrm>
            <a:off x="1703512" y="2267625"/>
            <a:ext cx="5040555" cy="7197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683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17">
            <a:extLst>
              <a:ext uri="{FF2B5EF4-FFF2-40B4-BE49-F238E27FC236}">
                <a16:creationId xmlns:a16="http://schemas.microsoft.com/office/drawing/2014/main" id="{D8AE9262-4BE8-4A68-88F5-B597C3D47A4E}"/>
              </a:ext>
            </a:extLst>
          </p:cNvPr>
          <p:cNvSpPr>
            <a:spLocks noGrp="1"/>
          </p:cNvSpPr>
          <p:nvPr>
            <p:ph sz="half" idx="2"/>
          </p:nvPr>
        </p:nvSpPr>
        <p:spPr/>
        <p:txBody>
          <a:bodyPr/>
          <a:lstStyle/>
          <a:p>
            <a:endParaRPr lang="ja-JP" altLang="en-US"/>
          </a:p>
        </p:txBody>
      </p:sp>
      <p:grpSp>
        <p:nvGrpSpPr>
          <p:cNvPr id="21" name="グループ化 20">
            <a:extLst>
              <a:ext uri="{FF2B5EF4-FFF2-40B4-BE49-F238E27FC236}">
                <a16:creationId xmlns:a16="http://schemas.microsoft.com/office/drawing/2014/main" id="{3190D693-588E-42ED-B1DC-A8BEAF98F248}"/>
              </a:ext>
            </a:extLst>
          </p:cNvPr>
          <p:cNvGrpSpPr/>
          <p:nvPr/>
        </p:nvGrpSpPr>
        <p:grpSpPr>
          <a:xfrm>
            <a:off x="6221935" y="1022397"/>
            <a:ext cx="5692246" cy="3981657"/>
            <a:chOff x="6356576" y="1197155"/>
            <a:chExt cx="6721109" cy="4701334"/>
          </a:xfrm>
        </p:grpSpPr>
        <p:pic>
          <p:nvPicPr>
            <p:cNvPr id="36" name="図 35">
              <a:extLst>
                <a:ext uri="{FF2B5EF4-FFF2-40B4-BE49-F238E27FC236}">
                  <a16:creationId xmlns:a16="http://schemas.microsoft.com/office/drawing/2014/main" id="{96F04FE3-6418-4118-A5B6-8298C06C2507}"/>
                </a:ext>
              </a:extLst>
            </p:cNvPr>
            <p:cNvPicPr>
              <a:picLocks noChangeAspect="1"/>
            </p:cNvPicPr>
            <p:nvPr/>
          </p:nvPicPr>
          <p:blipFill>
            <a:blip r:embed="rId8"/>
            <a:stretch>
              <a:fillRect/>
            </a:stretch>
          </p:blipFill>
          <p:spPr>
            <a:xfrm>
              <a:off x="6356576" y="1197155"/>
              <a:ext cx="6721109" cy="4448068"/>
            </a:xfrm>
            <a:prstGeom prst="rect">
              <a:avLst/>
            </a:prstGeom>
          </p:spPr>
        </p:pic>
        <p:cxnSp>
          <p:nvCxnSpPr>
            <p:cNvPr id="43" name="直線矢印コネクタ 42">
              <a:extLst>
                <a:ext uri="{FF2B5EF4-FFF2-40B4-BE49-F238E27FC236}">
                  <a16:creationId xmlns:a16="http://schemas.microsoft.com/office/drawing/2014/main" id="{589E25E5-5FB3-4D80-B63C-CC29855E95E5}"/>
                </a:ext>
              </a:extLst>
            </p:cNvPr>
            <p:cNvCxnSpPr>
              <a:cxnSpLocks/>
            </p:cNvCxnSpPr>
            <p:nvPr/>
          </p:nvCxnSpPr>
          <p:spPr>
            <a:xfrm>
              <a:off x="7076290" y="5753033"/>
              <a:ext cx="648956" cy="0"/>
            </a:xfrm>
            <a:prstGeom prst="straightConnector1">
              <a:avLst/>
            </a:prstGeom>
            <a:noFill/>
            <a:ln w="76200" cap="flat" cmpd="sng" algn="ctr">
              <a:solidFill>
                <a:srgbClr val="4472C4"/>
              </a:solidFill>
              <a:prstDash val="solid"/>
              <a:miter lim="800000"/>
              <a:headEnd type="triangle"/>
              <a:tailEnd type="triangle"/>
            </a:ln>
            <a:effectLst/>
          </p:spPr>
        </p:cxnSp>
        <p:cxnSp>
          <p:nvCxnSpPr>
            <p:cNvPr id="44" name="直線コネクタ 43">
              <a:extLst>
                <a:ext uri="{FF2B5EF4-FFF2-40B4-BE49-F238E27FC236}">
                  <a16:creationId xmlns:a16="http://schemas.microsoft.com/office/drawing/2014/main" id="{A771CAC0-EF29-4C34-BCF6-D5D9EE8CBA16}"/>
                </a:ext>
              </a:extLst>
            </p:cNvPr>
            <p:cNvCxnSpPr>
              <a:cxnSpLocks/>
            </p:cNvCxnSpPr>
            <p:nvPr/>
          </p:nvCxnSpPr>
          <p:spPr>
            <a:xfrm>
              <a:off x="7737121" y="5171700"/>
              <a:ext cx="0" cy="726789"/>
            </a:xfrm>
            <a:prstGeom prst="line">
              <a:avLst/>
            </a:prstGeom>
            <a:noFill/>
            <a:ln w="38100" cap="flat" cmpd="sng" algn="ctr">
              <a:solidFill>
                <a:sysClr val="windowText" lastClr="000000"/>
              </a:solidFill>
              <a:prstDash val="dash"/>
              <a:miter lim="800000"/>
            </a:ln>
            <a:effectLst/>
          </p:spPr>
        </p:cxnSp>
        <p:cxnSp>
          <p:nvCxnSpPr>
            <p:cNvPr id="45" name="直線コネクタ 44">
              <a:extLst>
                <a:ext uri="{FF2B5EF4-FFF2-40B4-BE49-F238E27FC236}">
                  <a16:creationId xmlns:a16="http://schemas.microsoft.com/office/drawing/2014/main" id="{EE06E7B1-3872-416C-82D3-2A945DEB4405}"/>
                </a:ext>
              </a:extLst>
            </p:cNvPr>
            <p:cNvCxnSpPr>
              <a:cxnSpLocks/>
            </p:cNvCxnSpPr>
            <p:nvPr/>
          </p:nvCxnSpPr>
          <p:spPr>
            <a:xfrm>
              <a:off x="7052627" y="5171700"/>
              <a:ext cx="0" cy="726789"/>
            </a:xfrm>
            <a:prstGeom prst="line">
              <a:avLst/>
            </a:prstGeom>
            <a:noFill/>
            <a:ln w="38100" cap="flat" cmpd="sng" algn="ctr">
              <a:solidFill>
                <a:sysClr val="windowText" lastClr="000000"/>
              </a:solidFill>
              <a:prstDash val="dash"/>
              <a:miter lim="800000"/>
            </a:ln>
            <a:effectLst/>
          </p:spPr>
        </p:cxnSp>
        <p:sp>
          <p:nvSpPr>
            <p:cNvPr id="49" name="矢印: 上下 48">
              <a:extLst>
                <a:ext uri="{FF2B5EF4-FFF2-40B4-BE49-F238E27FC236}">
                  <a16:creationId xmlns:a16="http://schemas.microsoft.com/office/drawing/2014/main" id="{C6A2DAB4-FD63-4CEA-B126-052CF07C95CF}"/>
                </a:ext>
              </a:extLst>
            </p:cNvPr>
            <p:cNvSpPr/>
            <p:nvPr/>
          </p:nvSpPr>
          <p:spPr>
            <a:xfrm>
              <a:off x="11444128" y="3904828"/>
              <a:ext cx="205242" cy="1266872"/>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85D8E645-17B3-48D5-B879-2A4325990337}"/>
              </a:ext>
            </a:extLst>
          </p:cNvPr>
          <p:cNvSpPr>
            <a:spLocks noGrp="1"/>
          </p:cNvSpPr>
          <p:nvPr>
            <p:ph type="title"/>
          </p:nvPr>
        </p:nvSpPr>
        <p:spPr/>
        <p:txBody>
          <a:bodyPr/>
          <a:lstStyle/>
          <a:p>
            <a:r>
              <a:rPr kumimoji="1" lang="ja-JP" altLang="en-US" sz="3200" dirty="0"/>
              <a:t>金星大気鉛直構造の熱力学モデル依存性</a:t>
            </a:r>
            <a:br>
              <a:rPr kumimoji="1" lang="en-US" altLang="ja-JP" sz="3200" dirty="0"/>
            </a:br>
            <a:r>
              <a:rPr kumimoji="1" lang="en-US" altLang="ja-JP" sz="3200" dirty="0"/>
              <a:t>(Takahashi et al., </a:t>
            </a:r>
            <a:r>
              <a:rPr lang="en-US" altLang="ja-JP" sz="3200" dirty="0"/>
              <a:t>2024a, b)</a:t>
            </a:r>
            <a:endParaRPr kumimoji="1" lang="ja-JP" altLang="en-US" sz="3200" dirty="0"/>
          </a:p>
        </p:txBody>
      </p:sp>
      <p:sp>
        <p:nvSpPr>
          <p:cNvPr id="7" name="コンテンツ プレースホルダー 6">
            <a:extLst>
              <a:ext uri="{FF2B5EF4-FFF2-40B4-BE49-F238E27FC236}">
                <a16:creationId xmlns:a16="http://schemas.microsoft.com/office/drawing/2014/main" id="{C6BDCBFA-D8E1-4F2B-A518-409807FC9541}"/>
              </a:ext>
            </a:extLst>
          </p:cNvPr>
          <p:cNvSpPr>
            <a:spLocks noGrp="1"/>
          </p:cNvSpPr>
          <p:nvPr>
            <p:ph sz="half" idx="1"/>
          </p:nvPr>
        </p:nvSpPr>
        <p:spPr/>
        <p:txBody>
          <a:bodyPr>
            <a:normAutofit/>
          </a:bodyPr>
          <a:lstStyle/>
          <a:p>
            <a:r>
              <a:rPr lang="ja-JP" altLang="en-US" dirty="0"/>
              <a:t>金星の厚い</a:t>
            </a:r>
            <a:r>
              <a:rPr kumimoji="1" lang="ja-JP" altLang="en-US" dirty="0"/>
              <a:t> </a:t>
            </a:r>
            <a:r>
              <a:rPr kumimoji="1" lang="en-US" altLang="ja-JP" dirty="0"/>
              <a:t>(~90 </a:t>
            </a:r>
            <a:r>
              <a:rPr kumimoji="1" lang="ja-JP" altLang="en-US" dirty="0"/>
              <a:t>気圧</a:t>
            </a:r>
            <a:r>
              <a:rPr kumimoji="1" lang="en-US" altLang="ja-JP" dirty="0"/>
              <a:t>) CO</a:t>
            </a:r>
            <a:r>
              <a:rPr kumimoji="1" lang="en-US" altLang="ja-JP" baseline="-25000" dirty="0"/>
              <a:t>2</a:t>
            </a:r>
            <a:r>
              <a:rPr kumimoji="1" lang="en-US" altLang="ja-JP" dirty="0"/>
              <a:t> </a:t>
            </a:r>
            <a:r>
              <a:rPr kumimoji="1" lang="ja-JP" altLang="en-US" dirty="0"/>
              <a:t>大気は理想気体ではない</a:t>
            </a:r>
            <a:r>
              <a:rPr kumimoji="1" lang="en-US" altLang="ja-JP" dirty="0"/>
              <a:t>.</a:t>
            </a:r>
          </a:p>
          <a:p>
            <a:pPr lvl="1"/>
            <a:r>
              <a:rPr kumimoji="1" lang="ja-JP" altLang="en-US" dirty="0"/>
              <a:t>理想気体の状態方程式</a:t>
            </a:r>
            <a:endParaRPr lang="en-US" altLang="ja-JP" dirty="0"/>
          </a:p>
          <a:p>
            <a:pPr lvl="1"/>
            <a:endParaRPr kumimoji="1" lang="en-US" altLang="ja-JP" dirty="0"/>
          </a:p>
          <a:p>
            <a:pPr marL="457200" lvl="1" indent="0">
              <a:buNone/>
            </a:pPr>
            <a:r>
              <a:rPr kumimoji="1" lang="ja-JP" altLang="en-US" dirty="0"/>
              <a:t>   </a:t>
            </a:r>
            <a:r>
              <a:rPr lang="ja-JP" altLang="en-US" dirty="0"/>
              <a:t>は</a:t>
            </a:r>
            <a:r>
              <a:rPr kumimoji="1" lang="ja-JP" altLang="en-US" dirty="0"/>
              <a:t>使えない</a:t>
            </a:r>
            <a:r>
              <a:rPr kumimoji="1" lang="en-US" altLang="ja-JP" dirty="0"/>
              <a:t>.</a:t>
            </a:r>
          </a:p>
          <a:p>
            <a:pPr lvl="1"/>
            <a:r>
              <a:rPr kumimoji="1" lang="ja-JP" altLang="en-US" dirty="0"/>
              <a:t>実在気体の状態方程式</a:t>
            </a:r>
            <a:endParaRPr kumimoji="1"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marL="457200" lvl="1" indent="0">
              <a:buNone/>
            </a:pPr>
            <a:r>
              <a:rPr lang="ja-JP" altLang="en-US" dirty="0"/>
              <a:t>   を用いて熱力学量を評価</a:t>
            </a:r>
            <a:r>
              <a:rPr lang="en-US" altLang="ja-JP" dirty="0"/>
              <a:t>.</a:t>
            </a:r>
            <a:endParaRPr kumimoji="1" lang="ja-JP" altLang="en-US" dirty="0"/>
          </a:p>
        </p:txBody>
      </p:sp>
      <p:pic>
        <p:nvPicPr>
          <p:cNvPr id="6" name="図 5" descr="\documentclass{article}&#10;\usepackage{amsmath}&#10;\usepackage{color}&#10;\pagestyle{empty}&#10;\begin{document}&#10;&#10;\begin{align}&#10;  \frac{a}{RT}&#10;  = \ln(\delta)&#10;  &amp;+ a^o_1&#10;  + a^o_2 \tau&#10;  + a^o_3 \ln(\tau)&#10;  + \cdots&#10;%  + \sum_{i=4}^8 a^o_i \ln\{ 1-\exp(-\tau\theta^o_i) \}&#10;  \nonumber&#10;\end{align}&#10;&#10;&#10;\end{document}" title="IguanaTex Bitmap Display">
            <a:extLst>
              <a:ext uri="{FF2B5EF4-FFF2-40B4-BE49-F238E27FC236}">
                <a16:creationId xmlns:a16="http://schemas.microsoft.com/office/drawing/2014/main" id="{EFE59B14-F3F0-4CFD-B760-802AA2E1CD43}"/>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62637" y="4758925"/>
            <a:ext cx="4333363" cy="470275"/>
          </a:xfrm>
          <a:prstGeom prst="rect">
            <a:avLst/>
          </a:prstGeom>
        </p:spPr>
      </p:pic>
      <p:pic>
        <p:nvPicPr>
          <p:cNvPr id="12" name="図 11" descr="\documentclass{article}&#10;\usepackage{amsmath}&#10;\usepackage{color}&#10;\pagestyle{empty}&#10;\begin{document}&#10;&#10;\begin{align}&#10;  p &amp;= -\left( \frac{\partial a}{\partial v} \right)_T&#10;  \nonumber&#10;\end{align}&#10;&#10;&#10;\end{document}" title="IguanaTex Bitmap Display">
            <a:extLst>
              <a:ext uri="{FF2B5EF4-FFF2-40B4-BE49-F238E27FC236}">
                <a16:creationId xmlns:a16="http://schemas.microsoft.com/office/drawing/2014/main" id="{69E1006D-42BA-4B90-8910-63A0EB5F14EA}"/>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762637" y="3932668"/>
            <a:ext cx="1637882" cy="648460"/>
          </a:xfrm>
          <a:prstGeom prst="rect">
            <a:avLst/>
          </a:prstGeom>
        </p:spPr>
      </p:pic>
      <p:pic>
        <p:nvPicPr>
          <p:cNvPr id="17" name="図 16" descr="\documentclass{article}&#10;\usepackage{amsmath}&#10;\usepackage{color}&#10;\pagestyle{empty}&#10;\begin{document}&#10;&#10;\begin{table}&#10;  \centering&#10;  \begin{tabular}{ll}&#10;    \hline&#10;    変数 &amp; 意味 \\&#10;    \hline&#10;    $a$ &amp; ヘルムホルツエネルギー \\&#10;         \hline&#10;    $\delta$ &amp; $\rho/\rho_c$ ($\rho_c$ は臨界密度) \\&#10;    \hline&#10;    $\tau$ &amp; $T_c/T$ ($T_c$ は臨界温度) \\&#10;    \hline&#10;    $a^o_i$ &amp; 定数 \\&#10;    \hline&#10;  \end{tabular}&#10;\end{table}&#10;&#10;&#10;\end{document}" title="IguanaTex Bitmap Display">
            <a:extLst>
              <a:ext uri="{FF2B5EF4-FFF2-40B4-BE49-F238E27FC236}">
                <a16:creationId xmlns:a16="http://schemas.microsoft.com/office/drawing/2014/main" id="{D3A4A1B4-BAEE-4DD4-A7AF-75869CB81BB2}"/>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19736" y="3815610"/>
            <a:ext cx="2001657" cy="837526"/>
          </a:xfrm>
          <a:prstGeom prst="rect">
            <a:avLst/>
          </a:prstGeom>
        </p:spPr>
      </p:pic>
      <p:pic>
        <p:nvPicPr>
          <p:cNvPr id="14" name="図 13" descr="\documentclass{article}&#10;\usepackage{amsmath}&#10;\usepackage{color}&#10;\pagestyle{empty}&#10;\begin{document}&#10;&#10;\begin{align}&#10;  p &amp;= \rho R T&#10;  \nonumber&#10;\end{align}&#10;&#10;&#10;\end{document}" title="IguanaTex Bitmap Display">
            <a:extLst>
              <a:ext uri="{FF2B5EF4-FFF2-40B4-BE49-F238E27FC236}">
                <a16:creationId xmlns:a16="http://schemas.microsoft.com/office/drawing/2014/main" id="{25B78B33-DC0B-49F3-B107-EB21A41BE60F}"/>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62637" y="2615539"/>
            <a:ext cx="1019693" cy="237397"/>
          </a:xfrm>
          <a:prstGeom prst="rect">
            <a:avLst/>
          </a:prstGeom>
        </p:spPr>
      </p:pic>
      <p:sp>
        <p:nvSpPr>
          <p:cNvPr id="60" name="テキスト ボックス 59">
            <a:extLst>
              <a:ext uri="{FF2B5EF4-FFF2-40B4-BE49-F238E27FC236}">
                <a16:creationId xmlns:a16="http://schemas.microsoft.com/office/drawing/2014/main" id="{5A86F0C8-49E1-4183-9669-59351014A371}"/>
              </a:ext>
            </a:extLst>
          </p:cNvPr>
          <p:cNvSpPr txBox="1"/>
          <p:nvPr/>
        </p:nvSpPr>
        <p:spPr>
          <a:xfrm>
            <a:off x="3143672" y="5157192"/>
            <a:ext cx="2985369" cy="338554"/>
          </a:xfrm>
          <a:prstGeom prst="rect">
            <a:avLst/>
          </a:prstGeom>
          <a:noFill/>
        </p:spPr>
        <p:txBody>
          <a:bodyPr wrap="none" rtlCol="0">
            <a:spAutoFit/>
          </a:bodyPr>
          <a:lstStyle/>
          <a:p>
            <a:r>
              <a:rPr lang="en-US" altLang="ja-JP" sz="1600" dirty="0"/>
              <a:t>(e.g., Span and Wagner, 1996)</a:t>
            </a:r>
            <a:endParaRPr kumimoji="1" lang="ja-JP" altLang="en-US" sz="1600" dirty="0"/>
          </a:p>
        </p:txBody>
      </p:sp>
      <p:pic>
        <p:nvPicPr>
          <p:cNvPr id="15" name="図 14" descr="\documentclass{article}&#10;\usepackage{amsmath}&#10;\usepackage{color}&#10;\pagestyle{empty}&#10;\begin{document}&#10;&#10;\begin{table}&#10;  \centering&#10;  \begin{tabular}{ll}&#10;    \hline&#10;    変数 &amp; 意味 \\&#10;    \hline&#10;    $p$ &amp; 圧力 \\&#10;    \hline&#10;    $\rho$ &amp; 密度 \\&#10;    \hline&#10;    $T$ &amp; 温度 \\&#10;    \hline&#10;    $R$ &amp; 気体定数 \\&#10;    \hline&#10;  \end{tabular}&#10;\end{table}&#10;&#10;&#10;\end{document}" title="IguanaTex Bitmap Display">
            <a:extLst>
              <a:ext uri="{FF2B5EF4-FFF2-40B4-BE49-F238E27FC236}">
                <a16:creationId xmlns:a16="http://schemas.microsoft.com/office/drawing/2014/main" id="{0915CA25-1842-4BB4-961E-58AC6B25060C}"/>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719736" y="2481871"/>
            <a:ext cx="1097031" cy="837526"/>
          </a:xfrm>
          <a:prstGeom prst="rect">
            <a:avLst/>
          </a:prstGeom>
        </p:spPr>
      </p:pic>
      <p:pic>
        <p:nvPicPr>
          <p:cNvPr id="20" name="図 19" descr="\documentclass{article}&#10;\usepackage{amsmath}&#10;\usepackage{color}&#10;\pagestyle{empty}&#10;\begin{document}&#10;&#10;\begin{align}&#10;  \delta = \rho / \rho_c, \hspace{5mm}&#10;  \tau = T_c / T&#10;  \nonumber&#10;\end{align}&#10;&#10;&#10;\end{document}" title="IguanaTex Bitmap Display">
            <a:extLst>
              <a:ext uri="{FF2B5EF4-FFF2-40B4-BE49-F238E27FC236}">
                <a16:creationId xmlns:a16="http://schemas.microsoft.com/office/drawing/2014/main" id="{C44847A4-F864-4A06-8785-A37753D8FAC6}"/>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762637" y="7044595"/>
            <a:ext cx="2491063" cy="257642"/>
          </a:xfrm>
          <a:prstGeom prst="rect">
            <a:avLst/>
          </a:prstGeom>
        </p:spPr>
      </p:pic>
      <p:sp>
        <p:nvSpPr>
          <p:cNvPr id="37" name="テキスト ボックス 36">
            <a:extLst>
              <a:ext uri="{FF2B5EF4-FFF2-40B4-BE49-F238E27FC236}">
                <a16:creationId xmlns:a16="http://schemas.microsoft.com/office/drawing/2014/main" id="{E91B0A0D-ECAF-494B-81A8-109C108D86EB}"/>
              </a:ext>
            </a:extLst>
          </p:cNvPr>
          <p:cNvSpPr txBox="1"/>
          <p:nvPr/>
        </p:nvSpPr>
        <p:spPr>
          <a:xfrm>
            <a:off x="7355661" y="4029712"/>
            <a:ext cx="1107996"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FF0000"/>
                </a:solidFill>
                <a:latin typeface="游ゴシック" panose="020F0502020204030204"/>
                <a:ea typeface="游ゴシック" panose="020B0400000000000000" pitchFamily="50" charset="-128"/>
              </a:rPr>
              <a:t>実在気体</a:t>
            </a:r>
          </a:p>
        </p:txBody>
      </p:sp>
      <p:sp>
        <p:nvSpPr>
          <p:cNvPr id="38" name="テキスト ボックス 37">
            <a:extLst>
              <a:ext uri="{FF2B5EF4-FFF2-40B4-BE49-F238E27FC236}">
                <a16:creationId xmlns:a16="http://schemas.microsoft.com/office/drawing/2014/main" id="{5955B354-B8DB-49EB-8489-1B8AE885544B}"/>
              </a:ext>
            </a:extLst>
          </p:cNvPr>
          <p:cNvSpPr txBox="1"/>
          <p:nvPr/>
        </p:nvSpPr>
        <p:spPr>
          <a:xfrm>
            <a:off x="6799965" y="3450005"/>
            <a:ext cx="2723823"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00B050"/>
                </a:solidFill>
                <a:latin typeface="游ゴシック" panose="020F0502020204030204"/>
                <a:ea typeface="游ゴシック" panose="020B0400000000000000" pitchFamily="50" charset="-128"/>
              </a:rPr>
              <a:t>ファンデルワールス気体</a:t>
            </a:r>
          </a:p>
        </p:txBody>
      </p:sp>
      <p:sp>
        <p:nvSpPr>
          <p:cNvPr id="41" name="テキスト ボックス 40">
            <a:extLst>
              <a:ext uri="{FF2B5EF4-FFF2-40B4-BE49-F238E27FC236}">
                <a16:creationId xmlns:a16="http://schemas.microsoft.com/office/drawing/2014/main" id="{CFC6F31F-3E06-42E7-8FDC-5ED1EED029AE}"/>
              </a:ext>
            </a:extLst>
          </p:cNvPr>
          <p:cNvSpPr txBox="1"/>
          <p:nvPr/>
        </p:nvSpPr>
        <p:spPr>
          <a:xfrm>
            <a:off x="5788051" y="3982322"/>
            <a:ext cx="1107996"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0070C0"/>
                </a:solidFill>
                <a:latin typeface="游ゴシック" panose="020F0502020204030204"/>
                <a:ea typeface="游ゴシック" panose="020B0400000000000000" pitchFamily="50" charset="-128"/>
              </a:rPr>
              <a:t>理想気体</a:t>
            </a:r>
          </a:p>
        </p:txBody>
      </p:sp>
      <p:sp>
        <p:nvSpPr>
          <p:cNvPr id="42" name="テキスト ボックス 41">
            <a:extLst>
              <a:ext uri="{FF2B5EF4-FFF2-40B4-BE49-F238E27FC236}">
                <a16:creationId xmlns:a16="http://schemas.microsoft.com/office/drawing/2014/main" id="{2BBCFFAE-9427-4311-B007-3F556DE2ACDB}"/>
              </a:ext>
            </a:extLst>
          </p:cNvPr>
          <p:cNvSpPr txBox="1"/>
          <p:nvPr/>
        </p:nvSpPr>
        <p:spPr>
          <a:xfrm>
            <a:off x="6728647" y="2880821"/>
            <a:ext cx="2217274"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7030A0"/>
                </a:solidFill>
                <a:latin typeface="游ゴシック" panose="020F0502020204030204"/>
                <a:ea typeface="游ゴシック" panose="020B0400000000000000" pitchFamily="50" charset="-128"/>
              </a:rPr>
              <a:t>理想気体</a:t>
            </a:r>
            <a:r>
              <a:rPr lang="en-US" altLang="ja-JP" sz="1800" b="1" dirty="0">
                <a:solidFill>
                  <a:srgbClr val="7030A0"/>
                </a:solidFill>
                <a:latin typeface="游ゴシック" panose="020F0502020204030204"/>
                <a:ea typeface="游ゴシック" panose="020B0400000000000000" pitchFamily="50" charset="-128"/>
              </a:rPr>
              <a:t>(</a:t>
            </a:r>
            <a:r>
              <a:rPr lang="ja-JP" altLang="en-US" sz="1800" b="1" dirty="0">
                <a:solidFill>
                  <a:srgbClr val="7030A0"/>
                </a:solidFill>
                <a:latin typeface="游ゴシック" panose="020F0502020204030204"/>
                <a:ea typeface="游ゴシック" panose="020B0400000000000000" pitchFamily="50" charset="-128"/>
              </a:rPr>
              <a:t>定数比熱</a:t>
            </a:r>
            <a:r>
              <a:rPr lang="en-US" altLang="ja-JP" sz="1800" b="1" dirty="0">
                <a:solidFill>
                  <a:srgbClr val="7030A0"/>
                </a:solidFill>
                <a:latin typeface="游ゴシック" panose="020F0502020204030204"/>
                <a:ea typeface="游ゴシック" panose="020B0400000000000000" pitchFamily="50" charset="-128"/>
              </a:rPr>
              <a:t>)</a:t>
            </a:r>
            <a:endParaRPr lang="ja-JP" altLang="en-US" sz="1800" b="1" dirty="0">
              <a:solidFill>
                <a:srgbClr val="7030A0"/>
              </a:solidFill>
              <a:latin typeface="游ゴシック" panose="020F0502020204030204"/>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80D3ED9A-691D-42DB-8B1A-66DBB5F00378}"/>
              </a:ext>
            </a:extLst>
          </p:cNvPr>
          <p:cNvSpPr txBox="1"/>
          <p:nvPr/>
        </p:nvSpPr>
        <p:spPr>
          <a:xfrm>
            <a:off x="7354948" y="4757853"/>
            <a:ext cx="538930" cy="369332"/>
          </a:xfrm>
          <a:prstGeom prst="rect">
            <a:avLst/>
          </a:prstGeom>
          <a:noFill/>
        </p:spPr>
        <p:txBody>
          <a:bodyPr wrap="none" rtlCol="0">
            <a:spAutoFit/>
          </a:bodyPr>
          <a:lstStyle/>
          <a:p>
            <a:pPr fontAlgn="auto">
              <a:spcBef>
                <a:spcPts val="0"/>
              </a:spcBef>
              <a:spcAft>
                <a:spcPts val="0"/>
              </a:spcAft>
            </a:pPr>
            <a:r>
              <a:rPr lang="en-US" altLang="ja-JP" sz="1800" dirty="0">
                <a:solidFill>
                  <a:prstClr val="black"/>
                </a:solidFill>
                <a:latin typeface="游ゴシック" panose="020F0502020204030204"/>
                <a:ea typeface="游ゴシック" panose="020B0400000000000000" pitchFamily="50" charset="-128"/>
              </a:rPr>
              <a:t>7 K</a:t>
            </a:r>
            <a:endParaRPr lang="ja-JP" altLang="en-US" sz="1800" dirty="0">
              <a:solidFill>
                <a:prstClr val="black"/>
              </a:solidFill>
              <a:latin typeface="游ゴシック" panose="020F0502020204030204"/>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5A5DB9E7-2C95-4A70-896D-2D9E35497DB7}"/>
              </a:ext>
            </a:extLst>
          </p:cNvPr>
          <p:cNvSpPr txBox="1"/>
          <p:nvPr/>
        </p:nvSpPr>
        <p:spPr>
          <a:xfrm>
            <a:off x="6672064" y="908720"/>
            <a:ext cx="1923925" cy="369332"/>
          </a:xfrm>
          <a:prstGeom prst="rect">
            <a:avLst/>
          </a:prstGeom>
          <a:noFill/>
        </p:spPr>
        <p:txBody>
          <a:bodyPr wrap="none" rtlCol="0">
            <a:spAutoFit/>
          </a:bodyPr>
          <a:lstStyle/>
          <a:p>
            <a:pPr fontAlgn="auto">
              <a:spcBef>
                <a:spcPts val="0"/>
              </a:spcBef>
              <a:spcAft>
                <a:spcPts val="0"/>
              </a:spcAft>
            </a:pPr>
            <a:r>
              <a:rPr lang="en-US" altLang="ja-JP" sz="1800" dirty="0">
                <a:solidFill>
                  <a:prstClr val="black"/>
                </a:solidFill>
                <a:latin typeface="游ゴシック" panose="020F0502020204030204"/>
                <a:ea typeface="游ゴシック" panose="020B0400000000000000" pitchFamily="50" charset="-128"/>
              </a:rPr>
              <a:t>VIRA </a:t>
            </a:r>
            <a:r>
              <a:rPr lang="ja-JP" altLang="en-US" sz="1800" dirty="0">
                <a:solidFill>
                  <a:prstClr val="black"/>
                </a:solidFill>
                <a:latin typeface="游ゴシック" panose="020F0502020204030204"/>
                <a:ea typeface="游ゴシック" panose="020B0400000000000000" pitchFamily="50" charset="-128"/>
              </a:rPr>
              <a:t>との温度差</a:t>
            </a:r>
          </a:p>
        </p:txBody>
      </p:sp>
      <p:sp>
        <p:nvSpPr>
          <p:cNvPr id="48" name="テキスト ボックス 47">
            <a:extLst>
              <a:ext uri="{FF2B5EF4-FFF2-40B4-BE49-F238E27FC236}">
                <a16:creationId xmlns:a16="http://schemas.microsoft.com/office/drawing/2014/main" id="{4F31CFF0-88EF-48DF-B997-A60C3B94ECEB}"/>
              </a:ext>
            </a:extLst>
          </p:cNvPr>
          <p:cNvSpPr txBox="1"/>
          <p:nvPr/>
        </p:nvSpPr>
        <p:spPr>
          <a:xfrm>
            <a:off x="9611325" y="908720"/>
            <a:ext cx="877163" cy="369332"/>
          </a:xfrm>
          <a:prstGeom prst="rect">
            <a:avLst/>
          </a:prstGeom>
          <a:noFill/>
        </p:spPr>
        <p:txBody>
          <a:bodyPr wrap="none" rtlCol="0">
            <a:spAutoFit/>
          </a:bodyPr>
          <a:lstStyle/>
          <a:p>
            <a:pPr fontAlgn="auto">
              <a:spcBef>
                <a:spcPts val="0"/>
              </a:spcBef>
              <a:spcAft>
                <a:spcPts val="0"/>
              </a:spcAft>
            </a:pPr>
            <a:r>
              <a:rPr lang="ja-JP" altLang="en-US" sz="1800" dirty="0">
                <a:solidFill>
                  <a:prstClr val="black"/>
                </a:solidFill>
                <a:latin typeface="游ゴシック" panose="020F0502020204030204"/>
                <a:ea typeface="游ゴシック" panose="020B0400000000000000" pitchFamily="50" charset="-128"/>
              </a:rPr>
              <a:t>安定度</a:t>
            </a:r>
          </a:p>
        </p:txBody>
      </p:sp>
      <p:sp>
        <p:nvSpPr>
          <p:cNvPr id="50" name="テキスト ボックス 49">
            <a:extLst>
              <a:ext uri="{FF2B5EF4-FFF2-40B4-BE49-F238E27FC236}">
                <a16:creationId xmlns:a16="http://schemas.microsoft.com/office/drawing/2014/main" id="{E6BE9B4A-1FB8-4C00-BDBF-B9A095CBBE15}"/>
              </a:ext>
            </a:extLst>
          </p:cNvPr>
          <p:cNvSpPr txBox="1"/>
          <p:nvPr/>
        </p:nvSpPr>
        <p:spPr>
          <a:xfrm>
            <a:off x="10776520" y="3388168"/>
            <a:ext cx="1377300" cy="923330"/>
          </a:xfrm>
          <a:prstGeom prst="rect">
            <a:avLst/>
          </a:prstGeom>
          <a:solidFill>
            <a:srgbClr val="FFFFFF"/>
          </a:solidFill>
          <a:ln>
            <a:solidFill>
              <a:srgbClr val="FF0000"/>
            </a:solidFill>
          </a:ln>
        </p:spPr>
        <p:txBody>
          <a:bodyPr wrap="none" rtlCol="0">
            <a:spAutoFit/>
          </a:bodyPr>
          <a:lstStyle/>
          <a:p>
            <a:r>
              <a:rPr kumimoji="1" lang="ja-JP" altLang="en-US" sz="1800" dirty="0">
                <a:solidFill>
                  <a:srgbClr val="FF0000"/>
                </a:solidFill>
              </a:rPr>
              <a:t>対流の発生</a:t>
            </a:r>
            <a:endParaRPr kumimoji="1" lang="en-US" altLang="ja-JP" sz="1800" dirty="0">
              <a:solidFill>
                <a:srgbClr val="FF0000"/>
              </a:solidFill>
            </a:endParaRPr>
          </a:p>
          <a:p>
            <a:r>
              <a:rPr kumimoji="1" lang="ja-JP" altLang="en-US" sz="1800" dirty="0">
                <a:solidFill>
                  <a:srgbClr val="FF0000"/>
                </a:solidFill>
              </a:rPr>
              <a:t>が熱力学的</a:t>
            </a:r>
            <a:endParaRPr kumimoji="1" lang="en-US" altLang="ja-JP" sz="1800" dirty="0">
              <a:solidFill>
                <a:srgbClr val="FF0000"/>
              </a:solidFill>
            </a:endParaRPr>
          </a:p>
          <a:p>
            <a:r>
              <a:rPr kumimoji="1" lang="ja-JP" altLang="en-US" sz="1800" dirty="0">
                <a:solidFill>
                  <a:srgbClr val="FF0000"/>
                </a:solidFill>
              </a:rPr>
              <a:t>扱いに依存</a:t>
            </a:r>
            <a:r>
              <a:rPr kumimoji="1" lang="en-US" altLang="ja-JP" sz="1800" dirty="0">
                <a:solidFill>
                  <a:srgbClr val="FF0000"/>
                </a:solidFill>
              </a:rPr>
              <a:t>.</a:t>
            </a:r>
            <a:endParaRPr kumimoji="1" lang="ja-JP" altLang="en-US" sz="1800" dirty="0">
              <a:solidFill>
                <a:srgbClr val="FF0000"/>
              </a:solidFill>
            </a:endParaRPr>
          </a:p>
        </p:txBody>
      </p:sp>
      <p:sp>
        <p:nvSpPr>
          <p:cNvPr id="51" name="テキスト ボックス 50">
            <a:extLst>
              <a:ext uri="{FF2B5EF4-FFF2-40B4-BE49-F238E27FC236}">
                <a16:creationId xmlns:a16="http://schemas.microsoft.com/office/drawing/2014/main" id="{B1A49DDA-BB27-4A43-9615-C94B11F1FE43}"/>
              </a:ext>
            </a:extLst>
          </p:cNvPr>
          <p:cNvSpPr txBox="1"/>
          <p:nvPr/>
        </p:nvSpPr>
        <p:spPr>
          <a:xfrm>
            <a:off x="6389316" y="5229200"/>
            <a:ext cx="5899372" cy="1200329"/>
          </a:xfrm>
          <a:prstGeom prst="rect">
            <a:avLst/>
          </a:prstGeom>
          <a:noFill/>
        </p:spPr>
        <p:txBody>
          <a:bodyPr wrap="none" rtlCol="0">
            <a:spAutoFit/>
          </a:bodyPr>
          <a:lstStyle/>
          <a:p>
            <a:pPr fontAlgn="auto">
              <a:spcBef>
                <a:spcPts val="0"/>
              </a:spcBef>
              <a:spcAft>
                <a:spcPts val="0"/>
              </a:spcAft>
            </a:pPr>
            <a:r>
              <a:rPr lang="ja-JP" altLang="en-US" dirty="0">
                <a:latin typeface="游ゴシック" panose="020F0502020204030204"/>
                <a:ea typeface="游ゴシック" panose="020B0400000000000000" pitchFamily="50" charset="-128"/>
              </a:rPr>
              <a:t>気象学における「常識」である</a:t>
            </a:r>
            <a:r>
              <a:rPr lang="ja-JP" altLang="en-US" b="1" dirty="0">
                <a:solidFill>
                  <a:srgbClr val="FF0000"/>
                </a:solidFill>
                <a:latin typeface="游ゴシック" panose="020F0502020204030204"/>
                <a:ea typeface="游ゴシック" panose="020B0400000000000000" pitchFamily="50" charset="-128"/>
              </a:rPr>
              <a:t>理想気体</a:t>
            </a:r>
            <a:r>
              <a:rPr lang="en-US" altLang="ja-JP" b="1" dirty="0">
                <a:solidFill>
                  <a:srgbClr val="FF0000"/>
                </a:solidFill>
                <a:latin typeface="游ゴシック" panose="020F0502020204030204"/>
                <a:ea typeface="游ゴシック" panose="020B0400000000000000" pitchFamily="50" charset="-128"/>
              </a:rPr>
              <a:t>, </a:t>
            </a:r>
          </a:p>
          <a:p>
            <a:pPr fontAlgn="auto">
              <a:spcBef>
                <a:spcPts val="0"/>
              </a:spcBef>
              <a:spcAft>
                <a:spcPts val="0"/>
              </a:spcAft>
            </a:pPr>
            <a:r>
              <a:rPr lang="ja-JP" altLang="en-US" b="1" dirty="0">
                <a:solidFill>
                  <a:srgbClr val="FF0000"/>
                </a:solidFill>
                <a:latin typeface="游ゴシック" panose="020F0502020204030204"/>
                <a:ea typeface="游ゴシック" panose="020B0400000000000000" pitchFamily="50" charset="-128"/>
              </a:rPr>
              <a:t>定数比熱の仮定を排除</a:t>
            </a:r>
            <a:r>
              <a:rPr lang="ja-JP" altLang="en-US" dirty="0">
                <a:latin typeface="游ゴシック" panose="020F0502020204030204"/>
                <a:ea typeface="游ゴシック" panose="020B0400000000000000" pitchFamily="50" charset="-128"/>
              </a:rPr>
              <a:t>して金星大気の</a:t>
            </a:r>
            <a:endParaRPr lang="en-US" altLang="ja-JP" dirty="0">
              <a:latin typeface="游ゴシック" panose="020F0502020204030204"/>
              <a:ea typeface="游ゴシック" panose="020B0400000000000000" pitchFamily="50" charset="-128"/>
            </a:endParaRPr>
          </a:p>
          <a:p>
            <a:pPr fontAlgn="auto">
              <a:spcBef>
                <a:spcPts val="0"/>
              </a:spcBef>
              <a:spcAft>
                <a:spcPts val="0"/>
              </a:spcAft>
            </a:pPr>
            <a:r>
              <a:rPr lang="ja-JP" altLang="en-US" dirty="0">
                <a:latin typeface="游ゴシック" panose="020F0502020204030204"/>
                <a:ea typeface="游ゴシック" panose="020B0400000000000000" pitchFamily="50" charset="-128"/>
              </a:rPr>
              <a:t>鉛直構造を解明</a:t>
            </a:r>
            <a:r>
              <a:rPr lang="en-US" altLang="ja-JP" dirty="0">
                <a:latin typeface="游ゴシック" panose="020F0502020204030204"/>
                <a:ea typeface="游ゴシック" panose="020B0400000000000000" pitchFamily="50" charset="-128"/>
              </a:rPr>
              <a:t>.</a:t>
            </a:r>
          </a:p>
        </p:txBody>
      </p:sp>
    </p:spTree>
    <p:extLst>
      <p:ext uri="{BB962C8B-B14F-4D97-AF65-F5344CB8AC3E}">
        <p14:creationId xmlns:p14="http://schemas.microsoft.com/office/powerpoint/2010/main" val="307347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solidFill>
                  <a:schemeClr val="tx1"/>
                </a:solidFill>
              </a:rPr>
              <a:t>火星</a:t>
            </a:r>
            <a:r>
              <a:rPr lang="en-US" altLang="ja-JP" dirty="0">
                <a:solidFill>
                  <a:schemeClr val="tx1"/>
                </a:solidFill>
              </a:rPr>
              <a:t>: </a:t>
            </a:r>
            <a:r>
              <a:rPr lang="en-US" altLang="ja-JP" dirty="0">
                <a:solidFill>
                  <a:srgbClr val="FF0000"/>
                </a:solidFill>
              </a:rPr>
              <a:t>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306" name="正方形/長方形 305">
            <a:extLst>
              <a:ext uri="{FF2B5EF4-FFF2-40B4-BE49-F238E27FC236}">
                <a16:creationId xmlns:a16="http://schemas.microsoft.com/office/drawing/2014/main" id="{CA0C26B4-05CF-4A4C-80CB-CD7549AA9EA6}"/>
              </a:ext>
            </a:extLst>
          </p:cNvPr>
          <p:cNvSpPr/>
          <p:nvPr/>
        </p:nvSpPr>
        <p:spPr>
          <a:xfrm>
            <a:off x="1703511" y="3019952"/>
            <a:ext cx="5040555" cy="913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996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5EA8E-E3A1-416C-86C2-829AABB995F1}"/>
              </a:ext>
            </a:extLst>
          </p:cNvPr>
          <p:cNvSpPr>
            <a:spLocks noGrp="1"/>
          </p:cNvSpPr>
          <p:nvPr>
            <p:ph type="title"/>
          </p:nvPr>
        </p:nvSpPr>
        <p:spPr/>
        <p:txBody>
          <a:bodyPr>
            <a:noAutofit/>
          </a:bodyPr>
          <a:lstStyle/>
          <a:p>
            <a:r>
              <a:rPr lang="ja-JP" altLang="en-US" sz="3200" dirty="0">
                <a:effectLst>
                  <a:outerShdw blurRad="38100" dist="38100" dir="2700000" algn="tl">
                    <a:srgbClr val="000000">
                      <a:alpha val="43137"/>
                    </a:srgbClr>
                  </a:outerShdw>
                </a:effectLst>
              </a:rPr>
              <a:t>火星の子午面循環</a:t>
            </a:r>
            <a:br>
              <a:rPr lang="en-US" altLang="ja-JP" sz="3200" dirty="0">
                <a:effectLst>
                  <a:outerShdw blurRad="38100" dist="38100" dir="2700000" algn="tl">
                    <a:srgbClr val="000000">
                      <a:alpha val="43137"/>
                    </a:srgbClr>
                  </a:outerShdw>
                </a:effectLst>
              </a:rPr>
            </a:br>
            <a:r>
              <a:rPr lang="en-US" altLang="ja-JP" sz="3200" dirty="0">
                <a:effectLst>
                  <a:outerShdw blurRad="38100" dist="38100" dir="2700000" algn="tl">
                    <a:srgbClr val="000000">
                      <a:alpha val="43137"/>
                    </a:srgbClr>
                  </a:outerShdw>
                </a:effectLst>
              </a:rPr>
              <a:t>(Takahashi et al., 2001, 2003)</a:t>
            </a:r>
            <a:endParaRPr kumimoji="1" lang="ja-JP" altLang="en-US" sz="3200" dirty="0"/>
          </a:p>
        </p:txBody>
      </p:sp>
      <p:sp>
        <p:nvSpPr>
          <p:cNvPr id="14" name="コンテンツ プレースホルダー 13">
            <a:extLst>
              <a:ext uri="{FF2B5EF4-FFF2-40B4-BE49-F238E27FC236}">
                <a16:creationId xmlns:a16="http://schemas.microsoft.com/office/drawing/2014/main" id="{8BAFC1E1-C873-4084-9447-F3A580BE04D2}"/>
              </a:ext>
            </a:extLst>
          </p:cNvPr>
          <p:cNvSpPr>
            <a:spLocks noGrp="1"/>
          </p:cNvSpPr>
          <p:nvPr>
            <p:ph sz="half" idx="1"/>
          </p:nvPr>
        </p:nvSpPr>
        <p:spPr/>
        <p:txBody>
          <a:bodyPr/>
          <a:lstStyle/>
          <a:p>
            <a:endParaRPr kumimoji="1" lang="ja-JP" altLang="en-US"/>
          </a:p>
        </p:txBody>
      </p:sp>
      <p:sp>
        <p:nvSpPr>
          <p:cNvPr id="15" name="コンテンツ プレースホルダー 14">
            <a:extLst>
              <a:ext uri="{FF2B5EF4-FFF2-40B4-BE49-F238E27FC236}">
                <a16:creationId xmlns:a16="http://schemas.microsoft.com/office/drawing/2014/main" id="{6653362F-ECF8-456D-AE2B-A0032647E461}"/>
              </a:ext>
            </a:extLst>
          </p:cNvPr>
          <p:cNvSpPr>
            <a:spLocks noGrp="1"/>
          </p:cNvSpPr>
          <p:nvPr>
            <p:ph sz="half" idx="2"/>
          </p:nvPr>
        </p:nvSpPr>
        <p:spPr/>
        <p:txBody>
          <a:bodyPr/>
          <a:lstStyle/>
          <a:p>
            <a:r>
              <a:rPr lang="ja-JP" altLang="en-US" dirty="0"/>
              <a:t>大気大循環モデルを用いて火星の平均循環 </a:t>
            </a:r>
            <a:r>
              <a:rPr lang="en-US" altLang="ja-JP" dirty="0"/>
              <a:t>(</a:t>
            </a:r>
            <a:r>
              <a:rPr lang="ja-JP" altLang="en-US" dirty="0"/>
              <a:t>子午面循環</a:t>
            </a:r>
            <a:r>
              <a:rPr lang="en-US" altLang="ja-JP" dirty="0"/>
              <a:t>) </a:t>
            </a:r>
            <a:r>
              <a:rPr lang="ja-JP" altLang="en-US" dirty="0"/>
              <a:t>を解明</a:t>
            </a:r>
            <a:endParaRPr lang="en-US" altLang="ja-JP" dirty="0"/>
          </a:p>
          <a:p>
            <a:pPr lvl="1"/>
            <a:r>
              <a:rPr lang="ja-JP" altLang="en-US" dirty="0"/>
              <a:t>火星の子午面循環は</a:t>
            </a:r>
            <a:r>
              <a:rPr lang="en-US" altLang="ja-JP" dirty="0"/>
              <a:t>, </a:t>
            </a:r>
            <a:r>
              <a:rPr lang="ja-JP" altLang="en-US" dirty="0"/>
              <a:t>赤道非対称</a:t>
            </a:r>
            <a:r>
              <a:rPr lang="en-US" altLang="ja-JP" dirty="0"/>
              <a:t>.</a:t>
            </a:r>
          </a:p>
          <a:p>
            <a:pPr lvl="2"/>
            <a:r>
              <a:rPr lang="ja-JP" altLang="en-US" dirty="0"/>
              <a:t>年平均でも非対称</a:t>
            </a:r>
            <a:endParaRPr lang="en-US" altLang="ja-JP" dirty="0"/>
          </a:p>
          <a:p>
            <a:pPr lvl="2"/>
            <a:r>
              <a:rPr lang="ja-JP" altLang="en-US" dirty="0"/>
              <a:t>火星地形の南北非対称に起因する対流活動の差が原因</a:t>
            </a:r>
            <a:endParaRPr lang="en-US" altLang="ja-JP" dirty="0"/>
          </a:p>
          <a:p>
            <a:pPr lvl="1"/>
            <a:endParaRPr lang="en-US" altLang="ja-JP" dirty="0"/>
          </a:p>
          <a:p>
            <a:r>
              <a:rPr lang="ja-JP" altLang="en-US" dirty="0"/>
              <a:t>火星のダスト</a:t>
            </a:r>
            <a:r>
              <a:rPr lang="en-US" altLang="ja-JP" dirty="0"/>
              <a:t>, </a:t>
            </a:r>
            <a:r>
              <a:rPr lang="ja-JP" altLang="en-US" dirty="0"/>
              <a:t>水蒸気分布を特徴づける現在気候の重要な決定要因</a:t>
            </a:r>
            <a:r>
              <a:rPr lang="en-US" altLang="ja-JP" dirty="0"/>
              <a:t>.</a:t>
            </a:r>
          </a:p>
          <a:p>
            <a:endParaRPr lang="en-US" altLang="ja-JP" dirty="0"/>
          </a:p>
          <a:p>
            <a:pPr marL="0" indent="0">
              <a:buNone/>
            </a:pPr>
            <a:r>
              <a:rPr lang="en-US" altLang="ja-JP" dirty="0"/>
              <a:t> </a:t>
            </a:r>
            <a:endParaRPr lang="ja-JP" altLang="en-US" dirty="0"/>
          </a:p>
          <a:p>
            <a:endParaRPr kumimoji="1" lang="ja-JP" altLang="en-US" dirty="0"/>
          </a:p>
        </p:txBody>
      </p:sp>
      <p:pic>
        <p:nvPicPr>
          <p:cNvPr id="3" name="Picture 5122" descr="svmsfto1">
            <a:extLst>
              <a:ext uri="{FF2B5EF4-FFF2-40B4-BE49-F238E27FC236}">
                <a16:creationId xmlns:a16="http://schemas.microsoft.com/office/drawing/2014/main" id="{09678C07-F751-4687-A8C3-83599835E1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71600"/>
            <a:ext cx="4419600" cy="22367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130">
            <a:extLst>
              <a:ext uri="{FF2B5EF4-FFF2-40B4-BE49-F238E27FC236}">
                <a16:creationId xmlns:a16="http://schemas.microsoft.com/office/drawing/2014/main" id="{A91E2F1F-0B10-4766-8199-FE50E7BD76F8}"/>
              </a:ext>
            </a:extLst>
          </p:cNvPr>
          <p:cNvSpPr>
            <a:spLocks noChangeArrowheads="1"/>
          </p:cNvSpPr>
          <p:nvPr/>
        </p:nvSpPr>
        <p:spPr bwMode="auto">
          <a:xfrm>
            <a:off x="2286000" y="2325688"/>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AutoShape 5133">
            <a:extLst>
              <a:ext uri="{FF2B5EF4-FFF2-40B4-BE49-F238E27FC236}">
                <a16:creationId xmlns:a16="http://schemas.microsoft.com/office/drawing/2014/main" id="{BA74E056-7286-4EA8-95A8-67FF324A3C24}"/>
              </a:ext>
            </a:extLst>
          </p:cNvPr>
          <p:cNvSpPr>
            <a:spLocks noChangeArrowheads="1"/>
          </p:cNvSpPr>
          <p:nvPr/>
        </p:nvSpPr>
        <p:spPr bwMode="auto">
          <a:xfrm rot="-10800000">
            <a:off x="2286000" y="2935288"/>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Text Box 5136">
            <a:extLst>
              <a:ext uri="{FF2B5EF4-FFF2-40B4-BE49-F238E27FC236}">
                <a16:creationId xmlns:a16="http://schemas.microsoft.com/office/drawing/2014/main" id="{37D8E8B7-9029-4E79-97D5-9F48E8F2E007}"/>
              </a:ext>
            </a:extLst>
          </p:cNvPr>
          <p:cNvSpPr txBox="1">
            <a:spLocks noChangeArrowheads="1"/>
          </p:cNvSpPr>
          <p:nvPr/>
        </p:nvSpPr>
        <p:spPr bwMode="auto">
          <a:xfrm>
            <a:off x="228600" y="914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sym typeface="Symbol" pitchFamily="18" charset="2"/>
              </a:rPr>
              <a:t>春分</a:t>
            </a:r>
            <a:endParaRPr lang="ja-JP" altLang="en-US">
              <a:cs typeface="Times New Roman" pitchFamily="18" charset="0"/>
              <a:sym typeface="Symbol" pitchFamily="18" charset="2"/>
            </a:endParaRPr>
          </a:p>
        </p:txBody>
      </p:sp>
      <p:pic>
        <p:nvPicPr>
          <p:cNvPr id="7" name="Picture 3" descr="MGS-MOLA-topog">
            <a:extLst>
              <a:ext uri="{FF2B5EF4-FFF2-40B4-BE49-F238E27FC236}">
                <a16:creationId xmlns:a16="http://schemas.microsoft.com/office/drawing/2014/main" id="{DBFF657F-6E21-4B54-AB96-C9BC6C0D08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71" y="4181728"/>
            <a:ext cx="3317081" cy="162353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1">
            <a:extLst>
              <a:ext uri="{FF2B5EF4-FFF2-40B4-BE49-F238E27FC236}">
                <a16:creationId xmlns:a16="http://schemas.microsoft.com/office/drawing/2014/main" id="{30831CD0-C3A4-4B47-832C-CC9A8811717C}"/>
              </a:ext>
            </a:extLst>
          </p:cNvPr>
          <p:cNvSpPr txBox="1">
            <a:spLocks noChangeArrowheads="1"/>
          </p:cNvSpPr>
          <p:nvPr/>
        </p:nvSpPr>
        <p:spPr bwMode="auto">
          <a:xfrm>
            <a:off x="1705228" y="5949280"/>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dirty="0"/>
              <a:t>火星の地形</a:t>
            </a:r>
            <a:endParaRPr lang="en-US" altLang="ja-JP" sz="1600" dirty="0"/>
          </a:p>
        </p:txBody>
      </p:sp>
      <p:sp>
        <p:nvSpPr>
          <p:cNvPr id="9" name="Text Box 15">
            <a:extLst>
              <a:ext uri="{FF2B5EF4-FFF2-40B4-BE49-F238E27FC236}">
                <a16:creationId xmlns:a16="http://schemas.microsoft.com/office/drawing/2014/main" id="{3B8FB775-BCB7-4FF7-8B51-E792FF40FDFE}"/>
              </a:ext>
            </a:extLst>
          </p:cNvPr>
          <p:cNvSpPr txBox="1">
            <a:spLocks noChangeArrowheads="1"/>
          </p:cNvSpPr>
          <p:nvPr/>
        </p:nvSpPr>
        <p:spPr bwMode="auto">
          <a:xfrm>
            <a:off x="2081152" y="5755175"/>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t>経度</a:t>
            </a:r>
            <a:endParaRPr lang="en-US" altLang="ja-JP" sz="1200" dirty="0"/>
          </a:p>
        </p:txBody>
      </p:sp>
      <p:sp>
        <p:nvSpPr>
          <p:cNvPr id="10" name="Text Box 11">
            <a:extLst>
              <a:ext uri="{FF2B5EF4-FFF2-40B4-BE49-F238E27FC236}">
                <a16:creationId xmlns:a16="http://schemas.microsoft.com/office/drawing/2014/main" id="{4DC946F9-7B63-4782-B20A-E9B16FCD5A12}"/>
              </a:ext>
            </a:extLst>
          </p:cNvPr>
          <p:cNvSpPr txBox="1">
            <a:spLocks noChangeArrowheads="1"/>
          </p:cNvSpPr>
          <p:nvPr/>
        </p:nvSpPr>
        <p:spPr bwMode="auto">
          <a:xfrm>
            <a:off x="1475656" y="3573016"/>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dirty="0"/>
              <a:t>火星の子午面循環</a:t>
            </a:r>
            <a:endParaRPr lang="en-US" altLang="ja-JP" sz="1600" dirty="0"/>
          </a:p>
        </p:txBody>
      </p:sp>
      <p:sp>
        <p:nvSpPr>
          <p:cNvPr id="11" name="Text Box 15">
            <a:extLst>
              <a:ext uri="{FF2B5EF4-FFF2-40B4-BE49-F238E27FC236}">
                <a16:creationId xmlns:a16="http://schemas.microsoft.com/office/drawing/2014/main" id="{0245D3BA-DF62-4494-8317-275BE0808E78}"/>
              </a:ext>
            </a:extLst>
          </p:cNvPr>
          <p:cNvSpPr txBox="1">
            <a:spLocks noChangeArrowheads="1"/>
          </p:cNvSpPr>
          <p:nvPr/>
        </p:nvSpPr>
        <p:spPr bwMode="auto">
          <a:xfrm rot="16200000">
            <a:off x="442862" y="4821981"/>
            <a:ext cx="4924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t>緯度</a:t>
            </a:r>
            <a:endParaRPr lang="en-US" altLang="ja-JP" sz="1200" dirty="0"/>
          </a:p>
        </p:txBody>
      </p:sp>
    </p:spTree>
    <p:extLst>
      <p:ext uri="{BB962C8B-B14F-4D97-AF65-F5344CB8AC3E}">
        <p14:creationId xmlns:p14="http://schemas.microsoft.com/office/powerpoint/2010/main" val="2236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a:t>
            </a:r>
            <a:r>
              <a:rPr lang="en-US" altLang="ja-JP" dirty="0">
                <a:solidFill>
                  <a:srgbClr val="FF0000"/>
                </a:solidFill>
              </a:rPr>
              <a:t>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307" name="正方形/長方形 306">
            <a:extLst>
              <a:ext uri="{FF2B5EF4-FFF2-40B4-BE49-F238E27FC236}">
                <a16:creationId xmlns:a16="http://schemas.microsoft.com/office/drawing/2014/main" id="{E1DC9AE7-BB4D-4141-A234-D6DEB7B3486D}"/>
              </a:ext>
            </a:extLst>
          </p:cNvPr>
          <p:cNvSpPr/>
          <p:nvPr/>
        </p:nvSpPr>
        <p:spPr>
          <a:xfrm>
            <a:off x="1698662" y="3965680"/>
            <a:ext cx="5040555" cy="1407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27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777C445-D323-4405-87BD-8D8756D13A67}"/>
              </a:ext>
            </a:extLst>
          </p:cNvPr>
          <p:cNvSpPr>
            <a:spLocks noGrp="1"/>
          </p:cNvSpPr>
          <p:nvPr>
            <p:ph sz="half" idx="2"/>
          </p:nvPr>
        </p:nvSpPr>
        <p:spPr/>
        <p:txBody>
          <a:bodyPr/>
          <a:lstStyle/>
          <a:p>
            <a:endParaRPr kumimoji="1" lang="ja-JP" altLang="en-US" dirty="0"/>
          </a:p>
        </p:txBody>
      </p:sp>
      <p:grpSp>
        <p:nvGrpSpPr>
          <p:cNvPr id="17" name="グループ化 16">
            <a:extLst>
              <a:ext uri="{FF2B5EF4-FFF2-40B4-BE49-F238E27FC236}">
                <a16:creationId xmlns:a16="http://schemas.microsoft.com/office/drawing/2014/main" id="{C2794BD5-FEC3-4ACD-925C-ECC20301BC53}"/>
              </a:ext>
            </a:extLst>
          </p:cNvPr>
          <p:cNvGrpSpPr/>
          <p:nvPr/>
        </p:nvGrpSpPr>
        <p:grpSpPr>
          <a:xfrm>
            <a:off x="9552384" y="3140968"/>
            <a:ext cx="3931549" cy="3100049"/>
            <a:chOff x="6149149" y="3957640"/>
            <a:chExt cx="3510227" cy="2767834"/>
          </a:xfrm>
        </p:grpSpPr>
        <p:pic>
          <p:nvPicPr>
            <p:cNvPr id="13" name="Picture 2">
              <a:extLst>
                <a:ext uri="{FF2B5EF4-FFF2-40B4-BE49-F238E27FC236}">
                  <a16:creationId xmlns:a16="http://schemas.microsoft.com/office/drawing/2014/main" id="{1BB9B2B9-A049-4591-92D3-A4617115D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149" y="3975890"/>
              <a:ext cx="3510227" cy="274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a:extLst>
                <a:ext uri="{FF2B5EF4-FFF2-40B4-BE49-F238E27FC236}">
                  <a16:creationId xmlns:a16="http://schemas.microsoft.com/office/drawing/2014/main" id="{555833F8-5AC0-4EA0-A411-6D97B5D9F7F1}"/>
                </a:ext>
              </a:extLst>
            </p:cNvPr>
            <p:cNvSpPr/>
            <p:nvPr/>
          </p:nvSpPr>
          <p:spPr>
            <a:xfrm>
              <a:off x="8079154" y="4112031"/>
              <a:ext cx="1568648" cy="2422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31DDA94-AAD4-42B9-86BF-44AB0A59EF48}"/>
                </a:ext>
              </a:extLst>
            </p:cNvPr>
            <p:cNvSpPr/>
            <p:nvPr/>
          </p:nvSpPr>
          <p:spPr>
            <a:xfrm>
              <a:off x="7199992" y="3957640"/>
              <a:ext cx="1971478" cy="174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6081B35-6E1D-4915-B9AD-6CF3F2F9BDC2}"/>
                </a:ext>
              </a:extLst>
            </p:cNvPr>
            <p:cNvSpPr/>
            <p:nvPr/>
          </p:nvSpPr>
          <p:spPr>
            <a:xfrm>
              <a:off x="7093415" y="6544678"/>
              <a:ext cx="1971478" cy="174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28BBF83A-875A-45B4-8238-01686BA38FD7}"/>
              </a:ext>
            </a:extLst>
          </p:cNvPr>
          <p:cNvSpPr>
            <a:spLocks noGrp="1"/>
          </p:cNvSpPr>
          <p:nvPr>
            <p:ph type="title"/>
          </p:nvPr>
        </p:nvSpPr>
        <p:spPr/>
        <p:txBody>
          <a:bodyPr/>
          <a:lstStyle/>
          <a:p>
            <a:r>
              <a:rPr lang="ja-JP" altLang="en-US" sz="3200" dirty="0"/>
              <a:t>大気中の擾乱の相互作用：地球</a:t>
            </a:r>
            <a:br>
              <a:rPr lang="en-US" altLang="ja-JP" sz="3200" dirty="0"/>
            </a:br>
            <a:r>
              <a:rPr lang="en-US" altLang="ja-JP" sz="3200" dirty="0"/>
              <a:t>(Takahashi et al., 2006</a:t>
            </a:r>
            <a:r>
              <a:rPr lang="ja-JP" altLang="en-US" sz="3200" dirty="0" err="1"/>
              <a:t>ｂ</a:t>
            </a:r>
            <a:r>
              <a:rPr lang="en-US" altLang="ja-JP" sz="3200" dirty="0"/>
              <a:t>; Hamilton et al., 2008)</a:t>
            </a:r>
            <a:endParaRPr kumimoji="1" lang="ja-JP" altLang="en-US" sz="3200" dirty="0"/>
          </a:p>
        </p:txBody>
      </p:sp>
      <p:sp>
        <p:nvSpPr>
          <p:cNvPr id="3" name="コンテンツ プレースホルダー 2">
            <a:extLst>
              <a:ext uri="{FF2B5EF4-FFF2-40B4-BE49-F238E27FC236}">
                <a16:creationId xmlns:a16="http://schemas.microsoft.com/office/drawing/2014/main" id="{C5220A62-F6E1-4AFA-B110-8B21FE4119F0}"/>
              </a:ext>
            </a:extLst>
          </p:cNvPr>
          <p:cNvSpPr>
            <a:spLocks noGrp="1"/>
          </p:cNvSpPr>
          <p:nvPr>
            <p:ph sz="half" idx="1"/>
          </p:nvPr>
        </p:nvSpPr>
        <p:spPr/>
        <p:txBody>
          <a:bodyPr/>
          <a:lstStyle/>
          <a:p>
            <a:r>
              <a:rPr lang="ja-JP" altLang="en-US" dirty="0"/>
              <a:t>様々なスケールの現象の相互作用</a:t>
            </a:r>
            <a:endParaRPr lang="en-US" altLang="ja-JP" dirty="0"/>
          </a:p>
          <a:p>
            <a:pPr lvl="1"/>
            <a:r>
              <a:rPr lang="ja-JP" altLang="en-US" dirty="0"/>
              <a:t>エネルギースペクトルの観点での考察（</a:t>
            </a:r>
            <a:r>
              <a:rPr lang="en-US" altLang="ja-JP" dirty="0"/>
              <a:t>e.g., </a:t>
            </a:r>
            <a:r>
              <a:rPr lang="en-US" altLang="ja-JP" dirty="0" err="1"/>
              <a:t>Nastrom</a:t>
            </a:r>
            <a:r>
              <a:rPr lang="en-US" altLang="ja-JP" dirty="0"/>
              <a:t> and Gage, 1985</a:t>
            </a:r>
            <a:r>
              <a:rPr lang="ja-JP" altLang="en-US" dirty="0"/>
              <a:t>）</a:t>
            </a:r>
            <a:endParaRPr lang="en-US" altLang="ja-JP" dirty="0"/>
          </a:p>
          <a:p>
            <a:r>
              <a:rPr lang="ja-JP" altLang="en-US" dirty="0"/>
              <a:t>超高解像度（</a:t>
            </a:r>
            <a:r>
              <a:rPr lang="en-US" altLang="ja-JP" dirty="0"/>
              <a:t>~10-20 km</a:t>
            </a:r>
            <a:r>
              <a:rPr lang="ja-JP" altLang="en-US" dirty="0"/>
              <a:t>）地球大気モデルを用いることで</a:t>
            </a:r>
            <a:r>
              <a:rPr lang="en-US" altLang="ja-JP" dirty="0"/>
              <a:t>O(100 km) </a:t>
            </a:r>
            <a:r>
              <a:rPr lang="ja-JP" altLang="en-US" dirty="0"/>
              <a:t>スケールのエネルギー源を解明</a:t>
            </a:r>
            <a:r>
              <a:rPr lang="en-US" altLang="ja-JP" dirty="0"/>
              <a:t>.</a:t>
            </a:r>
          </a:p>
          <a:p>
            <a:pPr lvl="1"/>
            <a:r>
              <a:rPr lang="en-US" altLang="ja-JP" dirty="0"/>
              <a:t>O(1-10 km) </a:t>
            </a:r>
            <a:r>
              <a:rPr lang="ja-JP" altLang="en-US" dirty="0"/>
              <a:t>の積雲対流</a:t>
            </a:r>
            <a:endParaRPr lang="en-US" altLang="ja-JP" dirty="0"/>
          </a:p>
          <a:p>
            <a:pPr lvl="1"/>
            <a:r>
              <a:rPr lang="en-US" altLang="ja-JP" dirty="0"/>
              <a:t>O(1000 km) </a:t>
            </a:r>
            <a:r>
              <a:rPr lang="ja-JP" altLang="en-US" dirty="0"/>
              <a:t>の傾圧擾乱からのエネルギーカスケード</a:t>
            </a:r>
            <a:endParaRPr lang="en-US" altLang="ja-JP" dirty="0"/>
          </a:p>
          <a:p>
            <a:pPr marL="0" indent="0">
              <a:buNone/>
            </a:pPr>
            <a:r>
              <a:rPr lang="ja-JP" altLang="en-US" dirty="0"/>
              <a:t>   </a:t>
            </a:r>
          </a:p>
        </p:txBody>
      </p:sp>
      <p:pic>
        <p:nvPicPr>
          <p:cNvPr id="5" name="Picture 2" descr="C:\Users\yot\Documents\My-files\yot\documents\koubo\2013-05-Kobe\2013-07-面接\00Latest.jpg">
            <a:extLst>
              <a:ext uri="{FF2B5EF4-FFF2-40B4-BE49-F238E27FC236}">
                <a16:creationId xmlns:a16="http://schemas.microsoft.com/office/drawing/2014/main" id="{4555FAD9-3FEA-44C9-BA01-B467DB870C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006" y="936428"/>
            <a:ext cx="2037720" cy="2037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yot\Documents\My-files\yot\いろいろ\計算機関係\idl\scan\Nastrom_and_Gage\mono02.bmp">
            <a:extLst>
              <a:ext uri="{FF2B5EF4-FFF2-40B4-BE49-F238E27FC236}">
                <a16:creationId xmlns:a16="http://schemas.microsoft.com/office/drawing/2014/main" id="{EB649805-F630-4BF7-BEEB-2D9979F402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943" y="3281419"/>
            <a:ext cx="2754582" cy="28080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0287658-EAD4-48A8-8F44-38166B9FA328}"/>
              </a:ext>
            </a:extLst>
          </p:cNvPr>
          <p:cNvSpPr txBox="1"/>
          <p:nvPr/>
        </p:nvSpPr>
        <p:spPr>
          <a:xfrm>
            <a:off x="6074725" y="6308628"/>
            <a:ext cx="3510228" cy="523220"/>
          </a:xfrm>
          <a:prstGeom prst="rect">
            <a:avLst/>
          </a:prstGeom>
          <a:noFill/>
        </p:spPr>
        <p:txBody>
          <a:bodyPr wrap="square" rtlCol="0">
            <a:spAutoFit/>
          </a:bodyPr>
          <a:lstStyle/>
          <a:p>
            <a:r>
              <a:rPr kumimoji="1" lang="ja-JP" altLang="en-US" sz="1400" dirty="0">
                <a:solidFill>
                  <a:schemeClr val="tx2"/>
                </a:solidFill>
              </a:rPr>
              <a:t>地球大気で観測されるエネルギースペクトル </a:t>
            </a:r>
            <a:r>
              <a:rPr kumimoji="1" lang="en-US" altLang="ja-JP" sz="1400" dirty="0">
                <a:solidFill>
                  <a:schemeClr val="tx2"/>
                </a:solidFill>
              </a:rPr>
              <a:t>(</a:t>
            </a:r>
            <a:r>
              <a:rPr kumimoji="1" lang="en-US" altLang="ja-JP" sz="1400" dirty="0" err="1">
                <a:solidFill>
                  <a:schemeClr val="tx2"/>
                </a:solidFill>
              </a:rPr>
              <a:t>Nastrom</a:t>
            </a:r>
            <a:r>
              <a:rPr kumimoji="1" lang="en-US" altLang="ja-JP" sz="1400" dirty="0">
                <a:solidFill>
                  <a:schemeClr val="tx2"/>
                </a:solidFill>
              </a:rPr>
              <a:t> and Gage, 1985)</a:t>
            </a:r>
            <a:endParaRPr kumimoji="1" lang="ja-JP" altLang="en-US" sz="1400" dirty="0">
              <a:solidFill>
                <a:schemeClr val="tx2"/>
              </a:solidFill>
            </a:endParaRPr>
          </a:p>
        </p:txBody>
      </p:sp>
      <p:sp>
        <p:nvSpPr>
          <p:cNvPr id="8" name="テキスト ボックス 7">
            <a:extLst>
              <a:ext uri="{FF2B5EF4-FFF2-40B4-BE49-F238E27FC236}">
                <a16:creationId xmlns:a16="http://schemas.microsoft.com/office/drawing/2014/main" id="{F8BD96E9-64FB-4807-A340-6A64E14F036C}"/>
              </a:ext>
            </a:extLst>
          </p:cNvPr>
          <p:cNvSpPr txBox="1"/>
          <p:nvPr/>
        </p:nvSpPr>
        <p:spPr>
          <a:xfrm>
            <a:off x="7390640" y="5986224"/>
            <a:ext cx="1005403" cy="338554"/>
          </a:xfrm>
          <a:prstGeom prst="rect">
            <a:avLst/>
          </a:prstGeom>
          <a:noFill/>
        </p:spPr>
        <p:txBody>
          <a:bodyPr wrap="none" rtlCol="0">
            <a:spAutoFit/>
          </a:bodyPr>
          <a:lstStyle/>
          <a:p>
            <a:r>
              <a:rPr lang="ja-JP" altLang="en-US" sz="1600" dirty="0"/>
              <a:t>水平波長</a:t>
            </a:r>
            <a:endParaRPr kumimoji="1" lang="ja-JP" altLang="en-US" sz="1600" dirty="0"/>
          </a:p>
        </p:txBody>
      </p:sp>
      <p:sp>
        <p:nvSpPr>
          <p:cNvPr id="9" name="テキスト ボックス 8">
            <a:extLst>
              <a:ext uri="{FF2B5EF4-FFF2-40B4-BE49-F238E27FC236}">
                <a16:creationId xmlns:a16="http://schemas.microsoft.com/office/drawing/2014/main" id="{5500A2D1-6791-4154-99E5-4BD5B48F614D}"/>
              </a:ext>
            </a:extLst>
          </p:cNvPr>
          <p:cNvSpPr txBox="1"/>
          <p:nvPr/>
        </p:nvSpPr>
        <p:spPr>
          <a:xfrm rot="16200000">
            <a:off x="5424910" y="4605184"/>
            <a:ext cx="1571264" cy="338554"/>
          </a:xfrm>
          <a:prstGeom prst="rect">
            <a:avLst/>
          </a:prstGeom>
          <a:noFill/>
        </p:spPr>
        <p:txBody>
          <a:bodyPr wrap="none" rtlCol="0">
            <a:spAutoFit/>
          </a:bodyPr>
          <a:lstStyle/>
          <a:p>
            <a:r>
              <a:rPr lang="ja-JP" altLang="en-US" sz="1600" dirty="0"/>
              <a:t>エネルギー密度</a:t>
            </a:r>
            <a:endParaRPr kumimoji="1" lang="ja-JP" altLang="en-US" sz="1600" dirty="0"/>
          </a:p>
        </p:txBody>
      </p:sp>
      <p:sp>
        <p:nvSpPr>
          <p:cNvPr id="10" name="テキスト ボックス 9">
            <a:extLst>
              <a:ext uri="{FF2B5EF4-FFF2-40B4-BE49-F238E27FC236}">
                <a16:creationId xmlns:a16="http://schemas.microsoft.com/office/drawing/2014/main" id="{F03168C2-41D7-48E1-9588-763911F1BE39}"/>
              </a:ext>
            </a:extLst>
          </p:cNvPr>
          <p:cNvSpPr txBox="1"/>
          <p:nvPr/>
        </p:nvSpPr>
        <p:spPr>
          <a:xfrm>
            <a:off x="8671128" y="4825"/>
            <a:ext cx="3635932" cy="461665"/>
          </a:xfrm>
          <a:prstGeom prst="rect">
            <a:avLst/>
          </a:prstGeom>
          <a:solidFill>
            <a:srgbClr val="FFFFFF"/>
          </a:solidFill>
        </p:spPr>
        <p:txBody>
          <a:bodyPr wrap="none" rtlCol="0">
            <a:spAutoFit/>
          </a:bodyPr>
          <a:lstStyle/>
          <a:p>
            <a:r>
              <a:rPr kumimoji="1" lang="en-US" altLang="ja-JP" dirty="0">
                <a:solidFill>
                  <a:srgbClr val="FF0000"/>
                </a:solidFill>
              </a:rPr>
              <a:t>[</a:t>
            </a:r>
            <a:r>
              <a:rPr kumimoji="1" lang="ja-JP" altLang="en-US" dirty="0">
                <a:solidFill>
                  <a:srgbClr val="FF0000"/>
                </a:solidFill>
              </a:rPr>
              <a:t>他グループモデルを利用</a:t>
            </a:r>
            <a:r>
              <a:rPr kumimoji="1" lang="en-US" altLang="ja-JP" dirty="0">
                <a:solidFill>
                  <a:srgbClr val="FF0000"/>
                </a:solidFill>
              </a:rPr>
              <a:t>]</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017FC2E1-DED9-4D3B-89EA-6E03A2F8380F}"/>
              </a:ext>
            </a:extLst>
          </p:cNvPr>
          <p:cNvSpPr txBox="1"/>
          <p:nvPr/>
        </p:nvSpPr>
        <p:spPr>
          <a:xfrm>
            <a:off x="8553138" y="5958648"/>
            <a:ext cx="1143262" cy="261610"/>
          </a:xfrm>
          <a:prstGeom prst="rect">
            <a:avLst/>
          </a:prstGeom>
          <a:noFill/>
        </p:spPr>
        <p:txBody>
          <a:bodyPr wrap="none" rtlCol="0">
            <a:spAutoFit/>
          </a:bodyPr>
          <a:lstStyle/>
          <a:p>
            <a:r>
              <a:rPr kumimoji="1" lang="ja-JP" altLang="en-US" sz="1100" dirty="0"/>
              <a:t>空間スケール小</a:t>
            </a:r>
          </a:p>
        </p:txBody>
      </p:sp>
      <p:sp>
        <p:nvSpPr>
          <p:cNvPr id="12" name="テキスト ボックス 11">
            <a:extLst>
              <a:ext uri="{FF2B5EF4-FFF2-40B4-BE49-F238E27FC236}">
                <a16:creationId xmlns:a16="http://schemas.microsoft.com/office/drawing/2014/main" id="{A10D3C49-276E-4E31-85AF-799D34C6C3A3}"/>
              </a:ext>
            </a:extLst>
          </p:cNvPr>
          <p:cNvSpPr txBox="1"/>
          <p:nvPr/>
        </p:nvSpPr>
        <p:spPr>
          <a:xfrm>
            <a:off x="6074724" y="5953291"/>
            <a:ext cx="1143262" cy="261610"/>
          </a:xfrm>
          <a:prstGeom prst="rect">
            <a:avLst/>
          </a:prstGeom>
          <a:noFill/>
        </p:spPr>
        <p:txBody>
          <a:bodyPr wrap="none" rtlCol="0">
            <a:spAutoFit/>
          </a:bodyPr>
          <a:lstStyle/>
          <a:p>
            <a:r>
              <a:rPr kumimoji="1" lang="ja-JP" altLang="en-US" sz="1100" dirty="0"/>
              <a:t>空間スケール大</a:t>
            </a:r>
          </a:p>
        </p:txBody>
      </p:sp>
      <p:sp>
        <p:nvSpPr>
          <p:cNvPr id="18" name="テキスト ボックス 17">
            <a:extLst>
              <a:ext uri="{FF2B5EF4-FFF2-40B4-BE49-F238E27FC236}">
                <a16:creationId xmlns:a16="http://schemas.microsoft.com/office/drawing/2014/main" id="{E2791D37-1FCF-4C50-92BD-F1FFEA12DE14}"/>
              </a:ext>
            </a:extLst>
          </p:cNvPr>
          <p:cNvSpPr txBox="1"/>
          <p:nvPr/>
        </p:nvSpPr>
        <p:spPr>
          <a:xfrm>
            <a:off x="9930588" y="6309320"/>
            <a:ext cx="1854044" cy="523220"/>
          </a:xfrm>
          <a:prstGeom prst="rect">
            <a:avLst/>
          </a:prstGeom>
          <a:noFill/>
        </p:spPr>
        <p:txBody>
          <a:bodyPr wrap="square" rtlCol="0">
            <a:spAutoFit/>
          </a:bodyPr>
          <a:lstStyle/>
          <a:p>
            <a:r>
              <a:rPr kumimoji="1" lang="ja-JP" altLang="en-US" sz="1400" dirty="0">
                <a:solidFill>
                  <a:schemeClr val="tx2"/>
                </a:solidFill>
              </a:rPr>
              <a:t>モデルから得られた</a:t>
            </a:r>
            <a:endParaRPr kumimoji="1" lang="en-US" altLang="ja-JP" sz="1400" dirty="0">
              <a:solidFill>
                <a:schemeClr val="tx2"/>
              </a:solidFill>
            </a:endParaRPr>
          </a:p>
          <a:p>
            <a:r>
              <a:rPr kumimoji="1" lang="ja-JP" altLang="en-US" sz="1400" dirty="0">
                <a:solidFill>
                  <a:schemeClr val="tx2"/>
                </a:solidFill>
              </a:rPr>
              <a:t>エネルギースペクトル</a:t>
            </a:r>
          </a:p>
        </p:txBody>
      </p:sp>
      <p:sp>
        <p:nvSpPr>
          <p:cNvPr id="19" name="テキスト ボックス 18">
            <a:extLst>
              <a:ext uri="{FF2B5EF4-FFF2-40B4-BE49-F238E27FC236}">
                <a16:creationId xmlns:a16="http://schemas.microsoft.com/office/drawing/2014/main" id="{0EAC9943-22B0-48A2-825E-A1B38C0981E6}"/>
              </a:ext>
            </a:extLst>
          </p:cNvPr>
          <p:cNvSpPr txBox="1"/>
          <p:nvPr/>
        </p:nvSpPr>
        <p:spPr>
          <a:xfrm>
            <a:off x="10283866" y="5986224"/>
            <a:ext cx="1005403" cy="338554"/>
          </a:xfrm>
          <a:prstGeom prst="rect">
            <a:avLst/>
          </a:prstGeom>
          <a:noFill/>
        </p:spPr>
        <p:txBody>
          <a:bodyPr wrap="none" rtlCol="0">
            <a:spAutoFit/>
          </a:bodyPr>
          <a:lstStyle/>
          <a:p>
            <a:r>
              <a:rPr lang="ja-JP" altLang="en-US" sz="1600" dirty="0"/>
              <a:t>水平波長</a:t>
            </a:r>
            <a:endParaRPr kumimoji="1" lang="ja-JP" altLang="en-US" sz="1600" dirty="0"/>
          </a:p>
        </p:txBody>
      </p:sp>
      <p:sp>
        <p:nvSpPr>
          <p:cNvPr id="20" name="テキスト ボックス 19">
            <a:extLst>
              <a:ext uri="{FF2B5EF4-FFF2-40B4-BE49-F238E27FC236}">
                <a16:creationId xmlns:a16="http://schemas.microsoft.com/office/drawing/2014/main" id="{BE37F77A-30CB-4F2E-8A3A-06546B756CC0}"/>
              </a:ext>
            </a:extLst>
          </p:cNvPr>
          <p:cNvSpPr txBox="1"/>
          <p:nvPr/>
        </p:nvSpPr>
        <p:spPr>
          <a:xfrm rot="16200000">
            <a:off x="8701533" y="4605184"/>
            <a:ext cx="1571264" cy="338554"/>
          </a:xfrm>
          <a:prstGeom prst="rect">
            <a:avLst/>
          </a:prstGeom>
          <a:noFill/>
        </p:spPr>
        <p:txBody>
          <a:bodyPr wrap="none" rtlCol="0">
            <a:spAutoFit/>
          </a:bodyPr>
          <a:lstStyle/>
          <a:p>
            <a:r>
              <a:rPr lang="ja-JP" altLang="en-US" sz="1600" dirty="0"/>
              <a:t>エネルギー密度</a:t>
            </a:r>
            <a:endParaRPr kumimoji="1" lang="ja-JP" altLang="en-US" sz="1600" dirty="0"/>
          </a:p>
        </p:txBody>
      </p:sp>
    </p:spTree>
    <p:extLst>
      <p:ext uri="{BB962C8B-B14F-4D97-AF65-F5344CB8AC3E}">
        <p14:creationId xmlns:p14="http://schemas.microsoft.com/office/powerpoint/2010/main" val="46196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solidFill>
                  <a:schemeClr val="tx1"/>
                </a:solidFill>
              </a:rPr>
              <a:t>惑星大気数値モデルの構築</a:t>
            </a:r>
            <a:endParaRPr lang="en-US" altLang="ja-JP" dirty="0">
              <a:solidFill>
                <a:schemeClr val="tx1"/>
              </a:solidFill>
            </a:endParaRPr>
          </a:p>
          <a:p>
            <a:pPr lvl="1"/>
            <a:r>
              <a:rPr lang="ja-JP" altLang="en-US" dirty="0">
                <a:solidFill>
                  <a:schemeClr val="tx1"/>
                </a:solidFill>
              </a:rPr>
              <a:t>放射モデルの構築 </a:t>
            </a:r>
            <a:r>
              <a:rPr lang="en-US" altLang="ja-JP" dirty="0">
                <a:solidFill>
                  <a:schemeClr val="tx1"/>
                </a:solidFill>
              </a:rPr>
              <a:t>(Takahashi et al., 2023)</a:t>
            </a:r>
          </a:p>
          <a:p>
            <a:pPr lvl="1"/>
            <a:r>
              <a:rPr lang="ja-JP" altLang="en-US" dirty="0">
                <a:solidFill>
                  <a:schemeClr val="tx1"/>
                </a:solidFill>
              </a:rPr>
              <a:t>大気大循環モデルの構築 </a:t>
            </a:r>
            <a:r>
              <a:rPr lang="en-US" altLang="ja-JP" dirty="0">
                <a:solidFill>
                  <a:schemeClr val="tx1"/>
                </a:solidFill>
              </a:rPr>
              <a:t>(Takahashi et al., 2001, 2003, 2006a; </a:t>
            </a:r>
            <a:r>
              <a:rPr lang="en-US" altLang="ja-JP" dirty="0" err="1">
                <a:solidFill>
                  <a:schemeClr val="tx1"/>
                </a:solidFill>
              </a:rPr>
              <a:t>Ishiwatari</a:t>
            </a:r>
            <a:r>
              <a:rPr lang="en-US" altLang="ja-JP" dirty="0">
                <a:solidFill>
                  <a:schemeClr val="tx1"/>
                </a:solidFill>
              </a:rPr>
              <a:t> et al., 2012)</a:t>
            </a:r>
          </a:p>
          <a:p>
            <a:r>
              <a:rPr lang="ja-JP" altLang="en-US" dirty="0">
                <a:solidFill>
                  <a:schemeClr val="tx1"/>
                </a:solidFill>
              </a:rPr>
              <a:t>惑星気候・気象の維持機構の解明</a:t>
            </a:r>
            <a:endParaRPr lang="en-US" altLang="ja-JP" dirty="0">
              <a:solidFill>
                <a:schemeClr val="tx1"/>
              </a:solidFill>
            </a:endParaRPr>
          </a:p>
          <a:p>
            <a:pPr lvl="1"/>
            <a:r>
              <a:rPr kumimoji="1" lang="ja-JP" altLang="en-US" dirty="0">
                <a:solidFill>
                  <a:schemeClr val="tx1"/>
                </a:solidFill>
              </a:rPr>
              <a:t>放射収支・鉛直構造</a:t>
            </a:r>
            <a:endParaRPr kumimoji="1" lang="en-US" altLang="ja-JP" dirty="0">
              <a:solidFill>
                <a:schemeClr val="tx1"/>
              </a:solidFill>
            </a:endParaRPr>
          </a:p>
          <a:p>
            <a:pPr lvl="2"/>
            <a:r>
              <a:rPr lang="ja-JP" altLang="en-US" dirty="0">
                <a:solidFill>
                  <a:schemeClr val="tx1"/>
                </a:solidFill>
              </a:rPr>
              <a:t>金星</a:t>
            </a:r>
            <a:r>
              <a:rPr lang="en-US" altLang="ja-JP" dirty="0">
                <a:solidFill>
                  <a:schemeClr val="tx1"/>
                </a:solidFill>
              </a:rPr>
              <a:t>, </a:t>
            </a:r>
            <a:r>
              <a:rPr lang="ja-JP" altLang="en-US" dirty="0">
                <a:solidFill>
                  <a:schemeClr val="tx1"/>
                </a:solidFill>
              </a:rPr>
              <a:t>火星</a:t>
            </a:r>
            <a:r>
              <a:rPr lang="en-US" altLang="ja-JP" dirty="0">
                <a:solidFill>
                  <a:schemeClr val="tx1"/>
                </a:solidFill>
              </a:rPr>
              <a:t>: Takahashi et al. (2023, 2024a, b)</a:t>
            </a:r>
          </a:p>
          <a:p>
            <a:pPr lvl="2"/>
            <a:r>
              <a:rPr lang="ja-JP" altLang="en-US" dirty="0">
                <a:solidFill>
                  <a:schemeClr val="tx1"/>
                </a:solidFill>
              </a:rPr>
              <a:t>系外惑星</a:t>
            </a:r>
            <a:r>
              <a:rPr lang="en-US" altLang="ja-JP" dirty="0">
                <a:solidFill>
                  <a:schemeClr val="tx1"/>
                </a:solidFill>
              </a:rPr>
              <a:t>: Ito et al. (2020)</a:t>
            </a:r>
            <a:endParaRPr kumimoji="1" lang="en-US" altLang="ja-JP" dirty="0">
              <a:solidFill>
                <a:schemeClr val="tx1"/>
              </a:solidFill>
            </a:endParaRPr>
          </a:p>
          <a:p>
            <a:pPr lvl="1"/>
            <a:r>
              <a:rPr lang="ja-JP" altLang="en-US" dirty="0">
                <a:solidFill>
                  <a:schemeClr val="tx1"/>
                </a:solidFill>
              </a:rPr>
              <a:t>東西平均循環</a:t>
            </a:r>
            <a:endParaRPr lang="en-US" altLang="ja-JP" dirty="0">
              <a:solidFill>
                <a:schemeClr val="tx1"/>
              </a:solidFill>
            </a:endParaRPr>
          </a:p>
          <a:p>
            <a:pPr lvl="2"/>
            <a:r>
              <a:rPr lang="ja-JP" altLang="en-US" dirty="0">
                <a:solidFill>
                  <a:schemeClr val="tx1"/>
                </a:solidFill>
              </a:rPr>
              <a:t>火星</a:t>
            </a:r>
            <a:r>
              <a:rPr lang="en-US" altLang="ja-JP" dirty="0">
                <a:solidFill>
                  <a:schemeClr val="tx1"/>
                </a:solidFill>
              </a:rPr>
              <a:t>: Takahashi et al. (2003)</a:t>
            </a:r>
          </a:p>
          <a:p>
            <a:pPr lvl="2"/>
            <a:r>
              <a:rPr lang="ja-JP" altLang="en-US" dirty="0">
                <a:solidFill>
                  <a:schemeClr val="tx1"/>
                </a:solidFill>
              </a:rPr>
              <a:t>系外惑星</a:t>
            </a:r>
            <a:r>
              <a:rPr lang="en-US" altLang="ja-JP" dirty="0">
                <a:solidFill>
                  <a:schemeClr val="tx1"/>
                </a:solidFill>
              </a:rPr>
              <a:t>: Noda et al. (2017)</a:t>
            </a:r>
          </a:p>
          <a:p>
            <a:pPr lvl="2"/>
            <a:r>
              <a:rPr lang="ja-JP" altLang="en-US" dirty="0">
                <a:solidFill>
                  <a:schemeClr val="tx1"/>
                </a:solidFill>
              </a:rPr>
              <a:t>水惑星</a:t>
            </a:r>
            <a:r>
              <a:rPr lang="en-US" altLang="ja-JP" dirty="0">
                <a:solidFill>
                  <a:schemeClr val="tx1"/>
                </a:solidFill>
              </a:rPr>
              <a:t>:</a:t>
            </a:r>
            <a:r>
              <a:rPr lang="ja-JP" altLang="en-US" dirty="0">
                <a:solidFill>
                  <a:schemeClr val="tx1"/>
                </a:solidFill>
              </a:rPr>
              <a:t> </a:t>
            </a:r>
            <a:r>
              <a:rPr lang="en-US" altLang="ja-JP" dirty="0">
                <a:solidFill>
                  <a:schemeClr val="tx1"/>
                </a:solidFill>
              </a:rPr>
              <a:t>Blackburn et al. (2013)</a:t>
            </a:r>
          </a:p>
          <a:p>
            <a:pPr lvl="1"/>
            <a:r>
              <a:rPr lang="ja-JP" altLang="en-US" dirty="0">
                <a:solidFill>
                  <a:schemeClr val="tx1"/>
                </a:solidFill>
              </a:rPr>
              <a:t>波動・擾乱</a:t>
            </a:r>
            <a:endParaRPr lang="en-US" altLang="ja-JP" dirty="0">
              <a:solidFill>
                <a:schemeClr val="tx1"/>
              </a:solidFill>
            </a:endParaRPr>
          </a:p>
          <a:p>
            <a:pPr lvl="2"/>
            <a:r>
              <a:rPr kumimoji="1" lang="ja-JP" altLang="en-US" dirty="0">
                <a:solidFill>
                  <a:schemeClr val="tx1"/>
                </a:solidFill>
              </a:rPr>
              <a:t>火星</a:t>
            </a:r>
            <a:r>
              <a:rPr kumimoji="1" lang="en-US" altLang="ja-JP" dirty="0">
                <a:solidFill>
                  <a:schemeClr val="tx1"/>
                </a:solidFill>
              </a:rPr>
              <a:t>: Takahashi et al. (2006a), Sato et al. (2013)</a:t>
            </a:r>
          </a:p>
          <a:p>
            <a:pPr lvl="2"/>
            <a:r>
              <a:rPr lang="ja-JP" altLang="en-US" dirty="0">
                <a:solidFill>
                  <a:schemeClr val="tx1"/>
                </a:solidFill>
              </a:rPr>
              <a:t>金星</a:t>
            </a:r>
            <a:r>
              <a:rPr lang="en-US" altLang="ja-JP" dirty="0">
                <a:solidFill>
                  <a:schemeClr val="tx1"/>
                </a:solidFill>
              </a:rPr>
              <a:t>: </a:t>
            </a:r>
            <a:r>
              <a:rPr lang="en-US" altLang="ja-JP" dirty="0" err="1">
                <a:solidFill>
                  <a:schemeClr val="tx1"/>
                </a:solidFill>
              </a:rPr>
              <a:t>Kashimura</a:t>
            </a:r>
            <a:r>
              <a:rPr lang="en-US" altLang="ja-JP" dirty="0">
                <a:solidFill>
                  <a:schemeClr val="tx1"/>
                </a:solidFill>
              </a:rPr>
              <a:t> et al. (2019)</a:t>
            </a:r>
          </a:p>
          <a:p>
            <a:pPr lvl="2"/>
            <a:r>
              <a:rPr lang="ja-JP" altLang="en-US" dirty="0">
                <a:solidFill>
                  <a:schemeClr val="tx1"/>
                </a:solidFill>
              </a:rPr>
              <a:t>地球</a:t>
            </a:r>
            <a:r>
              <a:rPr lang="en-US" altLang="ja-JP" dirty="0">
                <a:solidFill>
                  <a:schemeClr val="tx1"/>
                </a:solidFill>
              </a:rPr>
              <a:t>: Takahashi et al. (2006b), Hamilton et al. (2008)</a:t>
            </a:r>
          </a:p>
          <a:p>
            <a:pPr lvl="2"/>
            <a:r>
              <a:rPr lang="ja-JP" altLang="en-US" dirty="0">
                <a:solidFill>
                  <a:schemeClr val="tx1"/>
                </a:solidFill>
              </a:rPr>
              <a:t>系外惑星</a:t>
            </a:r>
            <a:r>
              <a:rPr lang="en-US" altLang="ja-JP" dirty="0">
                <a:solidFill>
                  <a:schemeClr val="tx1"/>
                </a:solidFill>
              </a:rPr>
              <a:t>: Noda et al. (2017)</a:t>
            </a:r>
          </a:p>
          <a:p>
            <a:pPr lvl="2"/>
            <a:r>
              <a:rPr lang="ja-JP" altLang="en-US" dirty="0">
                <a:solidFill>
                  <a:schemeClr val="tx1"/>
                </a:solidFill>
              </a:rPr>
              <a:t>水惑星</a:t>
            </a:r>
            <a:r>
              <a:rPr lang="en-US" altLang="ja-JP" dirty="0">
                <a:solidFill>
                  <a:schemeClr val="tx1"/>
                </a:solidFill>
              </a:rPr>
              <a:t>: Nakajima et al. (2013)</a:t>
            </a:r>
          </a:p>
          <a:p>
            <a:r>
              <a:rPr lang="ja-JP" altLang="en-US" dirty="0">
                <a:solidFill>
                  <a:schemeClr val="tx1"/>
                </a:solidFill>
              </a:rPr>
              <a:t>観測との連携</a:t>
            </a:r>
            <a:endParaRPr lang="en-US" altLang="ja-JP" dirty="0">
              <a:solidFill>
                <a:schemeClr val="tx1"/>
              </a:solidFill>
            </a:endParaRPr>
          </a:p>
          <a:p>
            <a:pPr lvl="1"/>
            <a:r>
              <a:rPr lang="ja-JP" altLang="en-US" dirty="0">
                <a:solidFill>
                  <a:schemeClr val="tx1"/>
                </a:solidFill>
              </a:rPr>
              <a:t>系外惑星</a:t>
            </a:r>
            <a:r>
              <a:rPr lang="en-US" altLang="ja-JP" dirty="0">
                <a:solidFill>
                  <a:schemeClr val="tx1"/>
                </a:solidFill>
              </a:rPr>
              <a:t>: </a:t>
            </a:r>
            <a:r>
              <a:rPr lang="en-US" altLang="ja-JP" dirty="0">
                <a:solidFill>
                  <a:srgbClr val="FF0000"/>
                </a:solidFill>
              </a:rPr>
              <a:t>Nakagawa et al. (2020)</a:t>
            </a:r>
          </a:p>
        </p:txBody>
      </p:sp>
      <p:sp>
        <p:nvSpPr>
          <p:cNvPr id="307" name="正方形/長方形 306">
            <a:extLst>
              <a:ext uri="{FF2B5EF4-FFF2-40B4-BE49-F238E27FC236}">
                <a16:creationId xmlns:a16="http://schemas.microsoft.com/office/drawing/2014/main" id="{E1DC9AE7-BB4D-4141-A234-D6DEB7B3486D}"/>
              </a:ext>
            </a:extLst>
          </p:cNvPr>
          <p:cNvSpPr/>
          <p:nvPr/>
        </p:nvSpPr>
        <p:spPr>
          <a:xfrm>
            <a:off x="1271464" y="5373216"/>
            <a:ext cx="5040555" cy="597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356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a:t>説明項目</a:t>
            </a:r>
            <a:endParaRPr lang="ja-JP" altLang="en-US" dirty="0"/>
          </a:p>
        </p:txBody>
      </p:sp>
      <p:sp>
        <p:nvSpPr>
          <p:cNvPr id="4099" name="コンテンツ プレースホルダー 4"/>
          <p:cNvSpPr>
            <a:spLocks noGrp="1"/>
          </p:cNvSpPr>
          <p:nvPr>
            <p:ph idx="1"/>
          </p:nvPr>
        </p:nvSpPr>
        <p:spPr/>
        <p:txBody>
          <a:bodyPr>
            <a:normAutofit/>
          </a:bodyPr>
          <a:lstStyle/>
          <a:p>
            <a:r>
              <a:rPr lang="ja-JP" altLang="en-US" dirty="0"/>
              <a:t>研究</a:t>
            </a:r>
            <a:endParaRPr lang="en-US" altLang="ja-JP" dirty="0"/>
          </a:p>
          <a:p>
            <a:pPr lvl="1"/>
            <a:r>
              <a:rPr lang="ja-JP" altLang="en-US" dirty="0"/>
              <a:t>これまでの研究の概要</a:t>
            </a:r>
            <a:endParaRPr lang="en-US" altLang="ja-JP" dirty="0"/>
          </a:p>
          <a:p>
            <a:pPr lvl="1"/>
            <a:r>
              <a:rPr lang="ja-JP" altLang="en-US" dirty="0"/>
              <a:t>今後の研究計画</a:t>
            </a:r>
            <a:endParaRPr lang="en-US" altLang="ja-JP" dirty="0"/>
          </a:p>
          <a:p>
            <a:r>
              <a:rPr lang="ja-JP" altLang="en-US" dirty="0"/>
              <a:t>教育</a:t>
            </a:r>
            <a:endParaRPr lang="en-US" altLang="ja-JP" dirty="0"/>
          </a:p>
          <a:p>
            <a:pPr lvl="1"/>
            <a:r>
              <a:rPr lang="ja-JP" altLang="en-US" dirty="0"/>
              <a:t>これまでの教育</a:t>
            </a:r>
            <a:r>
              <a:rPr lang="en-US" altLang="ja-JP" dirty="0"/>
              <a:t>, </a:t>
            </a:r>
            <a:r>
              <a:rPr lang="ja-JP" altLang="en-US" dirty="0"/>
              <a:t>学生の研究指導等の概要</a:t>
            </a:r>
            <a:endParaRPr lang="en-US" altLang="ja-JP" dirty="0"/>
          </a:p>
          <a:p>
            <a:pPr lvl="1"/>
            <a:r>
              <a:rPr lang="ja-JP" altLang="en-US" dirty="0"/>
              <a:t>今後の教育への抱負</a:t>
            </a:r>
            <a:endParaRPr lang="en-US" altLang="ja-JP" dirty="0"/>
          </a:p>
          <a:p>
            <a:endParaRPr lang="ja-JP" altLang="en-US" dirty="0"/>
          </a:p>
          <a:p>
            <a:endParaRPr lang="ja-JP" altLang="en-US" dirty="0"/>
          </a:p>
          <a:p>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996AC-4839-49BD-948B-CD1DA3E3F4B9}"/>
              </a:ext>
            </a:extLst>
          </p:cNvPr>
          <p:cNvSpPr>
            <a:spLocks noGrp="1"/>
          </p:cNvSpPr>
          <p:nvPr>
            <p:ph type="title"/>
          </p:nvPr>
        </p:nvSpPr>
        <p:spPr/>
        <p:txBody>
          <a:bodyPr/>
          <a:lstStyle/>
          <a:p>
            <a:r>
              <a:rPr kumimoji="1" lang="ja-JP" altLang="en-US" sz="3200" dirty="0"/>
              <a:t>系外惑星大気循環の自転角速度依存性</a:t>
            </a:r>
            <a:br>
              <a:rPr kumimoji="1" lang="en-US" altLang="ja-JP" sz="3200" dirty="0"/>
            </a:br>
            <a:r>
              <a:rPr kumimoji="1" lang="en-US" altLang="ja-JP" sz="3200" dirty="0"/>
              <a:t>(Nakagawa et al., 2020)</a:t>
            </a:r>
            <a:endParaRPr kumimoji="1" lang="ja-JP" altLang="en-US" sz="3200" dirty="0"/>
          </a:p>
        </p:txBody>
      </p:sp>
      <p:sp>
        <p:nvSpPr>
          <p:cNvPr id="7" name="コンテンツ プレースホルダー 6">
            <a:extLst>
              <a:ext uri="{FF2B5EF4-FFF2-40B4-BE49-F238E27FC236}">
                <a16:creationId xmlns:a16="http://schemas.microsoft.com/office/drawing/2014/main" id="{992CE688-50E5-4309-BED2-08ADA79B923B}"/>
              </a:ext>
            </a:extLst>
          </p:cNvPr>
          <p:cNvSpPr>
            <a:spLocks noGrp="1"/>
          </p:cNvSpPr>
          <p:nvPr>
            <p:ph idx="1"/>
          </p:nvPr>
        </p:nvSpPr>
        <p:spPr/>
        <p:txBody>
          <a:bodyPr/>
          <a:lstStyle/>
          <a:p>
            <a:endParaRPr kumimoji="1" lang="ja-JP" altLang="en-US"/>
          </a:p>
        </p:txBody>
      </p:sp>
      <p:sp>
        <p:nvSpPr>
          <p:cNvPr id="8" name="コンテンツ プレースホルダー 7">
            <a:extLst>
              <a:ext uri="{FF2B5EF4-FFF2-40B4-BE49-F238E27FC236}">
                <a16:creationId xmlns:a16="http://schemas.microsoft.com/office/drawing/2014/main" id="{733DF72A-E5D3-4853-8A17-DABC5E966A4D}"/>
              </a:ext>
            </a:extLst>
          </p:cNvPr>
          <p:cNvSpPr>
            <a:spLocks noGrp="1"/>
          </p:cNvSpPr>
          <p:nvPr>
            <p:ph idx="17"/>
          </p:nvPr>
        </p:nvSpPr>
        <p:spPr/>
        <p:txBody>
          <a:bodyPr/>
          <a:lstStyle/>
          <a:p>
            <a:endParaRPr lang="en-US" altLang="ja-JP" dirty="0"/>
          </a:p>
          <a:p>
            <a:endParaRPr lang="en-US" altLang="ja-JP" dirty="0"/>
          </a:p>
          <a:p>
            <a:r>
              <a:rPr lang="ja-JP" altLang="en-US" dirty="0"/>
              <a:t>惑星大気大循環モデルを用いて様々な自転軸傾斜角</a:t>
            </a:r>
            <a:r>
              <a:rPr lang="ja-JP" altLang="en-US"/>
              <a:t>を与えた計算の結果を模擬</a:t>
            </a:r>
            <a:r>
              <a:rPr lang="ja-JP" altLang="en-US" dirty="0"/>
              <a:t>観測し</a:t>
            </a:r>
            <a:r>
              <a:rPr lang="en-US" altLang="ja-JP" dirty="0"/>
              <a:t>, </a:t>
            </a:r>
            <a:r>
              <a:rPr lang="ja-JP" altLang="en-US" dirty="0"/>
              <a:t>自転軸傾斜角を推定できることを証明</a:t>
            </a:r>
            <a:r>
              <a:rPr lang="en-US" altLang="ja-JP" dirty="0"/>
              <a:t>.</a:t>
            </a:r>
          </a:p>
          <a:p>
            <a:endParaRPr kumimoji="1" lang="ja-JP" altLang="en-US" dirty="0"/>
          </a:p>
        </p:txBody>
      </p:sp>
      <p:pic>
        <p:nvPicPr>
          <p:cNvPr id="5" name="図 4">
            <a:extLst>
              <a:ext uri="{FF2B5EF4-FFF2-40B4-BE49-F238E27FC236}">
                <a16:creationId xmlns:a16="http://schemas.microsoft.com/office/drawing/2014/main" id="{1E547458-1D54-4A7E-87B1-E0921FFEC1DA}"/>
              </a:ext>
            </a:extLst>
          </p:cNvPr>
          <p:cNvPicPr>
            <a:picLocks noChangeAspect="1"/>
          </p:cNvPicPr>
          <p:nvPr/>
        </p:nvPicPr>
        <p:blipFill>
          <a:blip r:embed="rId2"/>
          <a:stretch>
            <a:fillRect/>
          </a:stretch>
        </p:blipFill>
        <p:spPr>
          <a:xfrm>
            <a:off x="914400" y="980728"/>
            <a:ext cx="5038928" cy="3210128"/>
          </a:xfrm>
          <a:prstGeom prst="rect">
            <a:avLst/>
          </a:prstGeom>
        </p:spPr>
      </p:pic>
      <p:grpSp>
        <p:nvGrpSpPr>
          <p:cNvPr id="12" name="グループ化 11">
            <a:extLst>
              <a:ext uri="{FF2B5EF4-FFF2-40B4-BE49-F238E27FC236}">
                <a16:creationId xmlns:a16="http://schemas.microsoft.com/office/drawing/2014/main" id="{9C211527-163A-49BC-B9C1-05268A0AF0F6}"/>
              </a:ext>
            </a:extLst>
          </p:cNvPr>
          <p:cNvGrpSpPr/>
          <p:nvPr/>
        </p:nvGrpSpPr>
        <p:grpSpPr>
          <a:xfrm>
            <a:off x="6528048" y="1227899"/>
            <a:ext cx="5663952" cy="2577578"/>
            <a:chOff x="6672064" y="1136273"/>
            <a:chExt cx="5296385" cy="2410304"/>
          </a:xfrm>
        </p:grpSpPr>
        <p:pic>
          <p:nvPicPr>
            <p:cNvPr id="9" name="図 8">
              <a:extLst>
                <a:ext uri="{FF2B5EF4-FFF2-40B4-BE49-F238E27FC236}">
                  <a16:creationId xmlns:a16="http://schemas.microsoft.com/office/drawing/2014/main" id="{F01A14C7-F167-47E1-998D-15C265F1FEE6}"/>
                </a:ext>
              </a:extLst>
            </p:cNvPr>
            <p:cNvPicPr>
              <a:picLocks noChangeAspect="1"/>
            </p:cNvPicPr>
            <p:nvPr/>
          </p:nvPicPr>
          <p:blipFill>
            <a:blip r:embed="rId3"/>
            <a:stretch>
              <a:fillRect/>
            </a:stretch>
          </p:blipFill>
          <p:spPr>
            <a:xfrm>
              <a:off x="6672064" y="1136273"/>
              <a:ext cx="2607013" cy="2086583"/>
            </a:xfrm>
            <a:prstGeom prst="rect">
              <a:avLst/>
            </a:prstGeom>
          </p:spPr>
        </p:pic>
        <p:pic>
          <p:nvPicPr>
            <p:cNvPr id="10" name="図 9">
              <a:extLst>
                <a:ext uri="{FF2B5EF4-FFF2-40B4-BE49-F238E27FC236}">
                  <a16:creationId xmlns:a16="http://schemas.microsoft.com/office/drawing/2014/main" id="{B6136544-488D-485C-BD86-FB1030395202}"/>
                </a:ext>
              </a:extLst>
            </p:cNvPr>
            <p:cNvPicPr>
              <a:picLocks noChangeAspect="1"/>
            </p:cNvPicPr>
            <p:nvPr/>
          </p:nvPicPr>
          <p:blipFill>
            <a:blip r:embed="rId4"/>
            <a:stretch>
              <a:fillRect/>
            </a:stretch>
          </p:blipFill>
          <p:spPr>
            <a:xfrm>
              <a:off x="9303070" y="1323807"/>
              <a:ext cx="2665379" cy="2222770"/>
            </a:xfrm>
            <a:prstGeom prst="rect">
              <a:avLst/>
            </a:prstGeom>
          </p:spPr>
        </p:pic>
        <p:pic>
          <p:nvPicPr>
            <p:cNvPr id="11" name="図 10">
              <a:extLst>
                <a:ext uri="{FF2B5EF4-FFF2-40B4-BE49-F238E27FC236}">
                  <a16:creationId xmlns:a16="http://schemas.microsoft.com/office/drawing/2014/main" id="{361297FE-C375-4D2C-A271-B42509D59D8A}"/>
                </a:ext>
              </a:extLst>
            </p:cNvPr>
            <p:cNvPicPr>
              <a:picLocks noChangeAspect="1"/>
            </p:cNvPicPr>
            <p:nvPr/>
          </p:nvPicPr>
          <p:blipFill>
            <a:blip r:embed="rId5"/>
            <a:stretch>
              <a:fillRect/>
            </a:stretch>
          </p:blipFill>
          <p:spPr>
            <a:xfrm>
              <a:off x="7032892" y="3082244"/>
              <a:ext cx="2256817" cy="442609"/>
            </a:xfrm>
            <a:prstGeom prst="rect">
              <a:avLst/>
            </a:prstGeom>
          </p:spPr>
        </p:pic>
      </p:grpSp>
      <p:sp>
        <p:nvSpPr>
          <p:cNvPr id="13" name="テキスト ボックス 12">
            <a:extLst>
              <a:ext uri="{FF2B5EF4-FFF2-40B4-BE49-F238E27FC236}">
                <a16:creationId xmlns:a16="http://schemas.microsoft.com/office/drawing/2014/main" id="{99BA9351-25FE-4129-A1F2-85A0061ED0B6}"/>
              </a:ext>
            </a:extLst>
          </p:cNvPr>
          <p:cNvSpPr txBox="1"/>
          <p:nvPr/>
        </p:nvSpPr>
        <p:spPr>
          <a:xfrm>
            <a:off x="7464152" y="3819688"/>
            <a:ext cx="4007828" cy="338554"/>
          </a:xfrm>
          <a:prstGeom prst="rect">
            <a:avLst/>
          </a:prstGeom>
          <a:noFill/>
        </p:spPr>
        <p:txBody>
          <a:bodyPr wrap="none" rtlCol="0">
            <a:spAutoFit/>
          </a:bodyPr>
          <a:lstStyle/>
          <a:p>
            <a:r>
              <a:rPr lang="ja-JP" altLang="en-US" sz="1600" dirty="0"/>
              <a:t>模擬観測で得られた惑星の光度の時間変化</a:t>
            </a:r>
            <a:endParaRPr kumimoji="1" lang="ja-JP" altLang="en-US" sz="1600" dirty="0"/>
          </a:p>
        </p:txBody>
      </p:sp>
      <p:sp>
        <p:nvSpPr>
          <p:cNvPr id="15" name="テキスト ボックス 14">
            <a:extLst>
              <a:ext uri="{FF2B5EF4-FFF2-40B4-BE49-F238E27FC236}">
                <a16:creationId xmlns:a16="http://schemas.microsoft.com/office/drawing/2014/main" id="{70E92735-D006-4C47-8E10-D644AA04DE28}"/>
              </a:ext>
            </a:extLst>
          </p:cNvPr>
          <p:cNvSpPr txBox="1"/>
          <p:nvPr/>
        </p:nvSpPr>
        <p:spPr>
          <a:xfrm>
            <a:off x="1271464" y="4221088"/>
            <a:ext cx="3951723" cy="584775"/>
          </a:xfrm>
          <a:prstGeom prst="rect">
            <a:avLst/>
          </a:prstGeom>
          <a:noFill/>
        </p:spPr>
        <p:txBody>
          <a:bodyPr wrap="none" rtlCol="0">
            <a:spAutoFit/>
          </a:bodyPr>
          <a:lstStyle/>
          <a:p>
            <a:r>
              <a:rPr lang="ja-JP" altLang="en-US" sz="1600" dirty="0"/>
              <a:t>様々な自転軸傾斜角を与えたモデル計算で</a:t>
            </a:r>
            <a:endParaRPr lang="en-US" altLang="ja-JP" sz="1600" dirty="0"/>
          </a:p>
          <a:p>
            <a:r>
              <a:rPr lang="ja-JP" altLang="en-US" sz="1600" dirty="0"/>
              <a:t>得られた雲分布</a:t>
            </a:r>
            <a:endParaRPr kumimoji="1" lang="ja-JP" altLang="en-US" sz="1600" dirty="0"/>
          </a:p>
        </p:txBody>
      </p:sp>
    </p:spTree>
    <p:extLst>
      <p:ext uri="{BB962C8B-B14F-4D97-AF65-F5344CB8AC3E}">
        <p14:creationId xmlns:p14="http://schemas.microsoft.com/office/powerpoint/2010/main" val="72359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867A42-FC2D-4E29-9F38-781988116896}"/>
              </a:ext>
            </a:extLst>
          </p:cNvPr>
          <p:cNvSpPr>
            <a:spLocks noGrp="1"/>
          </p:cNvSpPr>
          <p:nvPr>
            <p:ph type="title"/>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B4E962A2-4CBA-4FC5-86E7-4959EEA96C4C}"/>
              </a:ext>
            </a:extLst>
          </p:cNvPr>
          <p:cNvSpPr>
            <a:spLocks noGrp="1"/>
          </p:cNvSpPr>
          <p:nvPr>
            <p:ph type="body" idx="1"/>
          </p:nvPr>
        </p:nvSpPr>
        <p:spPr/>
        <p:txBody>
          <a:bodyPr/>
          <a:lstStyle/>
          <a:p>
            <a:r>
              <a:rPr kumimoji="1" lang="ja-JP" altLang="en-US" sz="4400" dirty="0"/>
              <a:t>今後の研究計画</a:t>
            </a:r>
          </a:p>
        </p:txBody>
      </p:sp>
    </p:spTree>
    <p:extLst>
      <p:ext uri="{BB962C8B-B14F-4D97-AF65-F5344CB8AC3E}">
        <p14:creationId xmlns:p14="http://schemas.microsoft.com/office/powerpoint/2010/main" val="250828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BEE6430-3E75-4EF2-AF19-218C3D0A4B63}"/>
              </a:ext>
            </a:extLst>
          </p:cNvPr>
          <p:cNvSpPr>
            <a:spLocks noGrp="1"/>
          </p:cNvSpPr>
          <p:nvPr>
            <p:ph type="title"/>
          </p:nvPr>
        </p:nvSpPr>
        <p:spPr/>
        <p:txBody>
          <a:bodyPr/>
          <a:lstStyle/>
          <a:p>
            <a:r>
              <a:rPr kumimoji="1" lang="ja-JP" altLang="en-US" dirty="0"/>
              <a:t>これからの研究対象</a:t>
            </a:r>
          </a:p>
        </p:txBody>
      </p:sp>
      <p:sp>
        <p:nvSpPr>
          <p:cNvPr id="44" name="コンテンツ プレースホルダー 43">
            <a:extLst>
              <a:ext uri="{FF2B5EF4-FFF2-40B4-BE49-F238E27FC236}">
                <a16:creationId xmlns:a16="http://schemas.microsoft.com/office/drawing/2014/main" id="{E8C4C213-9599-4724-B2DD-F3845ECE054C}"/>
              </a:ext>
            </a:extLst>
          </p:cNvPr>
          <p:cNvSpPr>
            <a:spLocks noGrp="1"/>
          </p:cNvSpPr>
          <p:nvPr>
            <p:ph sz="half" idx="1"/>
          </p:nvPr>
        </p:nvSpPr>
        <p:spPr/>
        <p:txBody>
          <a:bodyPr/>
          <a:lstStyle/>
          <a:p>
            <a:endParaRPr kumimoji="1" lang="ja-JP" altLang="en-US"/>
          </a:p>
        </p:txBody>
      </p:sp>
      <p:sp>
        <p:nvSpPr>
          <p:cNvPr id="45" name="コンテンツ プレースホルダー 44">
            <a:extLst>
              <a:ext uri="{FF2B5EF4-FFF2-40B4-BE49-F238E27FC236}">
                <a16:creationId xmlns:a16="http://schemas.microsoft.com/office/drawing/2014/main" id="{185AEEF1-E491-4BBE-9C12-29884E92A16D}"/>
              </a:ext>
            </a:extLst>
          </p:cNvPr>
          <p:cNvSpPr>
            <a:spLocks noGrp="1"/>
          </p:cNvSpPr>
          <p:nvPr>
            <p:ph sz="half" idx="2"/>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dirty="0"/>
              <a:t>惑星大気・気候の包括的な理解に向けて</a:t>
            </a:r>
            <a:endParaRPr lang="en-US" altLang="ja-JP" dirty="0"/>
          </a:p>
          <a:p>
            <a:pPr lvl="1"/>
            <a:r>
              <a:rPr lang="ja-JP" altLang="en-US" dirty="0"/>
              <a:t>研究対象の拡大 </a:t>
            </a:r>
            <a:r>
              <a:rPr lang="en-US" altLang="ja-JP" dirty="0"/>
              <a:t>(</a:t>
            </a:r>
            <a:r>
              <a:rPr lang="ja-JP" altLang="en-US" dirty="0"/>
              <a:t>上図</a:t>
            </a:r>
            <a:r>
              <a:rPr lang="en-US" altLang="ja-JP" dirty="0"/>
              <a:t>)</a:t>
            </a:r>
          </a:p>
          <a:p>
            <a:pPr lvl="1"/>
            <a:r>
              <a:rPr lang="ja-JP" altLang="en-US" dirty="0"/>
              <a:t>「惑星パラメータ空間内の惑星」としての理解の整理 </a:t>
            </a:r>
            <a:r>
              <a:rPr lang="en-US" altLang="ja-JP" dirty="0"/>
              <a:t>(</a:t>
            </a:r>
            <a:r>
              <a:rPr lang="ja-JP" altLang="en-US" dirty="0"/>
              <a:t>左図</a:t>
            </a:r>
            <a:r>
              <a:rPr lang="en-US" altLang="ja-JP" dirty="0"/>
              <a:t>)</a:t>
            </a:r>
          </a:p>
          <a:p>
            <a:endParaRPr kumimoji="1" lang="ja-JP" altLang="en-US" dirty="0"/>
          </a:p>
        </p:txBody>
      </p:sp>
      <p:pic>
        <p:nvPicPr>
          <p:cNvPr id="4" name="Picture 2" descr="https://planetary.s3.amazonaws.com/web/assets/pictures/20120910_233082691_a66da367b0_o.jpg">
            <a:extLst>
              <a:ext uri="{FF2B5EF4-FFF2-40B4-BE49-F238E27FC236}">
                <a16:creationId xmlns:a16="http://schemas.microsoft.com/office/drawing/2014/main" id="{A9F2C555-4D80-47E4-A52A-365543E294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05" t="10054" r="7044" b="9598"/>
          <a:stretch/>
        </p:blipFill>
        <p:spPr bwMode="auto">
          <a:xfrm>
            <a:off x="5344745" y="1781497"/>
            <a:ext cx="1327319" cy="1306137"/>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https://planetary.s3.amazonaws.com/web/assets/pictures/20170927_gill-saturn.jpg">
            <a:extLst>
              <a:ext uri="{FF2B5EF4-FFF2-40B4-BE49-F238E27FC236}">
                <a16:creationId xmlns:a16="http://schemas.microsoft.com/office/drawing/2014/main" id="{3B180AE5-EE18-4C12-BBA3-40A4FC485B00}"/>
              </a:ext>
            </a:extLst>
          </p:cNvPr>
          <p:cNvPicPr>
            <a:picLocks noChangeAspect="1" noChangeArrowheads="1"/>
          </p:cNvPicPr>
          <p:nvPr/>
        </p:nvPicPr>
        <p:blipFill>
          <a:blip r:embed="rId3" cstate="print">
            <a:clrChange>
              <a:clrFrom>
                <a:srgbClr val="030303"/>
              </a:clrFrom>
              <a:clrTo>
                <a:srgbClr val="030303">
                  <a:alpha val="0"/>
                </a:srgbClr>
              </a:clrTo>
            </a:clrChange>
            <a:extLst>
              <a:ext uri="{28A0092B-C50C-407E-A947-70E740481C1C}">
                <a14:useLocalDpi xmlns:a14="http://schemas.microsoft.com/office/drawing/2010/main" val="0"/>
              </a:ext>
            </a:extLst>
          </a:blip>
          <a:srcRect/>
          <a:stretch>
            <a:fillRect/>
          </a:stretch>
        </p:blipFill>
        <p:spPr bwMode="auto">
          <a:xfrm>
            <a:off x="6600056" y="1933308"/>
            <a:ext cx="2440617" cy="100251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D1318EE3-50B2-49D1-96A8-92A3C2EDA032}"/>
              </a:ext>
            </a:extLst>
          </p:cNvPr>
          <p:cNvPicPr>
            <a:picLocks noChangeAspect="1"/>
          </p:cNvPicPr>
          <p:nvPr/>
        </p:nvPicPr>
        <p:blipFill rotWithShape="1">
          <a:blip r:embed="rId4"/>
          <a:srcRect l="28648" t="21680" r="28599" b="11421"/>
          <a:stretch/>
        </p:blipFill>
        <p:spPr>
          <a:xfrm>
            <a:off x="1854136" y="1899232"/>
            <a:ext cx="1094766" cy="1070667"/>
          </a:xfrm>
          <a:prstGeom prst="ellipse">
            <a:avLst/>
          </a:prstGeom>
        </p:spPr>
      </p:pic>
      <p:pic>
        <p:nvPicPr>
          <p:cNvPr id="8" name="Picture 2" descr="https://akatsuki.isas.jaxa.jp/en/gallery/data/files/uvi_20180307_120110_283_365_l2b_v20180601_mod.png">
            <a:extLst>
              <a:ext uri="{FF2B5EF4-FFF2-40B4-BE49-F238E27FC236}">
                <a16:creationId xmlns:a16="http://schemas.microsoft.com/office/drawing/2014/main" id="{A150D9B6-FACF-4A52-8EB4-8EADAD9319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86" t="19627" r="19488" b="19700"/>
          <a:stretch/>
        </p:blipFill>
        <p:spPr bwMode="auto">
          <a:xfrm>
            <a:off x="727130" y="1935239"/>
            <a:ext cx="986358" cy="99865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descr="https://photojournal.jpl.nasa.gov/jpeg/PIA03154.jpg">
            <a:extLst>
              <a:ext uri="{FF2B5EF4-FFF2-40B4-BE49-F238E27FC236}">
                <a16:creationId xmlns:a16="http://schemas.microsoft.com/office/drawing/2014/main" id="{263F9A20-6322-45C5-AFF8-0C0D7989D3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79" t="6216" r="4866" b="5131"/>
          <a:stretch/>
        </p:blipFill>
        <p:spPr bwMode="auto">
          <a:xfrm>
            <a:off x="3089550" y="1906803"/>
            <a:ext cx="1067455" cy="1055525"/>
          </a:xfrm>
          <a:prstGeom prst="ellipse">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5415206-2FA1-4310-99B3-01DEF80F9610}"/>
              </a:ext>
            </a:extLst>
          </p:cNvPr>
          <p:cNvSpPr txBox="1"/>
          <p:nvPr/>
        </p:nvSpPr>
        <p:spPr>
          <a:xfrm>
            <a:off x="9067907" y="2203733"/>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11" name="楕円 10">
            <a:extLst>
              <a:ext uri="{FF2B5EF4-FFF2-40B4-BE49-F238E27FC236}">
                <a16:creationId xmlns:a16="http://schemas.microsoft.com/office/drawing/2014/main" id="{B699D17D-6F74-4C82-B363-42966C4ED66A}"/>
              </a:ext>
            </a:extLst>
          </p:cNvPr>
          <p:cNvSpPr/>
          <p:nvPr/>
        </p:nvSpPr>
        <p:spPr>
          <a:xfrm>
            <a:off x="10550470" y="1977365"/>
            <a:ext cx="914400" cy="914400"/>
          </a:xfrm>
          <a:prstGeom prst="ellipse">
            <a:avLst/>
          </a:prstGeom>
          <a:solidFill>
            <a:schemeClr val="tx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endParaRPr kumimoji="1" lang="ja-JP" altLang="en-US" b="1" dirty="0">
              <a:solidFill>
                <a:schemeClr val="tx1"/>
              </a:solidFill>
            </a:endParaRPr>
          </a:p>
        </p:txBody>
      </p:sp>
      <p:sp>
        <p:nvSpPr>
          <p:cNvPr id="12" name="テキスト ボックス 11">
            <a:extLst>
              <a:ext uri="{FF2B5EF4-FFF2-40B4-BE49-F238E27FC236}">
                <a16:creationId xmlns:a16="http://schemas.microsoft.com/office/drawing/2014/main" id="{F4FC3331-85E8-43A3-B0C2-EF478FCF4B71}"/>
              </a:ext>
            </a:extLst>
          </p:cNvPr>
          <p:cNvSpPr txBox="1"/>
          <p:nvPr/>
        </p:nvSpPr>
        <p:spPr>
          <a:xfrm>
            <a:off x="3863752" y="914733"/>
            <a:ext cx="2031325" cy="461665"/>
          </a:xfrm>
          <a:prstGeom prst="rect">
            <a:avLst/>
          </a:prstGeom>
          <a:noFill/>
        </p:spPr>
        <p:txBody>
          <a:bodyPr wrap="none" rtlCol="0">
            <a:spAutoFit/>
          </a:bodyPr>
          <a:lstStyle/>
          <a:p>
            <a:r>
              <a:rPr lang="ja-JP" altLang="en-US" dirty="0"/>
              <a:t>太陽系内惑星</a:t>
            </a:r>
            <a:endParaRPr kumimoji="1" lang="ja-JP" altLang="en-US" dirty="0"/>
          </a:p>
        </p:txBody>
      </p:sp>
      <p:sp>
        <p:nvSpPr>
          <p:cNvPr id="13" name="テキスト ボックス 12">
            <a:extLst>
              <a:ext uri="{FF2B5EF4-FFF2-40B4-BE49-F238E27FC236}">
                <a16:creationId xmlns:a16="http://schemas.microsoft.com/office/drawing/2014/main" id="{3331F405-CAD4-42DE-8D93-994A3E68A08B}"/>
              </a:ext>
            </a:extLst>
          </p:cNvPr>
          <p:cNvSpPr txBox="1"/>
          <p:nvPr/>
        </p:nvSpPr>
        <p:spPr>
          <a:xfrm>
            <a:off x="1318498" y="1432963"/>
            <a:ext cx="2185214" cy="461665"/>
          </a:xfrm>
          <a:prstGeom prst="rect">
            <a:avLst/>
          </a:prstGeom>
          <a:noFill/>
        </p:spPr>
        <p:txBody>
          <a:bodyPr wrap="none" rtlCol="0">
            <a:spAutoFit/>
          </a:bodyPr>
          <a:lstStyle/>
          <a:p>
            <a:r>
              <a:rPr lang="ja-JP" altLang="en-US" dirty="0"/>
              <a:t>岩石惑星・衛星</a:t>
            </a:r>
            <a:endParaRPr kumimoji="1" lang="ja-JP" altLang="en-US" dirty="0"/>
          </a:p>
        </p:txBody>
      </p:sp>
      <p:sp>
        <p:nvSpPr>
          <p:cNvPr id="15" name="テキスト ボックス 14">
            <a:extLst>
              <a:ext uri="{FF2B5EF4-FFF2-40B4-BE49-F238E27FC236}">
                <a16:creationId xmlns:a16="http://schemas.microsoft.com/office/drawing/2014/main" id="{0CB806D4-7D4D-4BE8-844B-0A4E9C93B335}"/>
              </a:ext>
            </a:extLst>
          </p:cNvPr>
          <p:cNvSpPr txBox="1"/>
          <p:nvPr/>
        </p:nvSpPr>
        <p:spPr>
          <a:xfrm>
            <a:off x="10344472" y="908720"/>
            <a:ext cx="1415772" cy="461665"/>
          </a:xfrm>
          <a:prstGeom prst="rect">
            <a:avLst/>
          </a:prstGeom>
          <a:noFill/>
        </p:spPr>
        <p:txBody>
          <a:bodyPr wrap="none" rtlCol="0">
            <a:spAutoFit/>
          </a:bodyPr>
          <a:lstStyle/>
          <a:p>
            <a:r>
              <a:rPr lang="ja-JP" altLang="en-US" dirty="0"/>
              <a:t>系外惑星</a:t>
            </a:r>
            <a:endParaRPr kumimoji="1" lang="ja-JP" altLang="en-US" dirty="0"/>
          </a:p>
        </p:txBody>
      </p:sp>
      <p:sp>
        <p:nvSpPr>
          <p:cNvPr id="2" name="四角形: 角を丸くする 1">
            <a:extLst>
              <a:ext uri="{FF2B5EF4-FFF2-40B4-BE49-F238E27FC236}">
                <a16:creationId xmlns:a16="http://schemas.microsoft.com/office/drawing/2014/main" id="{483CF36F-C642-429E-B0CA-3F31958EDD11}"/>
              </a:ext>
            </a:extLst>
          </p:cNvPr>
          <p:cNvSpPr/>
          <p:nvPr/>
        </p:nvSpPr>
        <p:spPr>
          <a:xfrm>
            <a:off x="650626" y="1370385"/>
            <a:ext cx="3567726" cy="171724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628DDC2-E5CE-4523-BCA1-50E8A19B1288}"/>
              </a:ext>
            </a:extLst>
          </p:cNvPr>
          <p:cNvSpPr/>
          <p:nvPr/>
        </p:nvSpPr>
        <p:spPr>
          <a:xfrm>
            <a:off x="10128448" y="1370385"/>
            <a:ext cx="1867529" cy="171724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0A6D14E-FC08-4EC1-9E6A-ADD9249370D7}"/>
              </a:ext>
            </a:extLst>
          </p:cNvPr>
          <p:cNvSpPr txBox="1"/>
          <p:nvPr/>
        </p:nvSpPr>
        <p:spPr>
          <a:xfrm>
            <a:off x="7334116" y="332085"/>
            <a:ext cx="2876108" cy="400110"/>
          </a:xfrm>
          <a:prstGeom prst="rect">
            <a:avLst/>
          </a:prstGeom>
          <a:solidFill>
            <a:srgbClr val="FFFFFF"/>
          </a:solidFill>
        </p:spPr>
        <p:txBody>
          <a:bodyPr wrap="none" rtlCol="0">
            <a:spAutoFit/>
          </a:bodyPr>
          <a:lstStyle/>
          <a:p>
            <a:r>
              <a:rPr kumimoji="1" lang="ja-JP" altLang="en-US" sz="2000" dirty="0">
                <a:solidFill>
                  <a:srgbClr val="FF0000"/>
                </a:solidFill>
              </a:rPr>
              <a:t>これまでの主な研究対象</a:t>
            </a:r>
          </a:p>
        </p:txBody>
      </p:sp>
      <p:cxnSp>
        <p:nvCxnSpPr>
          <p:cNvPr id="20" name="直線矢印コネクタ 19">
            <a:extLst>
              <a:ext uri="{FF2B5EF4-FFF2-40B4-BE49-F238E27FC236}">
                <a16:creationId xmlns:a16="http://schemas.microsoft.com/office/drawing/2014/main" id="{6523DAFA-B406-45CC-B467-A82B5DA56EEC}"/>
              </a:ext>
            </a:extLst>
          </p:cNvPr>
          <p:cNvCxnSpPr>
            <a:cxnSpLocks/>
            <a:stCxn id="3" idx="2"/>
            <a:endCxn id="17" idx="1"/>
          </p:cNvCxnSpPr>
          <p:nvPr/>
        </p:nvCxnSpPr>
        <p:spPr>
          <a:xfrm>
            <a:off x="8772170" y="732195"/>
            <a:ext cx="1356278" cy="1496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2B1ED94-0CEE-4066-809D-2BDD43C6CCD1}"/>
              </a:ext>
            </a:extLst>
          </p:cNvPr>
          <p:cNvCxnSpPr>
            <a:cxnSpLocks/>
            <a:stCxn id="3" idx="2"/>
            <a:endCxn id="2" idx="3"/>
          </p:cNvCxnSpPr>
          <p:nvPr/>
        </p:nvCxnSpPr>
        <p:spPr>
          <a:xfrm flipH="1">
            <a:off x="4218352" y="732195"/>
            <a:ext cx="4553818" cy="1496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6CC7868C-3D14-46B5-8950-B761A1181F7F}"/>
              </a:ext>
            </a:extLst>
          </p:cNvPr>
          <p:cNvSpPr/>
          <p:nvPr/>
        </p:nvSpPr>
        <p:spPr>
          <a:xfrm>
            <a:off x="5210158" y="1370384"/>
            <a:ext cx="4415937" cy="171724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A373B78-77A9-4ECF-A6AD-5A526F9FE6D1}"/>
              </a:ext>
            </a:extLst>
          </p:cNvPr>
          <p:cNvSpPr txBox="1"/>
          <p:nvPr/>
        </p:nvSpPr>
        <p:spPr>
          <a:xfrm>
            <a:off x="4294523" y="3077233"/>
            <a:ext cx="6247223" cy="1015663"/>
          </a:xfrm>
          <a:prstGeom prst="rect">
            <a:avLst/>
          </a:prstGeom>
          <a:noFill/>
        </p:spPr>
        <p:txBody>
          <a:bodyPr wrap="none" rtlCol="0">
            <a:spAutoFit/>
          </a:bodyPr>
          <a:lstStyle/>
          <a:p>
            <a:pPr algn="ctr"/>
            <a:r>
              <a:rPr kumimoji="1" lang="ja-JP" altLang="en-US" sz="2000" dirty="0">
                <a:solidFill>
                  <a:srgbClr val="00B050"/>
                </a:solidFill>
              </a:rPr>
              <a:t>研究対象を拡大</a:t>
            </a:r>
            <a:endParaRPr kumimoji="1" lang="en-US" altLang="ja-JP" sz="2000" dirty="0">
              <a:solidFill>
                <a:srgbClr val="00B050"/>
              </a:solidFill>
            </a:endParaRPr>
          </a:p>
          <a:p>
            <a:pPr algn="ctr"/>
            <a:r>
              <a:rPr lang="ja-JP" altLang="en-US" sz="2000" dirty="0">
                <a:solidFill>
                  <a:srgbClr val="00B050"/>
                </a:solidFill>
              </a:rPr>
              <a:t>学生と木星大気の研究を実施中</a:t>
            </a:r>
            <a:endParaRPr lang="en-US" altLang="ja-JP" sz="2000" dirty="0">
              <a:solidFill>
                <a:srgbClr val="00B050"/>
              </a:solidFill>
            </a:endParaRPr>
          </a:p>
          <a:p>
            <a:pPr algn="ctr"/>
            <a:r>
              <a:rPr kumimoji="1" lang="ja-JP" altLang="en-US" sz="2000" dirty="0">
                <a:solidFill>
                  <a:srgbClr val="00B050"/>
                </a:solidFill>
              </a:rPr>
              <a:t>他大学研究者と共同研究を実施中 </a:t>
            </a:r>
            <a:r>
              <a:rPr kumimoji="1" lang="en-US" altLang="ja-JP" sz="2000" dirty="0">
                <a:solidFill>
                  <a:srgbClr val="00B050"/>
                </a:solidFill>
              </a:rPr>
              <a:t>(</a:t>
            </a:r>
            <a:r>
              <a:rPr kumimoji="1" lang="ja-JP" altLang="en-US" sz="2000" dirty="0">
                <a:solidFill>
                  <a:srgbClr val="00B050"/>
                </a:solidFill>
              </a:rPr>
              <a:t>竹広 </a:t>
            </a:r>
            <a:r>
              <a:rPr kumimoji="1" lang="en-US" altLang="ja-JP" sz="2000" dirty="0">
                <a:solidFill>
                  <a:srgbClr val="00B050"/>
                </a:solidFill>
              </a:rPr>
              <a:t>(</a:t>
            </a:r>
            <a:r>
              <a:rPr kumimoji="1" lang="ja-JP" altLang="en-US" sz="2000" dirty="0">
                <a:solidFill>
                  <a:srgbClr val="00B050"/>
                </a:solidFill>
              </a:rPr>
              <a:t>京大</a:t>
            </a:r>
            <a:r>
              <a:rPr kumimoji="1" lang="en-US" altLang="ja-JP" sz="2000" dirty="0">
                <a:solidFill>
                  <a:srgbClr val="00B050"/>
                </a:solidFill>
              </a:rPr>
              <a:t>), </a:t>
            </a:r>
            <a:r>
              <a:rPr kumimoji="1" lang="ja-JP" altLang="en-US" sz="2000" dirty="0">
                <a:solidFill>
                  <a:srgbClr val="00B050"/>
                </a:solidFill>
              </a:rPr>
              <a:t>基盤</a:t>
            </a:r>
            <a:r>
              <a:rPr kumimoji="1" lang="en-US" altLang="ja-JP" sz="2000" dirty="0">
                <a:solidFill>
                  <a:srgbClr val="00B050"/>
                </a:solidFill>
              </a:rPr>
              <a:t>B)</a:t>
            </a:r>
            <a:endParaRPr kumimoji="1" lang="ja-JP" altLang="en-US" sz="2000" dirty="0">
              <a:solidFill>
                <a:srgbClr val="00B050"/>
              </a:solidFill>
            </a:endParaRPr>
          </a:p>
        </p:txBody>
      </p:sp>
      <p:pic>
        <p:nvPicPr>
          <p:cNvPr id="37" name="Picture 1">
            <a:extLst>
              <a:ext uri="{FF2B5EF4-FFF2-40B4-BE49-F238E27FC236}">
                <a16:creationId xmlns:a16="http://schemas.microsoft.com/office/drawing/2014/main" id="{127ADAE0-F86A-43E7-AB62-10E4CF870F23}"/>
              </a:ext>
            </a:extLst>
          </p:cNvPr>
          <p:cNvPicPr>
            <a:picLocks noChangeAspect="1" noChangeArrowheads="1"/>
          </p:cNvPicPr>
          <p:nvPr/>
        </p:nvPicPr>
        <p:blipFill>
          <a:blip r:embed="rId7" cstate="print"/>
          <a:srcRect/>
          <a:stretch>
            <a:fillRect/>
          </a:stretch>
        </p:blipFill>
        <p:spPr bwMode="auto">
          <a:xfrm>
            <a:off x="1176570" y="3675400"/>
            <a:ext cx="3053804" cy="3086407"/>
          </a:xfrm>
          <a:prstGeom prst="rect">
            <a:avLst/>
          </a:prstGeom>
          <a:noFill/>
          <a:ln w="9525">
            <a:noFill/>
            <a:miter lim="800000"/>
            <a:headEnd/>
            <a:tailEnd/>
          </a:ln>
        </p:spPr>
      </p:pic>
      <p:sp>
        <p:nvSpPr>
          <p:cNvPr id="38" name="テキスト ボックス 37">
            <a:extLst>
              <a:ext uri="{FF2B5EF4-FFF2-40B4-BE49-F238E27FC236}">
                <a16:creationId xmlns:a16="http://schemas.microsoft.com/office/drawing/2014/main" id="{2A3E1A13-2488-433C-A2A8-F6FEC771C947}"/>
              </a:ext>
            </a:extLst>
          </p:cNvPr>
          <p:cNvSpPr txBox="1"/>
          <p:nvPr/>
        </p:nvSpPr>
        <p:spPr>
          <a:xfrm>
            <a:off x="2745442" y="5958778"/>
            <a:ext cx="2289409" cy="338554"/>
          </a:xfrm>
          <a:prstGeom prst="rect">
            <a:avLst/>
          </a:prstGeom>
          <a:noFill/>
        </p:spPr>
        <p:txBody>
          <a:bodyPr wrap="none" rtlCol="0">
            <a:spAutoFit/>
          </a:bodyPr>
          <a:lstStyle/>
          <a:p>
            <a:r>
              <a:rPr kumimoji="1" lang="ja-JP" altLang="en-US" sz="1600" dirty="0"/>
              <a:t>パラメータ空間内の惑星</a:t>
            </a:r>
          </a:p>
        </p:txBody>
      </p:sp>
      <p:sp>
        <p:nvSpPr>
          <p:cNvPr id="14" name="テキスト ボックス 13">
            <a:extLst>
              <a:ext uri="{FF2B5EF4-FFF2-40B4-BE49-F238E27FC236}">
                <a16:creationId xmlns:a16="http://schemas.microsoft.com/office/drawing/2014/main" id="{FC30C6BD-908E-4E81-B6A7-926C320FE216}"/>
              </a:ext>
            </a:extLst>
          </p:cNvPr>
          <p:cNvSpPr txBox="1"/>
          <p:nvPr/>
        </p:nvSpPr>
        <p:spPr>
          <a:xfrm>
            <a:off x="6577321" y="1432963"/>
            <a:ext cx="1822935" cy="461665"/>
          </a:xfrm>
          <a:prstGeom prst="rect">
            <a:avLst/>
          </a:prstGeom>
          <a:noFill/>
        </p:spPr>
        <p:txBody>
          <a:bodyPr wrap="none" rtlCol="0">
            <a:spAutoFit/>
          </a:bodyPr>
          <a:lstStyle/>
          <a:p>
            <a:r>
              <a:rPr lang="ja-JP" altLang="en-US" dirty="0"/>
              <a:t>ガス・氷惑星</a:t>
            </a:r>
            <a:endParaRPr kumimoji="1" lang="ja-JP" altLang="en-US" dirty="0"/>
          </a:p>
        </p:txBody>
      </p:sp>
      <p:sp>
        <p:nvSpPr>
          <p:cNvPr id="26" name="テキスト ボックス 25">
            <a:extLst>
              <a:ext uri="{FF2B5EF4-FFF2-40B4-BE49-F238E27FC236}">
                <a16:creationId xmlns:a16="http://schemas.microsoft.com/office/drawing/2014/main" id="{904A6C83-A239-4CA8-BFFE-0852CB58860C}"/>
              </a:ext>
            </a:extLst>
          </p:cNvPr>
          <p:cNvSpPr txBox="1"/>
          <p:nvPr/>
        </p:nvSpPr>
        <p:spPr>
          <a:xfrm>
            <a:off x="202957" y="2203732"/>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29" name="テキスト ボックス 28">
            <a:extLst>
              <a:ext uri="{FF2B5EF4-FFF2-40B4-BE49-F238E27FC236}">
                <a16:creationId xmlns:a16="http://schemas.microsoft.com/office/drawing/2014/main" id="{793F0813-028A-46B3-9C07-A2AE37E51B1A}"/>
              </a:ext>
            </a:extLst>
          </p:cNvPr>
          <p:cNvSpPr txBox="1"/>
          <p:nvPr/>
        </p:nvSpPr>
        <p:spPr>
          <a:xfrm>
            <a:off x="4151784" y="2203731"/>
            <a:ext cx="492443" cy="461665"/>
          </a:xfrm>
          <a:prstGeom prst="rect">
            <a:avLst/>
          </a:prstGeom>
          <a:noFill/>
        </p:spPr>
        <p:txBody>
          <a:bodyPr wrap="none" rtlCol="0">
            <a:spAutoFit/>
          </a:bodyPr>
          <a:lstStyle/>
          <a:p>
            <a:r>
              <a:rPr kumimoji="1" lang="en-US" altLang="ja-JP" dirty="0"/>
              <a:t>…</a:t>
            </a:r>
            <a:endParaRPr kumimoji="1" lang="ja-JP" altLang="en-US" dirty="0"/>
          </a:p>
        </p:txBody>
      </p:sp>
    </p:spTree>
    <p:extLst>
      <p:ext uri="{BB962C8B-B14F-4D97-AF65-F5344CB8AC3E}">
        <p14:creationId xmlns:p14="http://schemas.microsoft.com/office/powerpoint/2010/main" val="144421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B46A5CC-01B6-4533-88D5-6576045FF3D8}"/>
              </a:ext>
            </a:extLst>
          </p:cNvPr>
          <p:cNvSpPr>
            <a:spLocks noGrp="1"/>
          </p:cNvSpPr>
          <p:nvPr>
            <p:ph type="title"/>
          </p:nvPr>
        </p:nvSpPr>
        <p:spPr/>
        <p:txBody>
          <a:bodyPr/>
          <a:lstStyle/>
          <a:p>
            <a:r>
              <a:rPr lang="ja-JP" altLang="en-US" dirty="0"/>
              <a:t>数値モデルの開発</a:t>
            </a:r>
            <a:r>
              <a:rPr lang="en-US" altLang="ja-JP" dirty="0"/>
              <a:t>, </a:t>
            </a:r>
            <a:r>
              <a:rPr lang="ja-JP" altLang="en-US" dirty="0"/>
              <a:t>改良</a:t>
            </a:r>
            <a:r>
              <a:rPr lang="en-US" altLang="ja-JP" dirty="0"/>
              <a:t>, </a:t>
            </a:r>
            <a:r>
              <a:rPr lang="ja-JP" altLang="en-US" dirty="0"/>
              <a:t>それに向けた体制構築</a:t>
            </a:r>
            <a:endParaRPr kumimoji="1" lang="ja-JP" altLang="en-US" dirty="0"/>
          </a:p>
        </p:txBody>
      </p:sp>
      <p:sp>
        <p:nvSpPr>
          <p:cNvPr id="6" name="コンテンツ プレースホルダー 5">
            <a:extLst>
              <a:ext uri="{FF2B5EF4-FFF2-40B4-BE49-F238E27FC236}">
                <a16:creationId xmlns:a16="http://schemas.microsoft.com/office/drawing/2014/main" id="{FC99D0DA-D1F2-486A-96A3-DB36C21D27E5}"/>
              </a:ext>
            </a:extLst>
          </p:cNvPr>
          <p:cNvSpPr>
            <a:spLocks noGrp="1"/>
          </p:cNvSpPr>
          <p:nvPr>
            <p:ph idx="1"/>
          </p:nvPr>
        </p:nvSpPr>
        <p:spPr/>
        <p:txBody>
          <a:bodyPr>
            <a:normAutofit fontScale="92500" lnSpcReduction="20000"/>
          </a:bodyPr>
          <a:lstStyle/>
          <a:p>
            <a:r>
              <a:rPr lang="ja-JP" altLang="en-US" dirty="0"/>
              <a:t>近似度を緩めて</a:t>
            </a:r>
            <a:r>
              <a:rPr lang="en-US" altLang="ja-JP" dirty="0"/>
              <a:t>, </a:t>
            </a:r>
            <a:r>
              <a:rPr lang="ja-JP" altLang="en-US" dirty="0"/>
              <a:t>より広範囲の惑星を扱えるモデルへ</a:t>
            </a:r>
            <a:endParaRPr lang="en-US" altLang="ja-JP" dirty="0"/>
          </a:p>
          <a:p>
            <a:pPr lvl="1"/>
            <a:r>
              <a:rPr lang="ja-JP" altLang="en-US" dirty="0"/>
              <a:t>現在の興味の中心は大気の熱力学的扱いの拡張</a:t>
            </a:r>
            <a:endParaRPr lang="en-US" altLang="ja-JP" dirty="0"/>
          </a:p>
          <a:p>
            <a:pPr lvl="2"/>
            <a:r>
              <a:rPr lang="ja-JP" altLang="en-US" dirty="0"/>
              <a:t>例</a:t>
            </a:r>
            <a:r>
              <a:rPr lang="en-US" altLang="ja-JP" dirty="0"/>
              <a:t>: </a:t>
            </a:r>
            <a:r>
              <a:rPr lang="ja-JP" altLang="en-US" dirty="0"/>
              <a:t>気象学・大気科学の常識 </a:t>
            </a:r>
            <a:r>
              <a:rPr lang="en-US" altLang="ja-JP" dirty="0"/>
              <a:t>(</a:t>
            </a:r>
            <a:r>
              <a:rPr lang="ja-JP" altLang="en-US" dirty="0"/>
              <a:t>定数比熱</a:t>
            </a:r>
            <a:r>
              <a:rPr lang="en-US" altLang="ja-JP" dirty="0"/>
              <a:t>, </a:t>
            </a:r>
            <a:r>
              <a:rPr lang="ja-JP" altLang="en-US" dirty="0"/>
              <a:t>理想気体近似</a:t>
            </a:r>
            <a:r>
              <a:rPr lang="en-US" altLang="ja-JP" dirty="0"/>
              <a:t>) </a:t>
            </a:r>
            <a:r>
              <a:rPr lang="ja-JP" altLang="en-US" dirty="0"/>
              <a:t>の超越</a:t>
            </a:r>
            <a:endParaRPr lang="en-US" altLang="ja-JP" dirty="0"/>
          </a:p>
          <a:p>
            <a:r>
              <a:rPr lang="ja-JP" altLang="en-US" dirty="0"/>
              <a:t>開発グループの強化</a:t>
            </a:r>
            <a:endParaRPr lang="en-US" altLang="ja-JP" dirty="0"/>
          </a:p>
          <a:p>
            <a:pPr lvl="1"/>
            <a:r>
              <a:rPr lang="ja-JP" altLang="en-US" dirty="0"/>
              <a:t>地球気象学・大気科学の専門家の力を結集</a:t>
            </a:r>
            <a:r>
              <a:rPr lang="en-US" altLang="ja-JP" dirty="0"/>
              <a:t>.</a:t>
            </a:r>
          </a:p>
          <a:p>
            <a:pPr lvl="2"/>
            <a:r>
              <a:rPr lang="ja-JP" altLang="en-US" dirty="0"/>
              <a:t>連携講座</a:t>
            </a:r>
            <a:r>
              <a:rPr lang="en-US" altLang="ja-JP" dirty="0"/>
              <a:t> </a:t>
            </a:r>
            <a:r>
              <a:rPr lang="ja-JP" altLang="en-US" dirty="0"/>
              <a:t>応用惑星学</a:t>
            </a:r>
            <a:r>
              <a:rPr lang="en-US" altLang="ja-JP" dirty="0"/>
              <a:t>, </a:t>
            </a:r>
            <a:r>
              <a:rPr lang="ja-JP" altLang="en-US" dirty="0"/>
              <a:t>理化学研究所のグループ等との協力の強化</a:t>
            </a:r>
            <a:r>
              <a:rPr lang="en-US" altLang="ja-JP" dirty="0"/>
              <a:t>.</a:t>
            </a:r>
          </a:p>
          <a:p>
            <a:pPr lvl="1"/>
            <a:r>
              <a:rPr lang="ja-JP" altLang="en-US" dirty="0"/>
              <a:t>研究室では下のように役割分担</a:t>
            </a:r>
            <a:endParaRPr lang="en-US" altLang="ja-JP" dirty="0"/>
          </a:p>
          <a:p>
            <a:pPr lvl="2"/>
            <a:r>
              <a:rPr lang="ja-JP" altLang="en-US" dirty="0"/>
              <a:t>樫村</a:t>
            </a:r>
            <a:r>
              <a:rPr lang="en-US" altLang="ja-JP" dirty="0"/>
              <a:t>: </a:t>
            </a:r>
            <a:r>
              <a:rPr lang="ja-JP" altLang="en-US" dirty="0"/>
              <a:t>超高解像度シミュレーション </a:t>
            </a:r>
            <a:r>
              <a:rPr lang="en-US" altLang="ja-JP" dirty="0"/>
              <a:t>(</a:t>
            </a:r>
            <a:r>
              <a:rPr lang="ja-JP" altLang="en-US" dirty="0"/>
              <a:t>主に波動・擾乱の解明</a:t>
            </a:r>
            <a:r>
              <a:rPr lang="en-US" altLang="ja-JP" dirty="0"/>
              <a:t>) </a:t>
            </a:r>
            <a:r>
              <a:rPr lang="ja-JP" altLang="en-US" dirty="0"/>
              <a:t>に注力</a:t>
            </a:r>
            <a:endParaRPr lang="en-US" altLang="ja-JP" dirty="0"/>
          </a:p>
          <a:p>
            <a:pPr lvl="2"/>
            <a:r>
              <a:rPr lang="ja-JP" altLang="en-US" dirty="0"/>
              <a:t>高橋</a:t>
            </a:r>
            <a:r>
              <a:rPr lang="en-US" altLang="ja-JP" dirty="0"/>
              <a:t>: </a:t>
            </a:r>
            <a:r>
              <a:rPr lang="ja-JP" altLang="en-US" dirty="0"/>
              <a:t>数値モデル構築</a:t>
            </a:r>
            <a:r>
              <a:rPr lang="en-US" altLang="ja-JP" dirty="0"/>
              <a:t>, </a:t>
            </a:r>
            <a:r>
              <a:rPr lang="ja-JP" altLang="en-US" dirty="0"/>
              <a:t>放射収支</a:t>
            </a:r>
            <a:r>
              <a:rPr lang="en-US" altLang="ja-JP" dirty="0"/>
              <a:t>, </a:t>
            </a:r>
            <a:r>
              <a:rPr lang="ja-JP" altLang="en-US" dirty="0"/>
              <a:t>東西平均循環</a:t>
            </a:r>
            <a:r>
              <a:rPr lang="en-US" altLang="ja-JP" dirty="0"/>
              <a:t>(, </a:t>
            </a:r>
            <a:r>
              <a:rPr lang="ja-JP" altLang="en-US" dirty="0"/>
              <a:t>波動・擾乱</a:t>
            </a:r>
            <a:r>
              <a:rPr lang="en-US" altLang="ja-JP" dirty="0"/>
              <a:t>)</a:t>
            </a:r>
            <a:r>
              <a:rPr lang="ja-JP" altLang="en-US" dirty="0"/>
              <a:t>など幅広く</a:t>
            </a:r>
            <a:endParaRPr lang="en-US" altLang="ja-JP" dirty="0"/>
          </a:p>
          <a:p>
            <a:r>
              <a:rPr lang="ja-JP" altLang="en-US" dirty="0"/>
              <a:t>系内外惑星大気の観測に貢献</a:t>
            </a:r>
            <a:endParaRPr lang="en-US" altLang="ja-JP" dirty="0"/>
          </a:p>
          <a:p>
            <a:pPr lvl="1"/>
            <a:r>
              <a:rPr lang="ja-JP" altLang="en-US" dirty="0"/>
              <a:t>国内外の惑星（大気）研究者をサポート</a:t>
            </a:r>
            <a:endParaRPr lang="en-US" altLang="ja-JP" dirty="0"/>
          </a:p>
          <a:p>
            <a:pPr lvl="2"/>
            <a:r>
              <a:rPr lang="ja-JP" altLang="en-US" dirty="0"/>
              <a:t>モデルを提供</a:t>
            </a:r>
            <a:endParaRPr lang="en-US" altLang="ja-JP" dirty="0"/>
          </a:p>
          <a:p>
            <a:pPr lvl="2"/>
            <a:r>
              <a:rPr lang="ja-JP" altLang="en-US" dirty="0"/>
              <a:t>モデル計算の立場からの知見提供</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22824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B8B15-516F-4F39-92F1-D2027694CE9F}"/>
              </a:ext>
            </a:extLst>
          </p:cNvPr>
          <p:cNvSpPr>
            <a:spLocks noGrp="1"/>
          </p:cNvSpPr>
          <p:nvPr>
            <p:ph type="title"/>
          </p:nvPr>
        </p:nvSpPr>
        <p:spPr/>
        <p:txBody>
          <a:bodyPr/>
          <a:lstStyle/>
          <a:p>
            <a:r>
              <a:rPr kumimoji="1" lang="ja-JP" altLang="en-US" dirty="0"/>
              <a:t>学会横断的な繋がりの構築</a:t>
            </a:r>
          </a:p>
        </p:txBody>
      </p:sp>
      <p:sp>
        <p:nvSpPr>
          <p:cNvPr id="3" name="コンテンツ プレースホルダー 2">
            <a:extLst>
              <a:ext uri="{FF2B5EF4-FFF2-40B4-BE49-F238E27FC236}">
                <a16:creationId xmlns:a16="http://schemas.microsoft.com/office/drawing/2014/main" id="{C9DAE982-C771-47CC-9603-24BA6A7AFD2A}"/>
              </a:ext>
            </a:extLst>
          </p:cNvPr>
          <p:cNvSpPr>
            <a:spLocks noGrp="1"/>
          </p:cNvSpPr>
          <p:nvPr>
            <p:ph idx="1"/>
          </p:nvPr>
        </p:nvSpPr>
        <p:spPr/>
        <p:txBody>
          <a:bodyPr>
            <a:normAutofit fontScale="92500" lnSpcReduction="10000"/>
          </a:bodyPr>
          <a:lstStyle/>
          <a:p>
            <a:r>
              <a:rPr kumimoji="1" lang="ja-JP" altLang="en-US" dirty="0"/>
              <a:t>惑星大気・気候の研究者は複数の学会に分かれている</a:t>
            </a:r>
            <a:endParaRPr kumimoji="1" lang="en-US" altLang="ja-JP" dirty="0"/>
          </a:p>
          <a:p>
            <a:pPr lvl="1"/>
            <a:r>
              <a:rPr lang="ja-JP" altLang="en-US" dirty="0"/>
              <a:t>日本気象学会</a:t>
            </a:r>
            <a:endParaRPr lang="en-US" altLang="ja-JP" dirty="0"/>
          </a:p>
          <a:p>
            <a:pPr lvl="1"/>
            <a:r>
              <a:rPr kumimoji="1" lang="ja-JP" altLang="en-US" dirty="0"/>
              <a:t>日本惑星科学会</a:t>
            </a:r>
            <a:endParaRPr kumimoji="1" lang="en-US" altLang="ja-JP" dirty="0"/>
          </a:p>
          <a:p>
            <a:pPr lvl="1"/>
            <a:r>
              <a:rPr kumimoji="1" lang="ja-JP" altLang="en-US" dirty="0"/>
              <a:t>地球電磁気・地球惑星圏学会</a:t>
            </a:r>
            <a:endParaRPr kumimoji="1" lang="en-US" altLang="ja-JP" dirty="0"/>
          </a:p>
          <a:p>
            <a:pPr lvl="1"/>
            <a:r>
              <a:rPr lang="ja-JP" altLang="en-US" dirty="0"/>
              <a:t>日本天文学会</a:t>
            </a:r>
            <a:endParaRPr lang="en-US" altLang="ja-JP" dirty="0"/>
          </a:p>
          <a:p>
            <a:r>
              <a:rPr lang="ja-JP" altLang="en-US" dirty="0"/>
              <a:t>セミナー・研究会の企画を通して繋がりを維持・発展</a:t>
            </a:r>
            <a:endParaRPr lang="en-US" altLang="ja-JP" dirty="0"/>
          </a:p>
          <a:p>
            <a:pPr lvl="1"/>
            <a:r>
              <a:rPr lang="ja-JP" altLang="en-US" dirty="0"/>
              <a:t>学会講演会での特別セッション代表コンビーナ</a:t>
            </a:r>
            <a:endParaRPr lang="en-US" altLang="ja-JP" dirty="0"/>
          </a:p>
          <a:p>
            <a:pPr lvl="1"/>
            <a:r>
              <a:rPr kumimoji="1" lang="ja-JP" altLang="en-US" dirty="0"/>
              <a:t>惑星大気研究会オンラインセミナー</a:t>
            </a:r>
            <a:endParaRPr kumimoji="1" lang="en-US" altLang="ja-JP" dirty="0"/>
          </a:p>
          <a:p>
            <a:pPr lvl="2"/>
            <a:r>
              <a:rPr kumimoji="1" lang="en-US" altLang="ja-JP" dirty="0"/>
              <a:t>2007 </a:t>
            </a:r>
            <a:r>
              <a:rPr kumimoji="1" lang="ja-JP" altLang="en-US" dirty="0"/>
              <a:t>年からオンラインでのセミナーを企画</a:t>
            </a:r>
            <a:r>
              <a:rPr kumimoji="1" lang="en-US" altLang="ja-JP" dirty="0"/>
              <a:t>. </a:t>
            </a:r>
            <a:r>
              <a:rPr kumimoji="1" lang="ja-JP" altLang="en-US" dirty="0"/>
              <a:t>これまで </a:t>
            </a:r>
            <a:r>
              <a:rPr kumimoji="1" lang="en-US" altLang="ja-JP" dirty="0"/>
              <a:t>126 </a:t>
            </a:r>
            <a:r>
              <a:rPr kumimoji="1" lang="ja-JP" altLang="en-US" dirty="0"/>
              <a:t>回開催</a:t>
            </a:r>
            <a:r>
              <a:rPr kumimoji="1" lang="en-US" altLang="ja-JP" dirty="0"/>
              <a:t>.</a:t>
            </a:r>
          </a:p>
          <a:p>
            <a:pPr lvl="1"/>
            <a:r>
              <a:rPr lang="ja-JP" altLang="en-US" dirty="0"/>
              <a:t>オフラインでのセミナー・研究会・ワークショップ</a:t>
            </a:r>
            <a:endParaRPr lang="en-US" altLang="ja-JP" dirty="0"/>
          </a:p>
          <a:p>
            <a:pPr lvl="2"/>
            <a:r>
              <a:rPr lang="ja-JP" altLang="en-US" dirty="0"/>
              <a:t>これまで数十回開催 </a:t>
            </a:r>
            <a:r>
              <a:rPr lang="en-US" altLang="ja-JP" dirty="0"/>
              <a:t>(</a:t>
            </a:r>
            <a:r>
              <a:rPr lang="ja-JP" altLang="en-US" dirty="0"/>
              <a:t>海外研究者が参加する企画含む</a:t>
            </a:r>
            <a:r>
              <a:rPr lang="en-US" altLang="ja-JP" dirty="0"/>
              <a:t>).</a:t>
            </a:r>
            <a:endParaRPr kumimoji="1" lang="ja-JP" altLang="en-US" dirty="0"/>
          </a:p>
        </p:txBody>
      </p:sp>
    </p:spTree>
    <p:extLst>
      <p:ext uri="{BB962C8B-B14F-4D97-AF65-F5344CB8AC3E}">
        <p14:creationId xmlns:p14="http://schemas.microsoft.com/office/powerpoint/2010/main" val="379380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867A42-FC2D-4E29-9F38-781988116896}"/>
              </a:ext>
            </a:extLst>
          </p:cNvPr>
          <p:cNvSpPr>
            <a:spLocks noGrp="1"/>
          </p:cNvSpPr>
          <p:nvPr>
            <p:ph type="title"/>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B4E962A2-4CBA-4FC5-86E7-4959EEA96C4C}"/>
              </a:ext>
            </a:extLst>
          </p:cNvPr>
          <p:cNvSpPr>
            <a:spLocks noGrp="1"/>
          </p:cNvSpPr>
          <p:nvPr>
            <p:ph type="body" idx="1"/>
          </p:nvPr>
        </p:nvSpPr>
        <p:spPr/>
        <p:txBody>
          <a:bodyPr/>
          <a:lstStyle/>
          <a:p>
            <a:r>
              <a:rPr lang="ja-JP" altLang="en-US" sz="4400" dirty="0"/>
              <a:t>これまでの教育</a:t>
            </a:r>
            <a:r>
              <a:rPr lang="en-US" altLang="ja-JP" sz="4400" dirty="0"/>
              <a:t>, </a:t>
            </a:r>
            <a:r>
              <a:rPr lang="ja-JP" altLang="en-US" sz="4400" dirty="0"/>
              <a:t>学生の研究指導等の概要</a:t>
            </a:r>
            <a:endParaRPr kumimoji="1" lang="ja-JP" altLang="en-US" sz="4400" dirty="0"/>
          </a:p>
        </p:txBody>
      </p:sp>
    </p:spTree>
    <p:extLst>
      <p:ext uri="{BB962C8B-B14F-4D97-AF65-F5344CB8AC3E}">
        <p14:creationId xmlns:p14="http://schemas.microsoft.com/office/powerpoint/2010/main" val="300125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0069917-11A0-4FDF-8B27-062BFE7EB3D0}"/>
              </a:ext>
            </a:extLst>
          </p:cNvPr>
          <p:cNvSpPr>
            <a:spLocks noGrp="1"/>
          </p:cNvSpPr>
          <p:nvPr>
            <p:ph type="title"/>
          </p:nvPr>
        </p:nvSpPr>
        <p:spPr/>
        <p:txBody>
          <a:bodyPr/>
          <a:lstStyle/>
          <a:p>
            <a:r>
              <a:rPr kumimoji="1" lang="ja-JP" altLang="en-US" dirty="0"/>
              <a:t>神戸大学で指導した卒業・修了学生数</a:t>
            </a:r>
          </a:p>
        </p:txBody>
      </p:sp>
      <p:sp>
        <p:nvSpPr>
          <p:cNvPr id="5" name="コンテンツ プレースホルダー 4">
            <a:extLst>
              <a:ext uri="{FF2B5EF4-FFF2-40B4-BE49-F238E27FC236}">
                <a16:creationId xmlns:a16="http://schemas.microsoft.com/office/drawing/2014/main" id="{CFA095A7-3E5B-4008-A785-05AF3773FE43}"/>
              </a:ext>
            </a:extLst>
          </p:cNvPr>
          <p:cNvSpPr>
            <a:spLocks noGrp="1"/>
          </p:cNvSpPr>
          <p:nvPr>
            <p:ph idx="1"/>
          </p:nvPr>
        </p:nvSpPr>
        <p:spPr/>
        <p:txBody>
          <a:bodyPr>
            <a:normAutofit fontScale="70000" lnSpcReduction="20000"/>
          </a:bodyPr>
          <a:lstStyle/>
          <a:p>
            <a:r>
              <a:rPr lang="en-US" altLang="ja-JP" dirty="0"/>
              <a:t>2013 </a:t>
            </a:r>
            <a:r>
              <a:rPr lang="ja-JP" altLang="en-US" dirty="0"/>
              <a:t>年以降 </a:t>
            </a:r>
            <a:r>
              <a:rPr lang="en-US" altLang="ja-JP" dirty="0"/>
              <a:t>(</a:t>
            </a:r>
            <a:r>
              <a:rPr lang="ja-JP" altLang="ja-JP" dirty="0"/>
              <a:t>准教授期間</a:t>
            </a:r>
            <a:r>
              <a:rPr lang="en-US" altLang="ja-JP" dirty="0"/>
              <a:t>) </a:t>
            </a:r>
            <a:r>
              <a:rPr lang="ja-JP" altLang="en-US" dirty="0"/>
              <a:t>卒業・修了学生</a:t>
            </a:r>
            <a:endParaRPr lang="ja-JP" altLang="ja-JP" dirty="0"/>
          </a:p>
          <a:p>
            <a:pPr lvl="1"/>
            <a:r>
              <a:rPr lang="ja-JP" altLang="en-US" dirty="0"/>
              <a:t>学部生</a:t>
            </a:r>
            <a:r>
              <a:rPr lang="en-US" altLang="ja-JP" dirty="0"/>
              <a:t>			25 </a:t>
            </a:r>
            <a:r>
              <a:rPr lang="ja-JP" altLang="en-US" dirty="0"/>
              <a:t>人</a:t>
            </a:r>
            <a:endParaRPr lang="en-US" altLang="ja-JP" dirty="0"/>
          </a:p>
          <a:p>
            <a:pPr lvl="1"/>
            <a:r>
              <a:rPr lang="ja-JP" altLang="en-US" dirty="0"/>
              <a:t>博士前期課程</a:t>
            </a:r>
            <a:r>
              <a:rPr lang="en-US" altLang="ja-JP" dirty="0"/>
              <a:t>		10 </a:t>
            </a:r>
            <a:r>
              <a:rPr lang="ja-JP" altLang="en-US" dirty="0"/>
              <a:t>人</a:t>
            </a:r>
            <a:endParaRPr lang="en-US" altLang="ja-JP" dirty="0"/>
          </a:p>
          <a:p>
            <a:pPr lvl="1"/>
            <a:r>
              <a:rPr lang="ja-JP" altLang="en-US" dirty="0"/>
              <a:t>博士後期課程</a:t>
            </a:r>
            <a:r>
              <a:rPr lang="en-US" altLang="ja-JP" dirty="0"/>
              <a:t>		  2</a:t>
            </a:r>
            <a:r>
              <a:rPr lang="ja-JP" altLang="en-US" dirty="0"/>
              <a:t> 人</a:t>
            </a:r>
            <a:endParaRPr lang="en-US" altLang="ja-JP" dirty="0"/>
          </a:p>
          <a:p>
            <a:pPr lvl="1"/>
            <a:r>
              <a:rPr lang="ja-JP" altLang="en-US" dirty="0"/>
              <a:t>備考</a:t>
            </a:r>
            <a:endParaRPr lang="en-US" altLang="ja-JP" dirty="0"/>
          </a:p>
          <a:p>
            <a:pPr lvl="2"/>
            <a:r>
              <a:rPr lang="ja-JP" altLang="en-US" dirty="0"/>
              <a:t>教育研究分野教員 </a:t>
            </a:r>
            <a:r>
              <a:rPr lang="en-US" altLang="ja-JP" dirty="0"/>
              <a:t>(</a:t>
            </a:r>
            <a:r>
              <a:rPr lang="ja-JP" altLang="en-US" dirty="0"/>
              <a:t>林</a:t>
            </a:r>
            <a:r>
              <a:rPr lang="en-US" altLang="ja-JP" dirty="0"/>
              <a:t>, </a:t>
            </a:r>
            <a:r>
              <a:rPr lang="ja-JP" altLang="en-US" dirty="0"/>
              <a:t>岩山</a:t>
            </a:r>
            <a:r>
              <a:rPr lang="en-US" altLang="ja-JP" dirty="0"/>
              <a:t>, </a:t>
            </a:r>
            <a:r>
              <a:rPr lang="ja-JP" altLang="en-US" dirty="0"/>
              <a:t>樫村</a:t>
            </a:r>
            <a:r>
              <a:rPr lang="en-US" altLang="ja-JP" dirty="0"/>
              <a:t>) </a:t>
            </a:r>
            <a:r>
              <a:rPr lang="ja-JP" altLang="en-US" dirty="0"/>
              <a:t>による共同指導</a:t>
            </a:r>
            <a:endParaRPr lang="ja-JP" altLang="ja-JP" dirty="0"/>
          </a:p>
          <a:p>
            <a:endParaRPr kumimoji="1" lang="en-US" altLang="ja-JP" dirty="0"/>
          </a:p>
          <a:p>
            <a:r>
              <a:rPr kumimoji="1" lang="ja-JP" altLang="en-US" dirty="0"/>
              <a:t>卒業研究</a:t>
            </a:r>
            <a:endParaRPr lang="en-US" altLang="ja-JP" dirty="0"/>
          </a:p>
          <a:p>
            <a:pPr lvl="1"/>
            <a:r>
              <a:rPr lang="ja-JP" altLang="en-US" dirty="0"/>
              <a:t>気象・気候の基礎の勉強</a:t>
            </a:r>
            <a:r>
              <a:rPr lang="en-US" altLang="ja-JP" dirty="0"/>
              <a:t>, </a:t>
            </a:r>
            <a:r>
              <a:rPr lang="ja-JP" altLang="en-US" dirty="0"/>
              <a:t>教科書の解説や先行研究の追試が中心</a:t>
            </a:r>
            <a:r>
              <a:rPr lang="en-US" altLang="ja-JP" dirty="0"/>
              <a:t>.</a:t>
            </a:r>
          </a:p>
          <a:p>
            <a:r>
              <a:rPr kumimoji="1" lang="ja-JP" altLang="en-US" dirty="0"/>
              <a:t>修士論文</a:t>
            </a:r>
            <a:r>
              <a:rPr kumimoji="1" lang="en-US" altLang="ja-JP" dirty="0"/>
              <a:t>, </a:t>
            </a:r>
            <a:r>
              <a:rPr kumimoji="1" lang="ja-JP" altLang="en-US" dirty="0"/>
              <a:t>博士論文</a:t>
            </a:r>
            <a:endParaRPr lang="en-US" altLang="ja-JP" dirty="0"/>
          </a:p>
          <a:p>
            <a:pPr lvl="1"/>
            <a:r>
              <a:rPr kumimoji="1" lang="ja-JP" altLang="en-US" dirty="0"/>
              <a:t>惑星大気大循環モデル</a:t>
            </a:r>
            <a:r>
              <a:rPr kumimoji="1" lang="en-US" altLang="ja-JP" dirty="0"/>
              <a:t>, </a:t>
            </a:r>
            <a:r>
              <a:rPr kumimoji="1" lang="ja-JP" altLang="en-US" dirty="0"/>
              <a:t>領域モデルを用いた気候・循環構造の解明</a:t>
            </a:r>
            <a:r>
              <a:rPr kumimoji="1" lang="en-US" altLang="ja-JP" dirty="0"/>
              <a:t>.</a:t>
            </a:r>
          </a:p>
          <a:p>
            <a:pPr lvl="1"/>
            <a:r>
              <a:rPr kumimoji="1" lang="ja-JP" altLang="en-US" dirty="0"/>
              <a:t>過去の博士論文</a:t>
            </a:r>
            <a:endParaRPr kumimoji="1" lang="en-US" altLang="ja-JP" dirty="0"/>
          </a:p>
          <a:p>
            <a:pPr lvl="2"/>
            <a:r>
              <a:rPr lang="ja-JP" altLang="en-US" dirty="0"/>
              <a:t>河合佑太</a:t>
            </a:r>
            <a:r>
              <a:rPr lang="en-US" altLang="ja-JP" dirty="0"/>
              <a:t>, 2018, </a:t>
            </a:r>
            <a:r>
              <a:rPr lang="ja-JP" altLang="en-US" dirty="0"/>
              <a:t>大気海洋海氷結合モデルの開発と海惑星気候に対する海洋大循環の影響に関する数値実験</a:t>
            </a:r>
            <a:r>
              <a:rPr lang="en-US" altLang="ja-JP" dirty="0"/>
              <a:t>.</a:t>
            </a:r>
          </a:p>
          <a:p>
            <a:pPr lvl="2"/>
            <a:r>
              <a:rPr lang="ja-JP" altLang="en-US" dirty="0"/>
              <a:t>納多哲史</a:t>
            </a:r>
            <a:r>
              <a:rPr lang="en-US" altLang="ja-JP" dirty="0"/>
              <a:t>, 2013, </a:t>
            </a:r>
            <a:r>
              <a:rPr lang="ja-JP" altLang="en-US" dirty="0"/>
              <a:t>同期回転水惑星の大気大循環に関する数値的研究 </a:t>
            </a:r>
            <a:r>
              <a:rPr lang="en-US" altLang="ja-JP" dirty="0"/>
              <a:t>- </a:t>
            </a:r>
            <a:r>
              <a:rPr lang="ja-JP" altLang="en-US" dirty="0"/>
              <a:t>自転角速度依存性と太陽定数依存性 </a:t>
            </a:r>
            <a:r>
              <a:rPr lang="en-US" altLang="ja-JP" dirty="0"/>
              <a:t>-.</a:t>
            </a:r>
          </a:p>
          <a:p>
            <a:pPr lvl="1"/>
            <a:endParaRPr kumimoji="1" lang="en-US" altLang="ja-JP" dirty="0"/>
          </a:p>
        </p:txBody>
      </p:sp>
    </p:spTree>
    <p:extLst>
      <p:ext uri="{BB962C8B-B14F-4D97-AF65-F5344CB8AC3E}">
        <p14:creationId xmlns:p14="http://schemas.microsoft.com/office/powerpoint/2010/main" val="420395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867A42-FC2D-4E29-9F38-781988116896}"/>
              </a:ext>
            </a:extLst>
          </p:cNvPr>
          <p:cNvSpPr>
            <a:spLocks noGrp="1"/>
          </p:cNvSpPr>
          <p:nvPr>
            <p:ph type="title"/>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B4E962A2-4CBA-4FC5-86E7-4959EEA96C4C}"/>
              </a:ext>
            </a:extLst>
          </p:cNvPr>
          <p:cNvSpPr>
            <a:spLocks noGrp="1"/>
          </p:cNvSpPr>
          <p:nvPr>
            <p:ph type="body" idx="1"/>
          </p:nvPr>
        </p:nvSpPr>
        <p:spPr/>
        <p:txBody>
          <a:bodyPr/>
          <a:lstStyle/>
          <a:p>
            <a:r>
              <a:rPr lang="ja-JP" altLang="en-US" sz="4400" dirty="0"/>
              <a:t>今後の教育への抱負</a:t>
            </a:r>
            <a:endParaRPr kumimoji="1" lang="ja-JP" altLang="en-US" sz="4400" dirty="0"/>
          </a:p>
        </p:txBody>
      </p:sp>
    </p:spTree>
    <p:extLst>
      <p:ext uri="{BB962C8B-B14F-4D97-AF65-F5344CB8AC3E}">
        <p14:creationId xmlns:p14="http://schemas.microsoft.com/office/powerpoint/2010/main" val="38013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FFA4F-EC17-4DFF-92F7-A3D61CEFBC19}"/>
              </a:ext>
            </a:extLst>
          </p:cNvPr>
          <p:cNvSpPr>
            <a:spLocks noGrp="1"/>
          </p:cNvSpPr>
          <p:nvPr>
            <p:ph type="title"/>
          </p:nvPr>
        </p:nvSpPr>
        <p:spPr/>
        <p:txBody>
          <a:bodyPr/>
          <a:lstStyle/>
          <a:p>
            <a:r>
              <a:rPr kumimoji="1" lang="ja-JP" altLang="en-US" dirty="0"/>
              <a:t>学生指導</a:t>
            </a:r>
            <a:r>
              <a:rPr lang="ja-JP" altLang="en-US" dirty="0"/>
              <a:t>の抱負</a:t>
            </a:r>
            <a:endParaRPr kumimoji="1" lang="ja-JP" altLang="en-US" dirty="0"/>
          </a:p>
        </p:txBody>
      </p:sp>
      <p:sp>
        <p:nvSpPr>
          <p:cNvPr id="3" name="コンテンツ プレースホルダー 2">
            <a:extLst>
              <a:ext uri="{FF2B5EF4-FFF2-40B4-BE49-F238E27FC236}">
                <a16:creationId xmlns:a16="http://schemas.microsoft.com/office/drawing/2014/main" id="{CCB01D69-0D4D-4869-9002-C9C96F824744}"/>
              </a:ext>
            </a:extLst>
          </p:cNvPr>
          <p:cNvSpPr>
            <a:spLocks noGrp="1"/>
          </p:cNvSpPr>
          <p:nvPr>
            <p:ph idx="1"/>
          </p:nvPr>
        </p:nvSpPr>
        <p:spPr/>
        <p:txBody>
          <a:bodyPr>
            <a:normAutofit fontScale="77500" lnSpcReduction="20000"/>
          </a:bodyPr>
          <a:lstStyle/>
          <a:p>
            <a:r>
              <a:rPr lang="ja-JP" altLang="en-US" dirty="0"/>
              <a:t>論理的思考を促す教育</a:t>
            </a:r>
            <a:endParaRPr lang="en-US" altLang="ja-JP" dirty="0"/>
          </a:p>
          <a:p>
            <a:pPr lvl="1"/>
            <a:r>
              <a:rPr lang="ja-JP" altLang="en-US" dirty="0"/>
              <a:t>惑星学の問題を題材にして</a:t>
            </a:r>
            <a:r>
              <a:rPr lang="en-US" altLang="ja-JP" dirty="0"/>
              <a:t>, </a:t>
            </a:r>
            <a:r>
              <a:rPr lang="ja-JP" altLang="en-US" dirty="0"/>
              <a:t>課題に対する一般的な取り組み方を学ぶ</a:t>
            </a:r>
            <a:r>
              <a:rPr lang="en-US" altLang="ja-JP" dirty="0"/>
              <a:t>.</a:t>
            </a:r>
            <a:r>
              <a:rPr lang="ja-JP" altLang="en-US" dirty="0"/>
              <a:t> </a:t>
            </a:r>
            <a:endParaRPr lang="en-US" altLang="ja-JP" dirty="0"/>
          </a:p>
          <a:p>
            <a:pPr lvl="2"/>
            <a:r>
              <a:rPr lang="ja-JP" altLang="en-US" dirty="0"/>
              <a:t>問題のポイントは何</a:t>
            </a:r>
            <a:r>
              <a:rPr lang="en-US" altLang="ja-JP" dirty="0"/>
              <a:t>? / </a:t>
            </a:r>
            <a:r>
              <a:rPr lang="ja-JP" altLang="en-US" dirty="0"/>
              <a:t>どのように取り組む</a:t>
            </a:r>
            <a:r>
              <a:rPr lang="en-US" altLang="ja-JP" dirty="0"/>
              <a:t>? / </a:t>
            </a:r>
            <a:r>
              <a:rPr lang="ja-JP" altLang="en-US" dirty="0"/>
              <a:t>どのように結果を整理する</a:t>
            </a:r>
            <a:r>
              <a:rPr lang="en-US" altLang="ja-JP" dirty="0"/>
              <a:t>?</a:t>
            </a:r>
          </a:p>
          <a:p>
            <a:r>
              <a:rPr lang="ja-JP" altLang="en-US" dirty="0"/>
              <a:t>具体的には惑星気候・大気循環構造を研究</a:t>
            </a:r>
          </a:p>
          <a:p>
            <a:pPr lvl="1"/>
            <a:r>
              <a:rPr lang="en-US" altLang="ja-JP" dirty="0"/>
              <a:t>(</a:t>
            </a:r>
            <a:r>
              <a:rPr lang="ja-JP" altLang="en-US" dirty="0"/>
              <a:t>高橋が構築してきた</a:t>
            </a:r>
            <a:r>
              <a:rPr lang="en-US" altLang="ja-JP" dirty="0"/>
              <a:t>) </a:t>
            </a:r>
            <a:r>
              <a:rPr lang="ja-JP" altLang="en-US" dirty="0"/>
              <a:t>数値モデルを用いて数値実験・数値シミュレーションを実施</a:t>
            </a:r>
            <a:r>
              <a:rPr lang="en-US" altLang="ja-JP" dirty="0"/>
              <a:t>.</a:t>
            </a:r>
          </a:p>
          <a:p>
            <a:pPr lvl="1"/>
            <a:r>
              <a:rPr lang="ja-JP" altLang="en-US" dirty="0"/>
              <a:t>数値モデルを通してこれまでの大気科学・気象学の理解を追及</a:t>
            </a:r>
            <a:r>
              <a:rPr lang="en-US" altLang="ja-JP" dirty="0"/>
              <a:t>.</a:t>
            </a:r>
          </a:p>
        </p:txBody>
      </p:sp>
      <p:sp>
        <p:nvSpPr>
          <p:cNvPr id="4" name="コンテンツ プレースホルダー 3">
            <a:extLst>
              <a:ext uri="{FF2B5EF4-FFF2-40B4-BE49-F238E27FC236}">
                <a16:creationId xmlns:a16="http://schemas.microsoft.com/office/drawing/2014/main" id="{3D1D9FA7-8908-42BA-BADF-B36763B28AF9}"/>
              </a:ext>
            </a:extLst>
          </p:cNvPr>
          <p:cNvSpPr>
            <a:spLocks noGrp="1"/>
          </p:cNvSpPr>
          <p:nvPr>
            <p:ph idx="17"/>
          </p:nvPr>
        </p:nvSpPr>
        <p:spPr/>
        <p:txBody>
          <a:bodyPr/>
          <a:lstStyle/>
          <a:p>
            <a:endParaRPr kumimoji="1" lang="ja-JP" altLang="en-US"/>
          </a:p>
        </p:txBody>
      </p:sp>
      <p:pic>
        <p:nvPicPr>
          <p:cNvPr id="5" name="Picture 2" descr="https://planetary.s3.amazonaws.com/web/assets/pictures/20120910_233082691_a66da367b0_o.jpg">
            <a:extLst>
              <a:ext uri="{FF2B5EF4-FFF2-40B4-BE49-F238E27FC236}">
                <a16:creationId xmlns:a16="http://schemas.microsoft.com/office/drawing/2014/main" id="{21893C84-8BDD-403F-BC15-2D3211AAE45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05" t="10054" r="7044" b="9598"/>
          <a:stretch/>
        </p:blipFill>
        <p:spPr bwMode="auto">
          <a:xfrm>
            <a:off x="4211687" y="4555156"/>
            <a:ext cx="1327319" cy="1306137"/>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https://planetary.s3.amazonaws.com/web/assets/pictures/20170927_gill-saturn.jpg">
            <a:extLst>
              <a:ext uri="{FF2B5EF4-FFF2-40B4-BE49-F238E27FC236}">
                <a16:creationId xmlns:a16="http://schemas.microsoft.com/office/drawing/2014/main" id="{4DC366EA-E205-4D07-B31B-1AE8DD3F0393}"/>
              </a:ext>
            </a:extLst>
          </p:cNvPr>
          <p:cNvPicPr>
            <a:picLocks noChangeAspect="1" noChangeArrowheads="1"/>
          </p:cNvPicPr>
          <p:nvPr/>
        </p:nvPicPr>
        <p:blipFill>
          <a:blip r:embed="rId3" cstate="print">
            <a:clrChange>
              <a:clrFrom>
                <a:srgbClr val="030303"/>
              </a:clrFrom>
              <a:clrTo>
                <a:srgbClr val="030303">
                  <a:alpha val="0"/>
                </a:srgbClr>
              </a:clrTo>
            </a:clrChange>
            <a:extLst>
              <a:ext uri="{28A0092B-C50C-407E-A947-70E740481C1C}">
                <a14:useLocalDpi xmlns:a14="http://schemas.microsoft.com/office/drawing/2010/main" val="0"/>
              </a:ext>
            </a:extLst>
          </a:blip>
          <a:srcRect/>
          <a:stretch>
            <a:fillRect/>
          </a:stretch>
        </p:blipFill>
        <p:spPr bwMode="auto">
          <a:xfrm>
            <a:off x="5466998" y="4706967"/>
            <a:ext cx="2440617" cy="100251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406EED4-DA7B-4A46-871B-E439841BAB60}"/>
              </a:ext>
            </a:extLst>
          </p:cNvPr>
          <p:cNvPicPr>
            <a:picLocks noChangeAspect="1"/>
          </p:cNvPicPr>
          <p:nvPr/>
        </p:nvPicPr>
        <p:blipFill rotWithShape="1">
          <a:blip r:embed="rId4"/>
          <a:srcRect l="28648" t="21680" r="28599" b="11421"/>
          <a:stretch/>
        </p:blipFill>
        <p:spPr>
          <a:xfrm>
            <a:off x="1594769" y="4672891"/>
            <a:ext cx="1094766" cy="1070667"/>
          </a:xfrm>
          <a:prstGeom prst="ellipse">
            <a:avLst/>
          </a:prstGeom>
        </p:spPr>
      </p:pic>
      <p:pic>
        <p:nvPicPr>
          <p:cNvPr id="8" name="Picture 2" descr="https://akatsuki.isas.jaxa.jp/en/gallery/data/files/uvi_20180307_120110_283_365_l2b_v20180601_mod.png">
            <a:extLst>
              <a:ext uri="{FF2B5EF4-FFF2-40B4-BE49-F238E27FC236}">
                <a16:creationId xmlns:a16="http://schemas.microsoft.com/office/drawing/2014/main" id="{D942870F-1924-4234-8BE0-FB96817EB9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86" t="19627" r="19488" b="19700"/>
          <a:stretch/>
        </p:blipFill>
        <p:spPr bwMode="auto">
          <a:xfrm>
            <a:off x="561525" y="4708898"/>
            <a:ext cx="986358" cy="99865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descr="https://photojournal.jpl.nasa.gov/jpeg/PIA03154.jpg">
            <a:extLst>
              <a:ext uri="{FF2B5EF4-FFF2-40B4-BE49-F238E27FC236}">
                <a16:creationId xmlns:a16="http://schemas.microsoft.com/office/drawing/2014/main" id="{54BD57DC-1330-4412-9CEA-2AFDF758437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79" t="6216" r="4866" b="5131"/>
          <a:stretch/>
        </p:blipFill>
        <p:spPr bwMode="auto">
          <a:xfrm>
            <a:off x="2706284" y="4680462"/>
            <a:ext cx="1067455" cy="1055525"/>
          </a:xfrm>
          <a:prstGeom prst="ellipse">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1B0259B8-C182-420C-944E-524C41100719}"/>
              </a:ext>
            </a:extLst>
          </p:cNvPr>
          <p:cNvSpPr txBox="1"/>
          <p:nvPr/>
        </p:nvSpPr>
        <p:spPr>
          <a:xfrm>
            <a:off x="7740571" y="4977392"/>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11" name="楕円 10">
            <a:extLst>
              <a:ext uri="{FF2B5EF4-FFF2-40B4-BE49-F238E27FC236}">
                <a16:creationId xmlns:a16="http://schemas.microsoft.com/office/drawing/2014/main" id="{43147A66-BFF3-4D41-8366-B4A87CB43D88}"/>
              </a:ext>
            </a:extLst>
          </p:cNvPr>
          <p:cNvSpPr/>
          <p:nvPr/>
        </p:nvSpPr>
        <p:spPr>
          <a:xfrm>
            <a:off x="8489274" y="4751024"/>
            <a:ext cx="914400" cy="914400"/>
          </a:xfrm>
          <a:prstGeom prst="ellipse">
            <a:avLst/>
          </a:prstGeom>
          <a:solidFill>
            <a:schemeClr val="tx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endParaRPr kumimoji="1" lang="ja-JP" altLang="en-US" b="1" dirty="0">
              <a:solidFill>
                <a:schemeClr val="tx1"/>
              </a:solidFill>
            </a:endParaRPr>
          </a:p>
        </p:txBody>
      </p:sp>
      <p:sp>
        <p:nvSpPr>
          <p:cNvPr id="12" name="テキスト ボックス 11">
            <a:extLst>
              <a:ext uri="{FF2B5EF4-FFF2-40B4-BE49-F238E27FC236}">
                <a16:creationId xmlns:a16="http://schemas.microsoft.com/office/drawing/2014/main" id="{22BD89A8-AC43-43FE-BEEC-04A56CEA0571}"/>
              </a:ext>
            </a:extLst>
          </p:cNvPr>
          <p:cNvSpPr txBox="1"/>
          <p:nvPr/>
        </p:nvSpPr>
        <p:spPr>
          <a:xfrm>
            <a:off x="2882676" y="3688392"/>
            <a:ext cx="2031325" cy="461665"/>
          </a:xfrm>
          <a:prstGeom prst="rect">
            <a:avLst/>
          </a:prstGeom>
          <a:noFill/>
        </p:spPr>
        <p:txBody>
          <a:bodyPr wrap="none" rtlCol="0">
            <a:spAutoFit/>
          </a:bodyPr>
          <a:lstStyle/>
          <a:p>
            <a:r>
              <a:rPr lang="ja-JP" altLang="en-US" dirty="0"/>
              <a:t>太陽系内惑星</a:t>
            </a:r>
            <a:endParaRPr kumimoji="1" lang="ja-JP" altLang="en-US" dirty="0"/>
          </a:p>
        </p:txBody>
      </p:sp>
      <p:sp>
        <p:nvSpPr>
          <p:cNvPr id="13" name="テキスト ボックス 12">
            <a:extLst>
              <a:ext uri="{FF2B5EF4-FFF2-40B4-BE49-F238E27FC236}">
                <a16:creationId xmlns:a16="http://schemas.microsoft.com/office/drawing/2014/main" id="{91383E9C-AE7B-40C6-85D8-F489578A04C9}"/>
              </a:ext>
            </a:extLst>
          </p:cNvPr>
          <p:cNvSpPr txBox="1"/>
          <p:nvPr/>
        </p:nvSpPr>
        <p:spPr>
          <a:xfrm>
            <a:off x="935232" y="4206622"/>
            <a:ext cx="2185214" cy="461665"/>
          </a:xfrm>
          <a:prstGeom prst="rect">
            <a:avLst/>
          </a:prstGeom>
          <a:noFill/>
        </p:spPr>
        <p:txBody>
          <a:bodyPr wrap="none" rtlCol="0">
            <a:spAutoFit/>
          </a:bodyPr>
          <a:lstStyle/>
          <a:p>
            <a:r>
              <a:rPr lang="ja-JP" altLang="en-US" dirty="0"/>
              <a:t>岩石惑星・衛星</a:t>
            </a:r>
            <a:endParaRPr kumimoji="1" lang="ja-JP" altLang="en-US" dirty="0"/>
          </a:p>
        </p:txBody>
      </p:sp>
      <p:sp>
        <p:nvSpPr>
          <p:cNvPr id="14" name="テキスト ボックス 13">
            <a:extLst>
              <a:ext uri="{FF2B5EF4-FFF2-40B4-BE49-F238E27FC236}">
                <a16:creationId xmlns:a16="http://schemas.microsoft.com/office/drawing/2014/main" id="{5D749510-1E2C-4B69-B59F-AB0F627FCCD5}"/>
              </a:ext>
            </a:extLst>
          </p:cNvPr>
          <p:cNvSpPr txBox="1"/>
          <p:nvPr/>
        </p:nvSpPr>
        <p:spPr>
          <a:xfrm>
            <a:off x="8208620" y="3682379"/>
            <a:ext cx="1415772" cy="461665"/>
          </a:xfrm>
          <a:prstGeom prst="rect">
            <a:avLst/>
          </a:prstGeom>
          <a:noFill/>
        </p:spPr>
        <p:txBody>
          <a:bodyPr wrap="none" rtlCol="0">
            <a:spAutoFit/>
          </a:bodyPr>
          <a:lstStyle/>
          <a:p>
            <a:r>
              <a:rPr lang="ja-JP" altLang="en-US" dirty="0"/>
              <a:t>系外惑星</a:t>
            </a:r>
            <a:endParaRPr kumimoji="1" lang="ja-JP" altLang="en-US" dirty="0"/>
          </a:p>
        </p:txBody>
      </p:sp>
      <p:pic>
        <p:nvPicPr>
          <p:cNvPr id="16" name="Picture 1">
            <a:extLst>
              <a:ext uri="{FF2B5EF4-FFF2-40B4-BE49-F238E27FC236}">
                <a16:creationId xmlns:a16="http://schemas.microsoft.com/office/drawing/2014/main" id="{27F7F60F-6EB6-4C1E-BC80-A11B0F73FBE5}"/>
              </a:ext>
            </a:extLst>
          </p:cNvPr>
          <p:cNvPicPr>
            <a:picLocks noChangeAspect="1" noChangeArrowheads="1"/>
          </p:cNvPicPr>
          <p:nvPr/>
        </p:nvPicPr>
        <p:blipFill>
          <a:blip r:embed="rId7" cstate="print"/>
          <a:srcRect/>
          <a:stretch>
            <a:fillRect/>
          </a:stretch>
        </p:blipFill>
        <p:spPr bwMode="auto">
          <a:xfrm>
            <a:off x="10212970" y="3954221"/>
            <a:ext cx="1939544" cy="1960251"/>
          </a:xfrm>
          <a:prstGeom prst="rect">
            <a:avLst/>
          </a:prstGeom>
          <a:noFill/>
          <a:ln w="9525">
            <a:noFill/>
            <a:miter lim="800000"/>
            <a:headEnd/>
            <a:tailEnd/>
          </a:ln>
        </p:spPr>
      </p:pic>
      <p:sp>
        <p:nvSpPr>
          <p:cNvPr id="17" name="テキスト ボックス 16">
            <a:extLst>
              <a:ext uri="{FF2B5EF4-FFF2-40B4-BE49-F238E27FC236}">
                <a16:creationId xmlns:a16="http://schemas.microsoft.com/office/drawing/2014/main" id="{2E517F38-3947-4FB9-9021-32C90C071951}"/>
              </a:ext>
            </a:extLst>
          </p:cNvPr>
          <p:cNvSpPr txBox="1"/>
          <p:nvPr/>
        </p:nvSpPr>
        <p:spPr>
          <a:xfrm>
            <a:off x="2095466" y="8827139"/>
            <a:ext cx="2289409" cy="338554"/>
          </a:xfrm>
          <a:prstGeom prst="rect">
            <a:avLst/>
          </a:prstGeom>
          <a:noFill/>
        </p:spPr>
        <p:txBody>
          <a:bodyPr wrap="none" rtlCol="0">
            <a:spAutoFit/>
          </a:bodyPr>
          <a:lstStyle/>
          <a:p>
            <a:r>
              <a:rPr kumimoji="1" lang="ja-JP" altLang="en-US" sz="1600" dirty="0"/>
              <a:t>パラメータ空間内の惑星</a:t>
            </a:r>
          </a:p>
        </p:txBody>
      </p:sp>
      <p:sp>
        <p:nvSpPr>
          <p:cNvPr id="18" name="テキスト ボックス 17">
            <a:extLst>
              <a:ext uri="{FF2B5EF4-FFF2-40B4-BE49-F238E27FC236}">
                <a16:creationId xmlns:a16="http://schemas.microsoft.com/office/drawing/2014/main" id="{44B52CF1-C7E9-438C-8001-38751A001D7A}"/>
              </a:ext>
            </a:extLst>
          </p:cNvPr>
          <p:cNvSpPr txBox="1"/>
          <p:nvPr/>
        </p:nvSpPr>
        <p:spPr>
          <a:xfrm>
            <a:off x="5444263" y="4206622"/>
            <a:ext cx="1822935" cy="461665"/>
          </a:xfrm>
          <a:prstGeom prst="rect">
            <a:avLst/>
          </a:prstGeom>
          <a:noFill/>
        </p:spPr>
        <p:txBody>
          <a:bodyPr wrap="none" rtlCol="0">
            <a:spAutoFit/>
          </a:bodyPr>
          <a:lstStyle/>
          <a:p>
            <a:r>
              <a:rPr lang="ja-JP" altLang="en-US" dirty="0"/>
              <a:t>ガス・氷惑星</a:t>
            </a:r>
            <a:endParaRPr kumimoji="1" lang="ja-JP" altLang="en-US" dirty="0"/>
          </a:p>
        </p:txBody>
      </p:sp>
      <p:sp>
        <p:nvSpPr>
          <p:cNvPr id="19" name="テキスト ボックス 18">
            <a:extLst>
              <a:ext uri="{FF2B5EF4-FFF2-40B4-BE49-F238E27FC236}">
                <a16:creationId xmlns:a16="http://schemas.microsoft.com/office/drawing/2014/main" id="{72046C89-1CCC-420F-94CA-FF6C8D6B176F}"/>
              </a:ext>
            </a:extLst>
          </p:cNvPr>
          <p:cNvSpPr txBox="1"/>
          <p:nvPr/>
        </p:nvSpPr>
        <p:spPr>
          <a:xfrm>
            <a:off x="47328" y="4977391"/>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20" name="テキスト ボックス 19">
            <a:extLst>
              <a:ext uri="{FF2B5EF4-FFF2-40B4-BE49-F238E27FC236}">
                <a16:creationId xmlns:a16="http://schemas.microsoft.com/office/drawing/2014/main" id="{253A95DB-AD9F-4DD2-965C-861167FDC700}"/>
              </a:ext>
            </a:extLst>
          </p:cNvPr>
          <p:cNvSpPr txBox="1"/>
          <p:nvPr/>
        </p:nvSpPr>
        <p:spPr>
          <a:xfrm>
            <a:off x="3726595" y="4977390"/>
            <a:ext cx="492443" cy="461665"/>
          </a:xfrm>
          <a:prstGeom prst="rect">
            <a:avLst/>
          </a:prstGeom>
          <a:noFill/>
        </p:spPr>
        <p:txBody>
          <a:bodyPr wrap="none" rtlCol="0">
            <a:spAutoFit/>
          </a:bodyPr>
          <a:lstStyle/>
          <a:p>
            <a:r>
              <a:rPr kumimoji="1" lang="en-US" altLang="ja-JP" dirty="0"/>
              <a:t>…</a:t>
            </a:r>
            <a:endParaRPr kumimoji="1" lang="ja-JP" altLang="en-US" dirty="0"/>
          </a:p>
        </p:txBody>
      </p:sp>
    </p:spTree>
    <p:extLst>
      <p:ext uri="{BB962C8B-B14F-4D97-AF65-F5344CB8AC3E}">
        <p14:creationId xmlns:p14="http://schemas.microsoft.com/office/powerpoint/2010/main" val="2641274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FFA4F-EC17-4DFF-92F7-A3D61CEFBC19}"/>
              </a:ext>
            </a:extLst>
          </p:cNvPr>
          <p:cNvSpPr>
            <a:spLocks noGrp="1"/>
          </p:cNvSpPr>
          <p:nvPr>
            <p:ph type="title"/>
          </p:nvPr>
        </p:nvSpPr>
        <p:spPr/>
        <p:txBody>
          <a:bodyPr/>
          <a:lstStyle/>
          <a:p>
            <a:r>
              <a:rPr kumimoji="1" lang="ja-JP" altLang="en-US" dirty="0"/>
              <a:t>学生指導</a:t>
            </a:r>
            <a:r>
              <a:rPr lang="ja-JP" altLang="en-US" dirty="0"/>
              <a:t>の抱負</a:t>
            </a:r>
            <a:endParaRPr kumimoji="1" lang="ja-JP" altLang="en-US" dirty="0"/>
          </a:p>
        </p:txBody>
      </p:sp>
      <p:sp>
        <p:nvSpPr>
          <p:cNvPr id="3" name="コンテンツ プレースホルダー 2">
            <a:extLst>
              <a:ext uri="{FF2B5EF4-FFF2-40B4-BE49-F238E27FC236}">
                <a16:creationId xmlns:a16="http://schemas.microsoft.com/office/drawing/2014/main" id="{CCB01D69-0D4D-4869-9002-C9C96F824744}"/>
              </a:ext>
            </a:extLst>
          </p:cNvPr>
          <p:cNvSpPr>
            <a:spLocks noGrp="1"/>
          </p:cNvSpPr>
          <p:nvPr>
            <p:ph idx="1"/>
          </p:nvPr>
        </p:nvSpPr>
        <p:spPr/>
        <p:txBody>
          <a:bodyPr>
            <a:normAutofit/>
          </a:bodyPr>
          <a:lstStyle/>
          <a:p>
            <a:r>
              <a:rPr lang="ja-JP" altLang="en-US"/>
              <a:t>自分で「</a:t>
            </a:r>
            <a:r>
              <a:rPr lang="ja-JP" altLang="en-US" dirty="0"/>
              <a:t>手</a:t>
            </a:r>
            <a:r>
              <a:rPr lang="ja-JP" altLang="en-US"/>
              <a:t>を動かしたくなる」雰囲気</a:t>
            </a:r>
            <a:r>
              <a:rPr lang="ja-JP" altLang="en-US" dirty="0"/>
              <a:t>・環境作り</a:t>
            </a:r>
            <a:endParaRPr lang="en-US" altLang="ja-JP" dirty="0"/>
          </a:p>
          <a:p>
            <a:pPr lvl="1"/>
            <a:r>
              <a:rPr lang="ja-JP" altLang="en-US" dirty="0"/>
              <a:t>基礎的な数学・物理学を用いた気候・大気循環の理解</a:t>
            </a:r>
            <a:endParaRPr lang="en-US" altLang="ja-JP" dirty="0"/>
          </a:p>
          <a:p>
            <a:pPr lvl="2"/>
            <a:r>
              <a:rPr lang="ja-JP" altLang="en-US" dirty="0"/>
              <a:t>数値モデルを用いると何かしら結果は得られる</a:t>
            </a:r>
            <a:r>
              <a:rPr lang="en-US" altLang="ja-JP" dirty="0"/>
              <a:t>. </a:t>
            </a:r>
            <a:r>
              <a:rPr lang="ja-JP" altLang="en-US" dirty="0"/>
              <a:t>モデルで表現された現象がどのように解釈されるのか学んでほしい</a:t>
            </a:r>
            <a:r>
              <a:rPr lang="en-US" altLang="ja-JP" dirty="0"/>
              <a:t>.</a:t>
            </a:r>
          </a:p>
          <a:p>
            <a:pPr lvl="2"/>
            <a:r>
              <a:rPr lang="ja-JP" altLang="en-US" dirty="0"/>
              <a:t>惑星学基礎</a:t>
            </a:r>
            <a:r>
              <a:rPr lang="en-US" altLang="ja-JP" dirty="0"/>
              <a:t>, </a:t>
            </a:r>
            <a:r>
              <a:rPr lang="ja-JP" altLang="en-US" dirty="0"/>
              <a:t>惑星物理学基礎等の専門科目の内容を参照しながら「演習的に」 </a:t>
            </a:r>
            <a:r>
              <a:rPr lang="en-US" altLang="ja-JP" dirty="0"/>
              <a:t>(</a:t>
            </a:r>
            <a:r>
              <a:rPr lang="ja-JP" altLang="en-US" dirty="0"/>
              <a:t>地道に式変形して</a:t>
            </a:r>
            <a:r>
              <a:rPr lang="en-US" altLang="ja-JP" dirty="0"/>
              <a:t>) </a:t>
            </a:r>
            <a:r>
              <a:rPr lang="ja-JP" altLang="en-US" dirty="0"/>
              <a:t>古典的手法で理解を深める</a:t>
            </a:r>
            <a:r>
              <a:rPr lang="en-US" altLang="ja-JP" dirty="0"/>
              <a:t>.</a:t>
            </a:r>
          </a:p>
          <a:p>
            <a:pPr lvl="3"/>
            <a:r>
              <a:rPr lang="ja-JP" altLang="en-US" dirty="0"/>
              <a:t>現象を記述する物理法則 </a:t>
            </a:r>
            <a:r>
              <a:rPr lang="en-US" altLang="ja-JP" dirty="0"/>
              <a:t>(</a:t>
            </a:r>
            <a:r>
              <a:rPr lang="ja-JP" altLang="en-US" dirty="0"/>
              <a:t>微分方程式</a:t>
            </a:r>
            <a:r>
              <a:rPr lang="en-US" altLang="ja-JP" dirty="0"/>
              <a:t>) </a:t>
            </a:r>
            <a:r>
              <a:rPr lang="ja-JP" altLang="en-US" dirty="0"/>
              <a:t>は</a:t>
            </a:r>
            <a:r>
              <a:rPr lang="en-US" altLang="ja-JP" dirty="0"/>
              <a:t>, </a:t>
            </a:r>
            <a:r>
              <a:rPr lang="ja-JP" altLang="en-US" dirty="0"/>
              <a:t>結局は惑星学基礎</a:t>
            </a:r>
            <a:r>
              <a:rPr lang="en-US" altLang="ja-JP" dirty="0"/>
              <a:t>, </a:t>
            </a:r>
            <a:r>
              <a:rPr lang="ja-JP" altLang="en-US" dirty="0"/>
              <a:t>惑星物理学基礎の内容に帰着 </a:t>
            </a:r>
            <a:r>
              <a:rPr lang="en-US" altLang="ja-JP" dirty="0"/>
              <a:t>(</a:t>
            </a:r>
            <a:r>
              <a:rPr lang="ja-JP" altLang="en-US" dirty="0"/>
              <a:t>することも多い</a:t>
            </a:r>
            <a:r>
              <a:rPr lang="en-US" altLang="ja-JP" dirty="0"/>
              <a:t>).</a:t>
            </a:r>
            <a:r>
              <a:rPr lang="ja-JP" altLang="en-US" dirty="0"/>
              <a:t> </a:t>
            </a:r>
            <a:endParaRPr lang="en-US" altLang="ja-JP" dirty="0"/>
          </a:p>
          <a:p>
            <a:pPr lvl="1"/>
            <a:r>
              <a:rPr lang="ja-JP" altLang="en-US" dirty="0"/>
              <a:t>物理的に「物」を触って理解を深める</a:t>
            </a:r>
            <a:endParaRPr lang="en-US" altLang="ja-JP" dirty="0"/>
          </a:p>
          <a:p>
            <a:pPr lvl="2"/>
            <a:r>
              <a:rPr lang="en-US" altLang="ja-JP" dirty="0"/>
              <a:t>PC </a:t>
            </a:r>
            <a:r>
              <a:rPr lang="ja-JP" altLang="en-US" dirty="0"/>
              <a:t>分解・組み立て </a:t>
            </a:r>
            <a:r>
              <a:rPr lang="en-US" altLang="ja-JP" dirty="0"/>
              <a:t>(</a:t>
            </a:r>
            <a:r>
              <a:rPr lang="ja-JP" altLang="en-US" dirty="0"/>
              <a:t>惑星学実習 </a:t>
            </a:r>
            <a:r>
              <a:rPr lang="en-US" altLang="ja-JP" dirty="0"/>
              <a:t>E)</a:t>
            </a:r>
          </a:p>
          <a:p>
            <a:pPr lvl="2"/>
            <a:r>
              <a:rPr lang="ja-JP" altLang="en-US" dirty="0"/>
              <a:t>電子回路で温度・湿度・気圧測定 </a:t>
            </a:r>
            <a:r>
              <a:rPr lang="en-US" altLang="ja-JP" dirty="0"/>
              <a:t>(</a:t>
            </a:r>
            <a:r>
              <a:rPr lang="ja-JP" altLang="en-US" dirty="0"/>
              <a:t>地学実験 </a:t>
            </a:r>
            <a:r>
              <a:rPr lang="en-US" altLang="ja-JP" dirty="0"/>
              <a:t>B)</a:t>
            </a:r>
          </a:p>
          <a:p>
            <a:endParaRPr kumimoji="1" lang="ja-JP" altLang="en-US" dirty="0"/>
          </a:p>
        </p:txBody>
      </p:sp>
      <p:pic>
        <p:nvPicPr>
          <p:cNvPr id="4" name="Picture 2" descr="C:\Users\yot\Documents\My-files\yot\documents\koubo\2013-05-Kobe\2013-07-面接\018.jpg">
            <a:extLst>
              <a:ext uri="{FF2B5EF4-FFF2-40B4-BE49-F238E27FC236}">
                <a16:creationId xmlns:a16="http://schemas.microsoft.com/office/drawing/2014/main" id="{B937F713-144E-4B01-AF09-9106DE514E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03" y="4402394"/>
            <a:ext cx="1635902" cy="122692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C0B628F-9847-401B-827E-CC3DA2AE9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9610" y="4393157"/>
            <a:ext cx="2201907" cy="1238573"/>
          </a:xfrm>
          <a:prstGeom prst="rect">
            <a:avLst/>
          </a:prstGeom>
        </p:spPr>
      </p:pic>
      <p:sp>
        <p:nvSpPr>
          <p:cNvPr id="6" name="テキスト ボックス 5">
            <a:extLst>
              <a:ext uri="{FF2B5EF4-FFF2-40B4-BE49-F238E27FC236}">
                <a16:creationId xmlns:a16="http://schemas.microsoft.com/office/drawing/2014/main" id="{B4A98EC9-6B26-4FC9-BCBE-BC059295C3DB}"/>
              </a:ext>
            </a:extLst>
          </p:cNvPr>
          <p:cNvSpPr txBox="1"/>
          <p:nvPr/>
        </p:nvSpPr>
        <p:spPr>
          <a:xfrm>
            <a:off x="10226421" y="5642084"/>
            <a:ext cx="1726755" cy="523220"/>
          </a:xfrm>
          <a:prstGeom prst="rect">
            <a:avLst/>
          </a:prstGeom>
          <a:noFill/>
        </p:spPr>
        <p:txBody>
          <a:bodyPr wrap="none" rtlCol="0">
            <a:spAutoFit/>
          </a:bodyPr>
          <a:lstStyle/>
          <a:p>
            <a:r>
              <a:rPr lang="ja-JP" altLang="en-US" sz="1400" dirty="0"/>
              <a:t>電子回路で構成した</a:t>
            </a:r>
            <a:endParaRPr lang="en-US" altLang="ja-JP" sz="1400" dirty="0"/>
          </a:p>
          <a:p>
            <a:r>
              <a:rPr lang="ja-JP" altLang="en-US" sz="1400" dirty="0"/>
              <a:t>温度・湿度・気圧計</a:t>
            </a:r>
            <a:endParaRPr kumimoji="1" lang="ja-JP" altLang="en-US" sz="1400" dirty="0"/>
          </a:p>
        </p:txBody>
      </p:sp>
      <p:sp>
        <p:nvSpPr>
          <p:cNvPr id="7" name="テキスト ボックス 6">
            <a:extLst>
              <a:ext uri="{FF2B5EF4-FFF2-40B4-BE49-F238E27FC236}">
                <a16:creationId xmlns:a16="http://schemas.microsoft.com/office/drawing/2014/main" id="{2F048F5C-3749-4257-9D20-206DC8E1D09D}"/>
              </a:ext>
            </a:extLst>
          </p:cNvPr>
          <p:cNvSpPr txBox="1"/>
          <p:nvPr/>
        </p:nvSpPr>
        <p:spPr>
          <a:xfrm>
            <a:off x="8372711" y="5642084"/>
            <a:ext cx="1620957" cy="523220"/>
          </a:xfrm>
          <a:prstGeom prst="rect">
            <a:avLst/>
          </a:prstGeom>
          <a:noFill/>
        </p:spPr>
        <p:txBody>
          <a:bodyPr wrap="none" rtlCol="0">
            <a:spAutoFit/>
          </a:bodyPr>
          <a:lstStyle/>
          <a:p>
            <a:r>
              <a:rPr lang="ja-JP" altLang="en-US" sz="1400" dirty="0"/>
              <a:t>計算機実習の様子</a:t>
            </a:r>
            <a:endParaRPr lang="en-US" altLang="ja-JP" sz="1400" dirty="0"/>
          </a:p>
          <a:p>
            <a:r>
              <a:rPr kumimoji="1" lang="en-US" altLang="ja-JP" sz="1400" dirty="0"/>
              <a:t>(</a:t>
            </a:r>
            <a:r>
              <a:rPr kumimoji="1" lang="ja-JP" altLang="en-US" sz="1400" dirty="0"/>
              <a:t>惑星学実習 </a:t>
            </a:r>
            <a:r>
              <a:rPr kumimoji="1" lang="en-US" altLang="ja-JP" sz="1400" dirty="0"/>
              <a:t>E)</a:t>
            </a:r>
            <a:endParaRPr kumimoji="1" lang="ja-JP" altLang="en-US" sz="1400" dirty="0"/>
          </a:p>
        </p:txBody>
      </p:sp>
    </p:spTree>
    <p:extLst>
      <p:ext uri="{BB962C8B-B14F-4D97-AF65-F5344CB8AC3E}">
        <p14:creationId xmlns:p14="http://schemas.microsoft.com/office/powerpoint/2010/main" val="232725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867A42-FC2D-4E29-9F38-781988116896}"/>
              </a:ext>
            </a:extLst>
          </p:cNvPr>
          <p:cNvSpPr>
            <a:spLocks noGrp="1"/>
          </p:cNvSpPr>
          <p:nvPr>
            <p:ph type="title"/>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B4E962A2-4CBA-4FC5-86E7-4959EEA96C4C}"/>
              </a:ext>
            </a:extLst>
          </p:cNvPr>
          <p:cNvSpPr>
            <a:spLocks noGrp="1"/>
          </p:cNvSpPr>
          <p:nvPr>
            <p:ph type="body" idx="1"/>
          </p:nvPr>
        </p:nvSpPr>
        <p:spPr/>
        <p:txBody>
          <a:bodyPr/>
          <a:lstStyle/>
          <a:p>
            <a:r>
              <a:rPr kumimoji="1" lang="ja-JP" altLang="en-US" sz="4400" dirty="0"/>
              <a:t>これまでの研究の概要</a:t>
            </a:r>
            <a:endParaRPr kumimoji="1" lang="en-US" altLang="ja-JP" sz="4400" dirty="0"/>
          </a:p>
        </p:txBody>
      </p:sp>
    </p:spTree>
    <p:extLst>
      <p:ext uri="{BB962C8B-B14F-4D97-AF65-F5344CB8AC3E}">
        <p14:creationId xmlns:p14="http://schemas.microsoft.com/office/powerpoint/2010/main" val="255394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2EFD3-90FA-47C1-9EF0-1ACE0FC07A1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8B1ECDE-4C8B-491D-A6F9-1099185B0DA8}"/>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875498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6428D-57D8-4AD2-9396-B32BABC8680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DE8ECFB-F8A6-4057-9E71-09E234EB1F98}"/>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81210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D2229-50BF-45F8-901C-9ADC60711D1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6D8AA95-BABD-4DBE-A946-274E66C4FB8F}"/>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812693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BEE6430-3E75-4EF2-AF19-218C3D0A4B63}"/>
              </a:ext>
            </a:extLst>
          </p:cNvPr>
          <p:cNvSpPr>
            <a:spLocks noGrp="1"/>
          </p:cNvSpPr>
          <p:nvPr>
            <p:ph type="title"/>
          </p:nvPr>
        </p:nvSpPr>
        <p:spPr/>
        <p:txBody>
          <a:bodyPr/>
          <a:lstStyle/>
          <a:p>
            <a:r>
              <a:rPr kumimoji="1" lang="ja-JP" altLang="en-US" dirty="0"/>
              <a:t>研究対象概観</a:t>
            </a:r>
            <a:r>
              <a:rPr kumimoji="1" lang="en-US" altLang="ja-JP" dirty="0"/>
              <a:t>: </a:t>
            </a:r>
            <a:r>
              <a:rPr kumimoji="1" lang="ja-JP" altLang="en-US" dirty="0"/>
              <a:t>多様な</a:t>
            </a:r>
            <a:r>
              <a:rPr lang="ja-JP" altLang="en-US" dirty="0"/>
              <a:t>惑星</a:t>
            </a:r>
            <a:endParaRPr kumimoji="1" lang="ja-JP" altLang="en-US" dirty="0"/>
          </a:p>
        </p:txBody>
      </p:sp>
      <p:sp>
        <p:nvSpPr>
          <p:cNvPr id="16" name="コンテンツ プレースホルダー 15">
            <a:extLst>
              <a:ext uri="{FF2B5EF4-FFF2-40B4-BE49-F238E27FC236}">
                <a16:creationId xmlns:a16="http://schemas.microsoft.com/office/drawing/2014/main" id="{E85FE469-2828-4DC7-A6BB-B66E4E0A1203}"/>
              </a:ext>
            </a:extLst>
          </p:cNvPr>
          <p:cNvSpPr>
            <a:spLocks noGrp="1"/>
          </p:cNvSpPr>
          <p:nvPr>
            <p:ph idx="1"/>
          </p:nvPr>
        </p:nvSpPr>
        <p:spPr/>
        <p:txBody>
          <a:bodyPr>
            <a:normAutofit fontScale="92500" lnSpcReduction="20000"/>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r>
              <a:rPr lang="ja-JP" altLang="en-US" dirty="0"/>
              <a:t>多数の太陽系内惑星・衛星が様々な大気を保持</a:t>
            </a:r>
            <a:endParaRPr lang="en-US" altLang="ja-JP" dirty="0"/>
          </a:p>
          <a:p>
            <a:r>
              <a:rPr lang="ja-JP" altLang="en-US" dirty="0"/>
              <a:t>系外惑星も様々な大気を保持している可能性</a:t>
            </a:r>
            <a:r>
              <a:rPr lang="en-US" altLang="ja-JP" dirty="0"/>
              <a:t>.</a:t>
            </a:r>
          </a:p>
          <a:p>
            <a:r>
              <a:rPr lang="ja-JP" altLang="en-US" dirty="0"/>
              <a:t>様々な惑星の気候・循環構造を明らかにしたい</a:t>
            </a:r>
            <a:endParaRPr lang="en-US" altLang="ja-JP" dirty="0"/>
          </a:p>
          <a:p>
            <a:pPr lvl="1"/>
            <a:r>
              <a:rPr lang="ja-JP" altLang="en-US" dirty="0"/>
              <a:t>これまでは岩石惑星が主な研究対象</a:t>
            </a:r>
            <a:endParaRPr kumimoji="1" lang="ja-JP" altLang="en-US" dirty="0"/>
          </a:p>
        </p:txBody>
      </p:sp>
      <p:pic>
        <p:nvPicPr>
          <p:cNvPr id="4" name="Picture 2" descr="https://planetary.s3.amazonaws.com/web/assets/pictures/20120910_233082691_a66da367b0_o.jpg">
            <a:extLst>
              <a:ext uri="{FF2B5EF4-FFF2-40B4-BE49-F238E27FC236}">
                <a16:creationId xmlns:a16="http://schemas.microsoft.com/office/drawing/2014/main" id="{A9F2C555-4D80-47E4-A52A-365543E294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05" t="10054" r="7044" b="9598"/>
          <a:stretch/>
        </p:blipFill>
        <p:spPr bwMode="auto">
          <a:xfrm>
            <a:off x="5344745" y="2285553"/>
            <a:ext cx="1327319" cy="1306137"/>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https://planetary.s3.amazonaws.com/web/assets/pictures/20170927_gill-saturn.jpg">
            <a:extLst>
              <a:ext uri="{FF2B5EF4-FFF2-40B4-BE49-F238E27FC236}">
                <a16:creationId xmlns:a16="http://schemas.microsoft.com/office/drawing/2014/main" id="{3B180AE5-EE18-4C12-BBA3-40A4FC485B00}"/>
              </a:ext>
            </a:extLst>
          </p:cNvPr>
          <p:cNvPicPr>
            <a:picLocks noChangeAspect="1" noChangeArrowheads="1"/>
          </p:cNvPicPr>
          <p:nvPr/>
        </p:nvPicPr>
        <p:blipFill>
          <a:blip r:embed="rId3" cstate="print">
            <a:clrChange>
              <a:clrFrom>
                <a:srgbClr val="030303"/>
              </a:clrFrom>
              <a:clrTo>
                <a:srgbClr val="030303">
                  <a:alpha val="0"/>
                </a:srgbClr>
              </a:clrTo>
            </a:clrChange>
            <a:extLst>
              <a:ext uri="{28A0092B-C50C-407E-A947-70E740481C1C}">
                <a14:useLocalDpi xmlns:a14="http://schemas.microsoft.com/office/drawing/2010/main" val="0"/>
              </a:ext>
            </a:extLst>
          </a:blip>
          <a:srcRect/>
          <a:stretch>
            <a:fillRect/>
          </a:stretch>
        </p:blipFill>
        <p:spPr bwMode="auto">
          <a:xfrm>
            <a:off x="6600056" y="2437364"/>
            <a:ext cx="2440617" cy="100251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D1318EE3-50B2-49D1-96A8-92A3C2EDA032}"/>
              </a:ext>
            </a:extLst>
          </p:cNvPr>
          <p:cNvPicPr>
            <a:picLocks noChangeAspect="1"/>
          </p:cNvPicPr>
          <p:nvPr/>
        </p:nvPicPr>
        <p:blipFill rotWithShape="1">
          <a:blip r:embed="rId4"/>
          <a:srcRect l="28648" t="21680" r="28599" b="11421"/>
          <a:stretch/>
        </p:blipFill>
        <p:spPr>
          <a:xfrm>
            <a:off x="1854136" y="2403288"/>
            <a:ext cx="1094766" cy="1070667"/>
          </a:xfrm>
          <a:prstGeom prst="ellipse">
            <a:avLst/>
          </a:prstGeom>
        </p:spPr>
      </p:pic>
      <p:pic>
        <p:nvPicPr>
          <p:cNvPr id="8" name="Picture 2" descr="https://akatsuki.isas.jaxa.jp/en/gallery/data/files/uvi_20180307_120110_283_365_l2b_v20180601_mod.png">
            <a:extLst>
              <a:ext uri="{FF2B5EF4-FFF2-40B4-BE49-F238E27FC236}">
                <a16:creationId xmlns:a16="http://schemas.microsoft.com/office/drawing/2014/main" id="{A150D9B6-FACF-4A52-8EB4-8EADAD9319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86" t="19627" r="19488" b="19700"/>
          <a:stretch/>
        </p:blipFill>
        <p:spPr bwMode="auto">
          <a:xfrm>
            <a:off x="727130" y="2439295"/>
            <a:ext cx="986358" cy="99865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descr="https://photojournal.jpl.nasa.gov/jpeg/PIA03154.jpg">
            <a:extLst>
              <a:ext uri="{FF2B5EF4-FFF2-40B4-BE49-F238E27FC236}">
                <a16:creationId xmlns:a16="http://schemas.microsoft.com/office/drawing/2014/main" id="{263F9A20-6322-45C5-AFF8-0C0D7989D3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79" t="6216" r="4866" b="5131"/>
          <a:stretch/>
        </p:blipFill>
        <p:spPr bwMode="auto">
          <a:xfrm>
            <a:off x="3089550" y="2410859"/>
            <a:ext cx="1067455" cy="1055525"/>
          </a:xfrm>
          <a:prstGeom prst="ellipse">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5415206-2FA1-4310-99B3-01DEF80F9610}"/>
              </a:ext>
            </a:extLst>
          </p:cNvPr>
          <p:cNvSpPr txBox="1"/>
          <p:nvPr/>
        </p:nvSpPr>
        <p:spPr>
          <a:xfrm>
            <a:off x="9067907" y="2707789"/>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11" name="楕円 10">
            <a:extLst>
              <a:ext uri="{FF2B5EF4-FFF2-40B4-BE49-F238E27FC236}">
                <a16:creationId xmlns:a16="http://schemas.microsoft.com/office/drawing/2014/main" id="{B699D17D-6F74-4C82-B363-42966C4ED66A}"/>
              </a:ext>
            </a:extLst>
          </p:cNvPr>
          <p:cNvSpPr/>
          <p:nvPr/>
        </p:nvSpPr>
        <p:spPr>
          <a:xfrm>
            <a:off x="10550470" y="2481421"/>
            <a:ext cx="914400" cy="914400"/>
          </a:xfrm>
          <a:prstGeom prst="ellipse">
            <a:avLst/>
          </a:prstGeom>
          <a:solidFill>
            <a:schemeClr val="tx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endParaRPr kumimoji="1" lang="ja-JP" altLang="en-US" b="1" dirty="0">
              <a:solidFill>
                <a:schemeClr val="tx1"/>
              </a:solidFill>
            </a:endParaRPr>
          </a:p>
        </p:txBody>
      </p:sp>
      <p:sp>
        <p:nvSpPr>
          <p:cNvPr id="12" name="テキスト ボックス 11">
            <a:extLst>
              <a:ext uri="{FF2B5EF4-FFF2-40B4-BE49-F238E27FC236}">
                <a16:creationId xmlns:a16="http://schemas.microsoft.com/office/drawing/2014/main" id="{F4FC3331-85E8-43A3-B0C2-EF478FCF4B71}"/>
              </a:ext>
            </a:extLst>
          </p:cNvPr>
          <p:cNvSpPr txBox="1"/>
          <p:nvPr/>
        </p:nvSpPr>
        <p:spPr>
          <a:xfrm>
            <a:off x="3863752" y="1418789"/>
            <a:ext cx="2031325" cy="461665"/>
          </a:xfrm>
          <a:prstGeom prst="rect">
            <a:avLst/>
          </a:prstGeom>
          <a:noFill/>
        </p:spPr>
        <p:txBody>
          <a:bodyPr wrap="none" rtlCol="0">
            <a:spAutoFit/>
          </a:bodyPr>
          <a:lstStyle/>
          <a:p>
            <a:r>
              <a:rPr lang="ja-JP" altLang="en-US" dirty="0"/>
              <a:t>太陽系内惑星</a:t>
            </a:r>
            <a:endParaRPr kumimoji="1" lang="ja-JP" altLang="en-US" dirty="0"/>
          </a:p>
        </p:txBody>
      </p:sp>
      <p:sp>
        <p:nvSpPr>
          <p:cNvPr id="13" name="テキスト ボックス 12">
            <a:extLst>
              <a:ext uri="{FF2B5EF4-FFF2-40B4-BE49-F238E27FC236}">
                <a16:creationId xmlns:a16="http://schemas.microsoft.com/office/drawing/2014/main" id="{3331F405-CAD4-42DE-8D93-994A3E68A08B}"/>
              </a:ext>
            </a:extLst>
          </p:cNvPr>
          <p:cNvSpPr txBox="1"/>
          <p:nvPr/>
        </p:nvSpPr>
        <p:spPr>
          <a:xfrm>
            <a:off x="1318498" y="1937019"/>
            <a:ext cx="2185214" cy="461665"/>
          </a:xfrm>
          <a:prstGeom prst="rect">
            <a:avLst/>
          </a:prstGeom>
          <a:noFill/>
        </p:spPr>
        <p:txBody>
          <a:bodyPr wrap="none" rtlCol="0">
            <a:spAutoFit/>
          </a:bodyPr>
          <a:lstStyle/>
          <a:p>
            <a:r>
              <a:rPr lang="ja-JP" altLang="en-US" dirty="0"/>
              <a:t>岩石惑星・衛星</a:t>
            </a:r>
            <a:endParaRPr kumimoji="1" lang="ja-JP" altLang="en-US" dirty="0"/>
          </a:p>
        </p:txBody>
      </p:sp>
      <p:sp>
        <p:nvSpPr>
          <p:cNvPr id="14" name="テキスト ボックス 13">
            <a:extLst>
              <a:ext uri="{FF2B5EF4-FFF2-40B4-BE49-F238E27FC236}">
                <a16:creationId xmlns:a16="http://schemas.microsoft.com/office/drawing/2014/main" id="{FC30C6BD-908E-4E81-B6A7-926C320FE216}"/>
              </a:ext>
            </a:extLst>
          </p:cNvPr>
          <p:cNvSpPr txBox="1"/>
          <p:nvPr/>
        </p:nvSpPr>
        <p:spPr>
          <a:xfrm>
            <a:off x="6279925" y="1937019"/>
            <a:ext cx="1822935" cy="461665"/>
          </a:xfrm>
          <a:prstGeom prst="rect">
            <a:avLst/>
          </a:prstGeom>
          <a:noFill/>
        </p:spPr>
        <p:txBody>
          <a:bodyPr wrap="none" rtlCol="0">
            <a:spAutoFit/>
          </a:bodyPr>
          <a:lstStyle/>
          <a:p>
            <a:r>
              <a:rPr lang="ja-JP" altLang="en-US" dirty="0"/>
              <a:t>ガス・氷惑星</a:t>
            </a:r>
            <a:endParaRPr kumimoji="1" lang="ja-JP" altLang="en-US" dirty="0"/>
          </a:p>
        </p:txBody>
      </p:sp>
      <p:sp>
        <p:nvSpPr>
          <p:cNvPr id="15" name="テキスト ボックス 14">
            <a:extLst>
              <a:ext uri="{FF2B5EF4-FFF2-40B4-BE49-F238E27FC236}">
                <a16:creationId xmlns:a16="http://schemas.microsoft.com/office/drawing/2014/main" id="{0CB806D4-7D4D-4BE8-844B-0A4E9C93B335}"/>
              </a:ext>
            </a:extLst>
          </p:cNvPr>
          <p:cNvSpPr txBox="1"/>
          <p:nvPr/>
        </p:nvSpPr>
        <p:spPr>
          <a:xfrm>
            <a:off x="10344472" y="1412776"/>
            <a:ext cx="1415772" cy="461665"/>
          </a:xfrm>
          <a:prstGeom prst="rect">
            <a:avLst/>
          </a:prstGeom>
          <a:noFill/>
        </p:spPr>
        <p:txBody>
          <a:bodyPr wrap="none" rtlCol="0">
            <a:spAutoFit/>
          </a:bodyPr>
          <a:lstStyle/>
          <a:p>
            <a:r>
              <a:rPr lang="ja-JP" altLang="en-US" dirty="0"/>
              <a:t>系外惑星</a:t>
            </a:r>
            <a:endParaRPr kumimoji="1" lang="ja-JP" altLang="en-US" dirty="0"/>
          </a:p>
        </p:txBody>
      </p:sp>
      <p:sp>
        <p:nvSpPr>
          <p:cNvPr id="17" name="テキスト ボックス 16">
            <a:extLst>
              <a:ext uri="{FF2B5EF4-FFF2-40B4-BE49-F238E27FC236}">
                <a16:creationId xmlns:a16="http://schemas.microsoft.com/office/drawing/2014/main" id="{0F86E618-2A5D-4DC1-B9F4-285C846AA40D}"/>
              </a:ext>
            </a:extLst>
          </p:cNvPr>
          <p:cNvSpPr txBox="1"/>
          <p:nvPr/>
        </p:nvSpPr>
        <p:spPr>
          <a:xfrm>
            <a:off x="202957" y="2705615"/>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18" name="テキスト ボックス 17">
            <a:extLst>
              <a:ext uri="{FF2B5EF4-FFF2-40B4-BE49-F238E27FC236}">
                <a16:creationId xmlns:a16="http://schemas.microsoft.com/office/drawing/2014/main" id="{56D182C8-3D1C-4254-BAED-991F2FA429E5}"/>
              </a:ext>
            </a:extLst>
          </p:cNvPr>
          <p:cNvSpPr txBox="1"/>
          <p:nvPr/>
        </p:nvSpPr>
        <p:spPr>
          <a:xfrm>
            <a:off x="4151784" y="2705615"/>
            <a:ext cx="492443" cy="461665"/>
          </a:xfrm>
          <a:prstGeom prst="rect">
            <a:avLst/>
          </a:prstGeom>
          <a:noFill/>
        </p:spPr>
        <p:txBody>
          <a:bodyPr wrap="none" rtlCol="0">
            <a:spAutoFit/>
          </a:bodyPr>
          <a:lstStyle/>
          <a:p>
            <a:r>
              <a:rPr kumimoji="1" lang="en-US" altLang="ja-JP" dirty="0"/>
              <a:t>…</a:t>
            </a:r>
            <a:endParaRPr kumimoji="1" lang="ja-JP" altLang="en-US" dirty="0"/>
          </a:p>
        </p:txBody>
      </p:sp>
      <p:sp>
        <p:nvSpPr>
          <p:cNvPr id="19" name="四角形: 角を丸くする 18">
            <a:extLst>
              <a:ext uri="{FF2B5EF4-FFF2-40B4-BE49-F238E27FC236}">
                <a16:creationId xmlns:a16="http://schemas.microsoft.com/office/drawing/2014/main" id="{104C1DEC-10BD-4C2E-B28F-3E6D54C2DD6B}"/>
              </a:ext>
            </a:extLst>
          </p:cNvPr>
          <p:cNvSpPr/>
          <p:nvPr/>
        </p:nvSpPr>
        <p:spPr>
          <a:xfrm>
            <a:off x="639532" y="1874441"/>
            <a:ext cx="3567726" cy="171724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20726A6B-6B0F-4990-A554-CF1A04C04ED7}"/>
              </a:ext>
            </a:extLst>
          </p:cNvPr>
          <p:cNvSpPr/>
          <p:nvPr/>
        </p:nvSpPr>
        <p:spPr>
          <a:xfrm>
            <a:off x="10117354" y="1874441"/>
            <a:ext cx="1867529" cy="171724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58270FC-0605-4747-8412-754748F68FBD}"/>
              </a:ext>
            </a:extLst>
          </p:cNvPr>
          <p:cNvSpPr txBox="1"/>
          <p:nvPr/>
        </p:nvSpPr>
        <p:spPr>
          <a:xfrm>
            <a:off x="5519936" y="3729560"/>
            <a:ext cx="2876108" cy="400110"/>
          </a:xfrm>
          <a:prstGeom prst="rect">
            <a:avLst/>
          </a:prstGeom>
          <a:solidFill>
            <a:srgbClr val="FFFFFF"/>
          </a:solidFill>
        </p:spPr>
        <p:txBody>
          <a:bodyPr wrap="none" rtlCol="0">
            <a:spAutoFit/>
          </a:bodyPr>
          <a:lstStyle/>
          <a:p>
            <a:r>
              <a:rPr kumimoji="1" lang="ja-JP" altLang="en-US" sz="2000" dirty="0">
                <a:solidFill>
                  <a:srgbClr val="FF0000"/>
                </a:solidFill>
              </a:rPr>
              <a:t>これまでの主な研究対象</a:t>
            </a:r>
          </a:p>
        </p:txBody>
      </p:sp>
      <p:cxnSp>
        <p:nvCxnSpPr>
          <p:cNvPr id="22" name="直線矢印コネクタ 21">
            <a:extLst>
              <a:ext uri="{FF2B5EF4-FFF2-40B4-BE49-F238E27FC236}">
                <a16:creationId xmlns:a16="http://schemas.microsoft.com/office/drawing/2014/main" id="{139FE978-0625-44CC-9A9E-78BD515F0D02}"/>
              </a:ext>
            </a:extLst>
          </p:cNvPr>
          <p:cNvCxnSpPr>
            <a:cxnSpLocks/>
            <a:stCxn id="21" idx="3"/>
            <a:endCxn id="20" idx="1"/>
          </p:cNvCxnSpPr>
          <p:nvPr/>
        </p:nvCxnSpPr>
        <p:spPr>
          <a:xfrm flipV="1">
            <a:off x="8396044" y="2733066"/>
            <a:ext cx="1721310" cy="11965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52E7C2A9-26D0-4A5F-B6CF-5D90E10E6DDA}"/>
              </a:ext>
            </a:extLst>
          </p:cNvPr>
          <p:cNvCxnSpPr>
            <a:cxnSpLocks/>
            <a:stCxn id="21" idx="1"/>
            <a:endCxn id="19" idx="3"/>
          </p:cNvCxnSpPr>
          <p:nvPr/>
        </p:nvCxnSpPr>
        <p:spPr>
          <a:xfrm flipH="1" flipV="1">
            <a:off x="4207258" y="2733066"/>
            <a:ext cx="1312678" cy="11965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5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A6283C7-14CD-4EF6-9B7F-2F0BFBE4681A}"/>
              </a:ext>
            </a:extLst>
          </p:cNvPr>
          <p:cNvSpPr>
            <a:spLocks noGrp="1"/>
          </p:cNvSpPr>
          <p:nvPr>
            <p:ph type="title"/>
          </p:nvPr>
        </p:nvSpPr>
        <p:spPr/>
        <p:txBody>
          <a:bodyPr/>
          <a:lstStyle/>
          <a:p>
            <a:r>
              <a:rPr lang="ja-JP" altLang="en-US" dirty="0"/>
              <a:t>研究対象概観</a:t>
            </a:r>
            <a:r>
              <a:rPr lang="en-US" altLang="ja-JP" dirty="0"/>
              <a:t>: </a:t>
            </a:r>
            <a:r>
              <a:rPr lang="ja-JP" altLang="en-US" dirty="0"/>
              <a:t>惑星表層環境</a:t>
            </a:r>
            <a:r>
              <a:rPr lang="en-US" altLang="ja-JP" dirty="0"/>
              <a:t>, </a:t>
            </a:r>
            <a:r>
              <a:rPr lang="ja-JP" altLang="en-US" dirty="0"/>
              <a:t>大気循環の多様性</a:t>
            </a:r>
            <a:endParaRPr kumimoji="1" lang="ja-JP" altLang="en-US" dirty="0"/>
          </a:p>
        </p:txBody>
      </p:sp>
      <p:cxnSp>
        <p:nvCxnSpPr>
          <p:cNvPr id="107" name="直線矢印コネクタ 106">
            <a:extLst>
              <a:ext uri="{FF2B5EF4-FFF2-40B4-BE49-F238E27FC236}">
                <a16:creationId xmlns:a16="http://schemas.microsoft.com/office/drawing/2014/main" id="{FEB1E668-C5E8-42AE-8399-AB9D855F2B6F}"/>
              </a:ext>
            </a:extLst>
          </p:cNvPr>
          <p:cNvCxnSpPr/>
          <p:nvPr/>
        </p:nvCxnSpPr>
        <p:spPr>
          <a:xfrm flipV="1">
            <a:off x="3034342" y="1017966"/>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3B1D9C6E-1316-43EE-A36F-05F1B1208763}"/>
              </a:ext>
            </a:extLst>
          </p:cNvPr>
          <p:cNvCxnSpPr/>
          <p:nvPr/>
        </p:nvCxnSpPr>
        <p:spPr>
          <a:xfrm flipV="1">
            <a:off x="6968034" y="957132"/>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F9555F42-57C0-4006-9BA5-F904E8E64A45}"/>
              </a:ext>
            </a:extLst>
          </p:cNvPr>
          <p:cNvCxnSpPr/>
          <p:nvPr/>
        </p:nvCxnSpPr>
        <p:spPr>
          <a:xfrm flipV="1">
            <a:off x="10413001" y="1039897"/>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0" name="図 109">
            <a:extLst>
              <a:ext uri="{FF2B5EF4-FFF2-40B4-BE49-F238E27FC236}">
                <a16:creationId xmlns:a16="http://schemas.microsoft.com/office/drawing/2014/main" id="{E11A1936-3753-4812-B47C-648343EC887F}"/>
              </a:ext>
            </a:extLst>
          </p:cNvPr>
          <p:cNvPicPr>
            <a:picLocks noChangeAspect="1"/>
          </p:cNvPicPr>
          <p:nvPr/>
        </p:nvPicPr>
        <p:blipFill rotWithShape="1">
          <a:blip r:embed="rId2"/>
          <a:srcRect l="28648" t="21680" r="28599" b="11421"/>
          <a:stretch/>
        </p:blipFill>
        <p:spPr>
          <a:xfrm>
            <a:off x="5375920" y="1772816"/>
            <a:ext cx="3114146" cy="3045530"/>
          </a:xfrm>
          <a:prstGeom prst="ellipse">
            <a:avLst/>
          </a:prstGeom>
        </p:spPr>
      </p:pic>
      <p:pic>
        <p:nvPicPr>
          <p:cNvPr id="111" name="Picture 2" descr="https://akatsuki.isas.jaxa.jp/en/gallery/data/files/uvi_20180307_120110_283_365_l2b_v20180601_mod.png">
            <a:extLst>
              <a:ext uri="{FF2B5EF4-FFF2-40B4-BE49-F238E27FC236}">
                <a16:creationId xmlns:a16="http://schemas.microsoft.com/office/drawing/2014/main" id="{1BBE314B-F8A5-4943-B728-0493D87460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6" t="19627" r="19488" b="19700"/>
          <a:stretch/>
        </p:blipFill>
        <p:spPr bwMode="auto">
          <a:xfrm>
            <a:off x="1530378" y="1772816"/>
            <a:ext cx="3007929" cy="3045529"/>
          </a:xfrm>
          <a:prstGeom prst="ellipse">
            <a:avLst/>
          </a:prstGeom>
          <a:noFill/>
          <a:extLst>
            <a:ext uri="{909E8E84-426E-40DD-AFC4-6F175D3DCCD1}">
              <a14:hiddenFill xmlns:a14="http://schemas.microsoft.com/office/drawing/2010/main">
                <a:solidFill>
                  <a:srgbClr val="FFFFFF"/>
                </a:solidFill>
              </a14:hiddenFill>
            </a:ext>
          </a:extLst>
        </p:spPr>
      </p:pic>
      <p:pic>
        <p:nvPicPr>
          <p:cNvPr id="112" name="Picture 2" descr="https://photojournal.jpl.nasa.gov/jpeg/PIA03154.jpg">
            <a:extLst>
              <a:ext uri="{FF2B5EF4-FFF2-40B4-BE49-F238E27FC236}">
                <a16:creationId xmlns:a16="http://schemas.microsoft.com/office/drawing/2014/main" id="{B7B98064-AF28-4573-9B80-6DCAF5535D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79" t="6216" r="4866" b="5131"/>
          <a:stretch/>
        </p:blipFill>
        <p:spPr bwMode="auto">
          <a:xfrm>
            <a:off x="9686469" y="2687113"/>
            <a:ext cx="1539971" cy="1522764"/>
          </a:xfrm>
          <a:prstGeom prst="ellipse">
            <a:avLst/>
          </a:prstGeom>
          <a:noFill/>
          <a:extLst>
            <a:ext uri="{909E8E84-426E-40DD-AFC4-6F175D3DCCD1}">
              <a14:hiddenFill xmlns:a14="http://schemas.microsoft.com/office/drawing/2010/main">
                <a:solidFill>
                  <a:srgbClr val="FFFFFF"/>
                </a:solidFill>
              </a14:hiddenFill>
            </a:ext>
          </a:extLst>
        </p:spPr>
      </p:pic>
      <p:sp>
        <p:nvSpPr>
          <p:cNvPr id="113" name="右矢印 11">
            <a:extLst>
              <a:ext uri="{FF2B5EF4-FFF2-40B4-BE49-F238E27FC236}">
                <a16:creationId xmlns:a16="http://schemas.microsoft.com/office/drawing/2014/main" id="{23A1185C-96A8-4858-A805-E985BEE20B5B}"/>
              </a:ext>
            </a:extLst>
          </p:cNvPr>
          <p:cNvSpPr/>
          <p:nvPr/>
        </p:nvSpPr>
        <p:spPr>
          <a:xfrm>
            <a:off x="6394947" y="245559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右矢印 12">
            <a:extLst>
              <a:ext uri="{FF2B5EF4-FFF2-40B4-BE49-F238E27FC236}">
                <a16:creationId xmlns:a16="http://schemas.microsoft.com/office/drawing/2014/main" id="{0ED981B3-916B-4579-A5B1-921DF9FDC824}"/>
              </a:ext>
            </a:extLst>
          </p:cNvPr>
          <p:cNvSpPr/>
          <p:nvPr/>
        </p:nvSpPr>
        <p:spPr>
          <a:xfrm>
            <a:off x="6394947" y="3625494"/>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右矢印 14">
            <a:extLst>
              <a:ext uri="{FF2B5EF4-FFF2-40B4-BE49-F238E27FC236}">
                <a16:creationId xmlns:a16="http://schemas.microsoft.com/office/drawing/2014/main" id="{37C0C2B6-B0BE-42DC-AF00-EF833F09C3CF}"/>
              </a:ext>
            </a:extLst>
          </p:cNvPr>
          <p:cNvSpPr/>
          <p:nvPr/>
        </p:nvSpPr>
        <p:spPr>
          <a:xfrm rot="10800000">
            <a:off x="6810872" y="3079911"/>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右矢印 11">
            <a:extLst>
              <a:ext uri="{FF2B5EF4-FFF2-40B4-BE49-F238E27FC236}">
                <a16:creationId xmlns:a16="http://schemas.microsoft.com/office/drawing/2014/main" id="{107E08F5-2711-4960-8806-EF57066E2DF8}"/>
              </a:ext>
            </a:extLst>
          </p:cNvPr>
          <p:cNvSpPr/>
          <p:nvPr/>
        </p:nvSpPr>
        <p:spPr>
          <a:xfrm>
            <a:off x="9880191" y="269954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右矢印 12">
            <a:extLst>
              <a:ext uri="{FF2B5EF4-FFF2-40B4-BE49-F238E27FC236}">
                <a16:creationId xmlns:a16="http://schemas.microsoft.com/office/drawing/2014/main" id="{E0C282A1-A529-48E1-8AEF-E68DB4656AD0}"/>
              </a:ext>
            </a:extLst>
          </p:cNvPr>
          <p:cNvSpPr/>
          <p:nvPr/>
        </p:nvSpPr>
        <p:spPr>
          <a:xfrm rot="10800000">
            <a:off x="10048763" y="3682355"/>
            <a:ext cx="633894"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右矢印 14">
            <a:extLst>
              <a:ext uri="{FF2B5EF4-FFF2-40B4-BE49-F238E27FC236}">
                <a16:creationId xmlns:a16="http://schemas.microsoft.com/office/drawing/2014/main" id="{E6518737-4488-4F20-A79C-707225459CC8}"/>
              </a:ext>
            </a:extLst>
          </p:cNvPr>
          <p:cNvSpPr/>
          <p:nvPr/>
        </p:nvSpPr>
        <p:spPr>
          <a:xfrm rot="10800000">
            <a:off x="10265364" y="3228715"/>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右矢印 11">
            <a:extLst>
              <a:ext uri="{FF2B5EF4-FFF2-40B4-BE49-F238E27FC236}">
                <a16:creationId xmlns:a16="http://schemas.microsoft.com/office/drawing/2014/main" id="{7ECE2043-D632-49FC-B8F4-2FA106E8EF85}"/>
              </a:ext>
            </a:extLst>
          </p:cNvPr>
          <p:cNvSpPr/>
          <p:nvPr/>
        </p:nvSpPr>
        <p:spPr>
          <a:xfrm rot="10800000">
            <a:off x="2480134" y="208328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右矢印 12">
            <a:extLst>
              <a:ext uri="{FF2B5EF4-FFF2-40B4-BE49-F238E27FC236}">
                <a16:creationId xmlns:a16="http://schemas.microsoft.com/office/drawing/2014/main" id="{0078CAE9-00B0-49EE-8091-08B885AAA381}"/>
              </a:ext>
            </a:extLst>
          </p:cNvPr>
          <p:cNvSpPr/>
          <p:nvPr/>
        </p:nvSpPr>
        <p:spPr>
          <a:xfrm rot="10800000">
            <a:off x="2480134" y="4103464"/>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右矢印 11">
            <a:extLst>
              <a:ext uri="{FF2B5EF4-FFF2-40B4-BE49-F238E27FC236}">
                <a16:creationId xmlns:a16="http://schemas.microsoft.com/office/drawing/2014/main" id="{48718624-76D8-4B90-BED5-0F149C94C305}"/>
              </a:ext>
            </a:extLst>
          </p:cNvPr>
          <p:cNvSpPr/>
          <p:nvPr/>
        </p:nvSpPr>
        <p:spPr>
          <a:xfrm rot="10800000">
            <a:off x="2480134" y="2634496"/>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右矢印 11">
            <a:extLst>
              <a:ext uri="{FF2B5EF4-FFF2-40B4-BE49-F238E27FC236}">
                <a16:creationId xmlns:a16="http://schemas.microsoft.com/office/drawing/2014/main" id="{E7AEE1EF-7825-49C4-8A28-8BA26C64BCE8}"/>
              </a:ext>
            </a:extLst>
          </p:cNvPr>
          <p:cNvSpPr/>
          <p:nvPr/>
        </p:nvSpPr>
        <p:spPr>
          <a:xfrm rot="10800000">
            <a:off x="2480133" y="3118863"/>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 name="右矢印 11">
            <a:extLst>
              <a:ext uri="{FF2B5EF4-FFF2-40B4-BE49-F238E27FC236}">
                <a16:creationId xmlns:a16="http://schemas.microsoft.com/office/drawing/2014/main" id="{8FC10779-CF10-439A-80EC-45B16BD7ECEB}"/>
              </a:ext>
            </a:extLst>
          </p:cNvPr>
          <p:cNvSpPr/>
          <p:nvPr/>
        </p:nvSpPr>
        <p:spPr>
          <a:xfrm rot="10800000">
            <a:off x="2480133" y="361909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4" name="円弧 123">
            <a:extLst>
              <a:ext uri="{FF2B5EF4-FFF2-40B4-BE49-F238E27FC236}">
                <a16:creationId xmlns:a16="http://schemas.microsoft.com/office/drawing/2014/main" id="{27BB9FAA-DB66-4418-A50B-A998423EB0C4}"/>
              </a:ext>
            </a:extLst>
          </p:cNvPr>
          <p:cNvSpPr/>
          <p:nvPr/>
        </p:nvSpPr>
        <p:spPr>
          <a:xfrm>
            <a:off x="6510834" y="1308201"/>
            <a:ext cx="914400" cy="288858"/>
          </a:xfrm>
          <a:prstGeom prst="arc">
            <a:avLst>
              <a:gd name="adj1" fmla="val 17469677"/>
              <a:gd name="adj2" fmla="val 13202178"/>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円弧 124">
            <a:extLst>
              <a:ext uri="{FF2B5EF4-FFF2-40B4-BE49-F238E27FC236}">
                <a16:creationId xmlns:a16="http://schemas.microsoft.com/office/drawing/2014/main" id="{CDEFF930-BA96-43FF-9F74-5C9D22D0896F}"/>
              </a:ext>
            </a:extLst>
          </p:cNvPr>
          <p:cNvSpPr/>
          <p:nvPr/>
        </p:nvSpPr>
        <p:spPr>
          <a:xfrm>
            <a:off x="9999253" y="1376227"/>
            <a:ext cx="914400" cy="288858"/>
          </a:xfrm>
          <a:prstGeom prst="arc">
            <a:avLst>
              <a:gd name="adj1" fmla="val 17469677"/>
              <a:gd name="adj2" fmla="val 13202178"/>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a:extLst>
              <a:ext uri="{FF2B5EF4-FFF2-40B4-BE49-F238E27FC236}">
                <a16:creationId xmlns:a16="http://schemas.microsoft.com/office/drawing/2014/main" id="{1E44CA59-BC67-48CA-9A0A-A507EFDACDC6}"/>
              </a:ext>
            </a:extLst>
          </p:cNvPr>
          <p:cNvSpPr/>
          <p:nvPr/>
        </p:nvSpPr>
        <p:spPr>
          <a:xfrm>
            <a:off x="2577142" y="1305645"/>
            <a:ext cx="914400" cy="288858"/>
          </a:xfrm>
          <a:prstGeom prst="arc">
            <a:avLst>
              <a:gd name="adj1" fmla="val 17469677"/>
              <a:gd name="adj2" fmla="val 13202178"/>
            </a:avLst>
          </a:prstGeom>
          <a:ln w="5715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8" name="右矢印 12">
            <a:extLst>
              <a:ext uri="{FF2B5EF4-FFF2-40B4-BE49-F238E27FC236}">
                <a16:creationId xmlns:a16="http://schemas.microsoft.com/office/drawing/2014/main" id="{A4E5AFAF-6B25-44B0-9B79-481721D2D2CC}"/>
              </a:ext>
            </a:extLst>
          </p:cNvPr>
          <p:cNvSpPr/>
          <p:nvPr/>
        </p:nvSpPr>
        <p:spPr>
          <a:xfrm>
            <a:off x="6391771" y="4073262"/>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右矢印 12">
            <a:extLst>
              <a:ext uri="{FF2B5EF4-FFF2-40B4-BE49-F238E27FC236}">
                <a16:creationId xmlns:a16="http://schemas.microsoft.com/office/drawing/2014/main" id="{7B9EE907-A2AA-4AB8-8987-596F6A06C312}"/>
              </a:ext>
            </a:extLst>
          </p:cNvPr>
          <p:cNvSpPr/>
          <p:nvPr/>
        </p:nvSpPr>
        <p:spPr>
          <a:xfrm>
            <a:off x="6394947" y="2041883"/>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テキスト ボックス 129">
            <a:extLst>
              <a:ext uri="{FF2B5EF4-FFF2-40B4-BE49-F238E27FC236}">
                <a16:creationId xmlns:a16="http://schemas.microsoft.com/office/drawing/2014/main" id="{A636527F-353F-4AF8-8839-9B6F427A5085}"/>
              </a:ext>
            </a:extLst>
          </p:cNvPr>
          <p:cNvSpPr txBox="1"/>
          <p:nvPr/>
        </p:nvSpPr>
        <p:spPr>
          <a:xfrm>
            <a:off x="11061357" y="2608458"/>
            <a:ext cx="723275" cy="307777"/>
          </a:xfrm>
          <a:prstGeom prst="rect">
            <a:avLst/>
          </a:prstGeom>
          <a:noFill/>
        </p:spPr>
        <p:txBody>
          <a:bodyPr wrap="none" rtlCol="0">
            <a:spAutoFit/>
          </a:bodyPr>
          <a:lstStyle/>
          <a:p>
            <a:r>
              <a:rPr kumimoji="1" lang="ja-JP" altLang="en-US" sz="1400" dirty="0"/>
              <a:t>冬半球</a:t>
            </a:r>
          </a:p>
        </p:txBody>
      </p:sp>
      <p:sp>
        <p:nvSpPr>
          <p:cNvPr id="131" name="テキスト ボックス 130">
            <a:extLst>
              <a:ext uri="{FF2B5EF4-FFF2-40B4-BE49-F238E27FC236}">
                <a16:creationId xmlns:a16="http://schemas.microsoft.com/office/drawing/2014/main" id="{9AFB2E52-B558-4DDE-B34B-3502B41D550F}"/>
              </a:ext>
            </a:extLst>
          </p:cNvPr>
          <p:cNvSpPr txBox="1"/>
          <p:nvPr/>
        </p:nvSpPr>
        <p:spPr>
          <a:xfrm>
            <a:off x="11051426" y="3909432"/>
            <a:ext cx="723275" cy="307777"/>
          </a:xfrm>
          <a:prstGeom prst="rect">
            <a:avLst/>
          </a:prstGeom>
          <a:noFill/>
        </p:spPr>
        <p:txBody>
          <a:bodyPr wrap="none" rtlCol="0">
            <a:spAutoFit/>
          </a:bodyPr>
          <a:lstStyle/>
          <a:p>
            <a:r>
              <a:rPr lang="ja-JP" altLang="en-US" sz="1400" dirty="0"/>
              <a:t>夏</a:t>
            </a:r>
            <a:r>
              <a:rPr kumimoji="1" lang="ja-JP" altLang="en-US" sz="1400" dirty="0"/>
              <a:t>半球</a:t>
            </a:r>
          </a:p>
        </p:txBody>
      </p:sp>
      <p:sp>
        <p:nvSpPr>
          <p:cNvPr id="132" name="テキスト ボックス 131">
            <a:extLst>
              <a:ext uri="{FF2B5EF4-FFF2-40B4-BE49-F238E27FC236}">
                <a16:creationId xmlns:a16="http://schemas.microsoft.com/office/drawing/2014/main" id="{DBACBB7A-D452-48A6-BFE9-C2CFDE61494E}"/>
              </a:ext>
            </a:extLst>
          </p:cNvPr>
          <p:cNvSpPr txBox="1"/>
          <p:nvPr/>
        </p:nvSpPr>
        <p:spPr>
          <a:xfrm>
            <a:off x="1804056" y="4572417"/>
            <a:ext cx="2441694" cy="338554"/>
          </a:xfrm>
          <a:prstGeom prst="rect">
            <a:avLst/>
          </a:prstGeom>
          <a:solidFill>
            <a:srgbClr val="FFFFFF"/>
          </a:solidFill>
        </p:spPr>
        <p:txBody>
          <a:bodyPr wrap="none" rtlCol="0">
            <a:spAutoFit/>
          </a:bodyPr>
          <a:lstStyle/>
          <a:p>
            <a:r>
              <a:rPr kumimoji="1" lang="ja-JP" altLang="en-US" sz="1600" dirty="0">
                <a:solidFill>
                  <a:srgbClr val="FF0000"/>
                </a:solidFill>
              </a:rPr>
              <a:t>すべての緯度で自転方向</a:t>
            </a:r>
          </a:p>
        </p:txBody>
      </p:sp>
      <p:sp>
        <p:nvSpPr>
          <p:cNvPr id="133" name="テキスト ボックス 132">
            <a:extLst>
              <a:ext uri="{FF2B5EF4-FFF2-40B4-BE49-F238E27FC236}">
                <a16:creationId xmlns:a16="http://schemas.microsoft.com/office/drawing/2014/main" id="{39356063-25F2-422B-892D-326704630FEF}"/>
              </a:ext>
            </a:extLst>
          </p:cNvPr>
          <p:cNvSpPr txBox="1"/>
          <p:nvPr/>
        </p:nvSpPr>
        <p:spPr>
          <a:xfrm>
            <a:off x="6060434" y="4572417"/>
            <a:ext cx="1826141" cy="584775"/>
          </a:xfrm>
          <a:prstGeom prst="rect">
            <a:avLst/>
          </a:prstGeom>
          <a:solidFill>
            <a:srgbClr val="FFFFFF"/>
          </a:solidFill>
        </p:spPr>
        <p:txBody>
          <a:bodyPr wrap="none" rtlCol="0">
            <a:spAutoFit/>
          </a:bodyPr>
          <a:lstStyle/>
          <a:p>
            <a:pPr algn="ctr"/>
            <a:r>
              <a:rPr kumimoji="1" lang="ja-JP" altLang="en-US" sz="1600" dirty="0">
                <a:solidFill>
                  <a:srgbClr val="FF0000"/>
                </a:solidFill>
              </a:rPr>
              <a:t>中緯度で自転方向</a:t>
            </a:r>
            <a:endParaRPr kumimoji="1" lang="en-US" altLang="ja-JP" sz="1600" dirty="0">
              <a:solidFill>
                <a:srgbClr val="FF0000"/>
              </a:solidFill>
            </a:endParaRPr>
          </a:p>
          <a:p>
            <a:pPr algn="ctr"/>
            <a:r>
              <a:rPr kumimoji="1" lang="ja-JP" altLang="en-US" sz="1600" dirty="0">
                <a:solidFill>
                  <a:srgbClr val="FF0000"/>
                </a:solidFill>
              </a:rPr>
              <a:t>低緯度で逆方向</a:t>
            </a:r>
          </a:p>
        </p:txBody>
      </p:sp>
      <p:sp>
        <p:nvSpPr>
          <p:cNvPr id="134" name="テキスト ボックス 133">
            <a:extLst>
              <a:ext uri="{FF2B5EF4-FFF2-40B4-BE49-F238E27FC236}">
                <a16:creationId xmlns:a16="http://schemas.microsoft.com/office/drawing/2014/main" id="{D13C4950-D747-4BA5-9051-3E42FD8D67EF}"/>
              </a:ext>
            </a:extLst>
          </p:cNvPr>
          <p:cNvSpPr txBox="1"/>
          <p:nvPr/>
        </p:nvSpPr>
        <p:spPr>
          <a:xfrm>
            <a:off x="9490177" y="4572417"/>
            <a:ext cx="1826141" cy="584775"/>
          </a:xfrm>
          <a:prstGeom prst="rect">
            <a:avLst/>
          </a:prstGeom>
          <a:solidFill>
            <a:srgbClr val="FFFFFF"/>
          </a:solidFill>
        </p:spPr>
        <p:txBody>
          <a:bodyPr wrap="none" rtlCol="0">
            <a:spAutoFit/>
          </a:bodyPr>
          <a:lstStyle/>
          <a:p>
            <a:pPr algn="ctr"/>
            <a:r>
              <a:rPr kumimoji="1" lang="ja-JP" altLang="en-US" sz="1600" dirty="0">
                <a:solidFill>
                  <a:srgbClr val="FF0000"/>
                </a:solidFill>
              </a:rPr>
              <a:t>冬半球で自転方向</a:t>
            </a:r>
            <a:endParaRPr kumimoji="1" lang="en-US" altLang="ja-JP" sz="1600" dirty="0">
              <a:solidFill>
                <a:srgbClr val="FF0000"/>
              </a:solidFill>
            </a:endParaRPr>
          </a:p>
          <a:p>
            <a:pPr algn="ctr"/>
            <a:r>
              <a:rPr lang="ja-JP" altLang="en-US" sz="1600" dirty="0">
                <a:solidFill>
                  <a:srgbClr val="FF0000"/>
                </a:solidFill>
              </a:rPr>
              <a:t>夏半球</a:t>
            </a:r>
            <a:r>
              <a:rPr kumimoji="1" lang="ja-JP" altLang="en-US" sz="1600" dirty="0">
                <a:solidFill>
                  <a:srgbClr val="FF0000"/>
                </a:solidFill>
              </a:rPr>
              <a:t>で逆方向</a:t>
            </a:r>
          </a:p>
        </p:txBody>
      </p:sp>
      <p:sp>
        <p:nvSpPr>
          <p:cNvPr id="135" name="Text Box 7">
            <a:extLst>
              <a:ext uri="{FF2B5EF4-FFF2-40B4-BE49-F238E27FC236}">
                <a16:creationId xmlns:a16="http://schemas.microsoft.com/office/drawing/2014/main" id="{79D19412-B942-4607-87C1-61817AD7C533}"/>
              </a:ext>
            </a:extLst>
          </p:cNvPr>
          <p:cNvSpPr txBox="1">
            <a:spLocks noChangeArrowheads="1"/>
          </p:cNvSpPr>
          <p:nvPr/>
        </p:nvSpPr>
        <p:spPr bwMode="auto">
          <a:xfrm>
            <a:off x="2629911" y="5408594"/>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730 K</a:t>
            </a:r>
          </a:p>
        </p:txBody>
      </p:sp>
      <p:sp>
        <p:nvSpPr>
          <p:cNvPr id="136" name="Text Box 8">
            <a:extLst>
              <a:ext uri="{FF2B5EF4-FFF2-40B4-BE49-F238E27FC236}">
                <a16:creationId xmlns:a16="http://schemas.microsoft.com/office/drawing/2014/main" id="{7FAF9E8E-7F9A-4162-AB92-667F9C77DE35}"/>
              </a:ext>
            </a:extLst>
          </p:cNvPr>
          <p:cNvSpPr txBox="1">
            <a:spLocks noChangeArrowheads="1"/>
          </p:cNvSpPr>
          <p:nvPr/>
        </p:nvSpPr>
        <p:spPr bwMode="auto">
          <a:xfrm>
            <a:off x="6674251" y="5389544"/>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290 K</a:t>
            </a:r>
          </a:p>
        </p:txBody>
      </p:sp>
      <p:sp>
        <p:nvSpPr>
          <p:cNvPr id="137" name="Text Box 9">
            <a:extLst>
              <a:ext uri="{FF2B5EF4-FFF2-40B4-BE49-F238E27FC236}">
                <a16:creationId xmlns:a16="http://schemas.microsoft.com/office/drawing/2014/main" id="{7CEF46C2-CBA1-4512-A21B-6138DF889947}"/>
              </a:ext>
            </a:extLst>
          </p:cNvPr>
          <p:cNvSpPr txBox="1">
            <a:spLocks noChangeArrowheads="1"/>
          </p:cNvSpPr>
          <p:nvPr/>
        </p:nvSpPr>
        <p:spPr bwMode="auto">
          <a:xfrm>
            <a:off x="10107484" y="5373216"/>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220 K</a:t>
            </a:r>
          </a:p>
        </p:txBody>
      </p:sp>
      <p:sp>
        <p:nvSpPr>
          <p:cNvPr id="138" name="Text Box 7">
            <a:extLst>
              <a:ext uri="{FF2B5EF4-FFF2-40B4-BE49-F238E27FC236}">
                <a16:creationId xmlns:a16="http://schemas.microsoft.com/office/drawing/2014/main" id="{6D42A688-1327-4AA4-9536-61E5401A3F8B}"/>
              </a:ext>
            </a:extLst>
          </p:cNvPr>
          <p:cNvSpPr txBox="1">
            <a:spLocks noChangeArrowheads="1"/>
          </p:cNvSpPr>
          <p:nvPr/>
        </p:nvSpPr>
        <p:spPr bwMode="auto">
          <a:xfrm>
            <a:off x="2597104" y="571325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90 </a:t>
            </a:r>
            <a:r>
              <a:rPr lang="ja-JP" altLang="en-US" sz="1800" dirty="0"/>
              <a:t>気圧</a:t>
            </a:r>
            <a:endParaRPr lang="en-US" altLang="ja-JP" sz="1800" dirty="0"/>
          </a:p>
        </p:txBody>
      </p:sp>
      <p:sp>
        <p:nvSpPr>
          <p:cNvPr id="139" name="Text Box 8">
            <a:extLst>
              <a:ext uri="{FF2B5EF4-FFF2-40B4-BE49-F238E27FC236}">
                <a16:creationId xmlns:a16="http://schemas.microsoft.com/office/drawing/2014/main" id="{849E8D26-9662-4609-952D-FF92074C4929}"/>
              </a:ext>
            </a:extLst>
          </p:cNvPr>
          <p:cNvSpPr txBox="1">
            <a:spLocks noChangeArrowheads="1"/>
          </p:cNvSpPr>
          <p:nvPr/>
        </p:nvSpPr>
        <p:spPr bwMode="auto">
          <a:xfrm>
            <a:off x="6641443" y="56942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a:t>1 </a:t>
            </a:r>
            <a:r>
              <a:rPr lang="ja-JP" altLang="en-US" sz="1800"/>
              <a:t>気圧</a:t>
            </a:r>
            <a:endParaRPr lang="en-US" altLang="ja-JP" sz="1800"/>
          </a:p>
        </p:txBody>
      </p:sp>
      <p:sp>
        <p:nvSpPr>
          <p:cNvPr id="140" name="Text Box 9">
            <a:extLst>
              <a:ext uri="{FF2B5EF4-FFF2-40B4-BE49-F238E27FC236}">
                <a16:creationId xmlns:a16="http://schemas.microsoft.com/office/drawing/2014/main" id="{0702F6A2-5D18-4A09-905A-F71B28F1E1CC}"/>
              </a:ext>
            </a:extLst>
          </p:cNvPr>
          <p:cNvSpPr txBox="1">
            <a:spLocks noChangeArrowheads="1"/>
          </p:cNvSpPr>
          <p:nvPr/>
        </p:nvSpPr>
        <p:spPr bwMode="auto">
          <a:xfrm>
            <a:off x="10074677" y="5677872"/>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0.007 </a:t>
            </a:r>
            <a:r>
              <a:rPr lang="ja-JP" altLang="en-US" sz="1800" dirty="0"/>
              <a:t>気圧</a:t>
            </a:r>
            <a:endParaRPr lang="en-US" altLang="ja-JP" sz="1800" dirty="0"/>
          </a:p>
        </p:txBody>
      </p:sp>
      <p:sp>
        <p:nvSpPr>
          <p:cNvPr id="141" name="テキスト ボックス 140">
            <a:extLst>
              <a:ext uri="{FF2B5EF4-FFF2-40B4-BE49-F238E27FC236}">
                <a16:creationId xmlns:a16="http://schemas.microsoft.com/office/drawing/2014/main" id="{0C714ACA-BF5E-46C0-993A-781B8BC7F988}"/>
              </a:ext>
            </a:extLst>
          </p:cNvPr>
          <p:cNvSpPr txBox="1"/>
          <p:nvPr/>
        </p:nvSpPr>
        <p:spPr>
          <a:xfrm>
            <a:off x="5159896" y="6021288"/>
            <a:ext cx="3587842" cy="369332"/>
          </a:xfrm>
          <a:prstGeom prst="rect">
            <a:avLst/>
          </a:prstGeom>
          <a:noFill/>
        </p:spPr>
        <p:txBody>
          <a:bodyPr wrap="none" rtlCol="0">
            <a:spAutoFit/>
          </a:bodyPr>
          <a:lstStyle/>
          <a:p>
            <a:r>
              <a:rPr kumimoji="0" lang="en-US" altLang="ja-JP" sz="1800" dirty="0">
                <a:latin typeface="Arial" panose="020B0604020202020204" pitchFamily="34" charset="0"/>
                <a:cs typeface="Arial" panose="020B0604020202020204" pitchFamily="34" charset="0"/>
              </a:rPr>
              <a:t>N</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(78),O</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(21),</a:t>
            </a:r>
            <a:r>
              <a:rPr kumimoji="0" lang="en-US" altLang="ja-JP" sz="1800" dirty="0" err="1">
                <a:latin typeface="Arial" panose="020B0604020202020204" pitchFamily="34" charset="0"/>
                <a:cs typeface="Arial" panose="020B0604020202020204" pitchFamily="34" charset="0"/>
              </a:rPr>
              <a:t>Ar</a:t>
            </a:r>
            <a:r>
              <a:rPr kumimoji="0" lang="en-US" altLang="ja-JP" sz="1800" dirty="0">
                <a:latin typeface="Arial" panose="020B0604020202020204" pitchFamily="34" charset="0"/>
                <a:cs typeface="Arial" panose="020B0604020202020204" pitchFamily="34" charset="0"/>
              </a:rPr>
              <a:t>(0.9),H</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O(0~0.2)</a:t>
            </a:r>
          </a:p>
        </p:txBody>
      </p:sp>
      <p:sp>
        <p:nvSpPr>
          <p:cNvPr id="142" name="テキスト ボックス 141">
            <a:extLst>
              <a:ext uri="{FF2B5EF4-FFF2-40B4-BE49-F238E27FC236}">
                <a16:creationId xmlns:a16="http://schemas.microsoft.com/office/drawing/2014/main" id="{74657AC7-97BC-4340-B883-D6BB9F64DA5E}"/>
              </a:ext>
            </a:extLst>
          </p:cNvPr>
          <p:cNvSpPr txBox="1"/>
          <p:nvPr/>
        </p:nvSpPr>
        <p:spPr>
          <a:xfrm>
            <a:off x="15610" y="6021288"/>
            <a:ext cx="1471878" cy="369332"/>
          </a:xfrm>
          <a:prstGeom prst="rect">
            <a:avLst/>
          </a:prstGeom>
          <a:noFill/>
        </p:spPr>
        <p:txBody>
          <a:bodyPr wrap="none" rtlCol="0">
            <a:spAutoFit/>
          </a:bodyPr>
          <a:lstStyle/>
          <a:p>
            <a:r>
              <a:rPr lang="ja-JP" altLang="en-US" sz="1800" dirty="0">
                <a:latin typeface="Arial" panose="020B0604020202020204" pitchFamily="34" charset="0"/>
                <a:cs typeface="Arial" panose="020B0604020202020204" pitchFamily="34" charset="0"/>
              </a:rPr>
              <a:t>大気組成</a:t>
            </a:r>
            <a:r>
              <a:rPr lang="en-US" altLang="ja-JP" sz="1800" dirty="0">
                <a:latin typeface="Arial" panose="020B0604020202020204" pitchFamily="34" charset="0"/>
                <a:cs typeface="Arial" panose="020B0604020202020204" pitchFamily="34" charset="0"/>
              </a:rPr>
              <a:t>(%)</a:t>
            </a:r>
            <a:endParaRPr kumimoji="0" lang="en-US" altLang="ja-JP" sz="1800" dirty="0">
              <a:latin typeface="Arial" panose="020B0604020202020204" pitchFamily="34" charset="0"/>
              <a:cs typeface="Arial" panose="020B0604020202020204" pitchFamily="34" charset="0"/>
            </a:endParaRPr>
          </a:p>
        </p:txBody>
      </p:sp>
      <p:sp>
        <p:nvSpPr>
          <p:cNvPr id="143" name="テキスト ボックス 142">
            <a:extLst>
              <a:ext uri="{FF2B5EF4-FFF2-40B4-BE49-F238E27FC236}">
                <a16:creationId xmlns:a16="http://schemas.microsoft.com/office/drawing/2014/main" id="{09E7DC59-039C-472D-831C-B4932963AEAE}"/>
              </a:ext>
            </a:extLst>
          </p:cNvPr>
          <p:cNvSpPr txBox="1"/>
          <p:nvPr/>
        </p:nvSpPr>
        <p:spPr>
          <a:xfrm>
            <a:off x="1465671" y="6021288"/>
            <a:ext cx="3118161" cy="369332"/>
          </a:xfrm>
          <a:prstGeom prst="rect">
            <a:avLst/>
          </a:prstGeom>
          <a:noFill/>
        </p:spPr>
        <p:txBody>
          <a:bodyPr wrap="none" rtlCol="0">
            <a:spAutoFit/>
          </a:bodyPr>
          <a:lstStyle/>
          <a:p>
            <a:r>
              <a:rPr lang="en-US" altLang="ja-JP" sz="1800" dirty="0">
                <a:latin typeface="Arial" panose="020B0604020202020204" pitchFamily="34" charset="0"/>
                <a:cs typeface="Arial" panose="020B0604020202020204" pitchFamily="34" charset="0"/>
              </a:rPr>
              <a:t>CO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(96),N</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(3.5),SO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(0.015)</a:t>
            </a:r>
          </a:p>
        </p:txBody>
      </p:sp>
      <p:sp>
        <p:nvSpPr>
          <p:cNvPr id="144" name="テキスト ボックス 143">
            <a:extLst>
              <a:ext uri="{FF2B5EF4-FFF2-40B4-BE49-F238E27FC236}">
                <a16:creationId xmlns:a16="http://schemas.microsoft.com/office/drawing/2014/main" id="{AA58E117-7292-47D9-8D7B-3EAB53E67097}"/>
              </a:ext>
            </a:extLst>
          </p:cNvPr>
          <p:cNvSpPr txBox="1"/>
          <p:nvPr/>
        </p:nvSpPr>
        <p:spPr>
          <a:xfrm>
            <a:off x="9120336" y="6021288"/>
            <a:ext cx="2585964" cy="369332"/>
          </a:xfrm>
          <a:prstGeom prst="rect">
            <a:avLst/>
          </a:prstGeom>
          <a:noFill/>
        </p:spPr>
        <p:txBody>
          <a:bodyPr wrap="none" rtlCol="0">
            <a:spAutoFit/>
          </a:bodyPr>
          <a:lstStyle/>
          <a:p>
            <a:r>
              <a:rPr lang="en-US" altLang="ja-JP" sz="1800" dirty="0">
                <a:latin typeface="Arial" panose="020B0604020202020204" pitchFamily="34" charset="0"/>
                <a:cs typeface="Arial" panose="020B0604020202020204" pitchFamily="34" charset="0"/>
              </a:rPr>
              <a:t>CO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(95),N</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(2.7),</a:t>
            </a:r>
            <a:r>
              <a:rPr lang="en-US" altLang="ja-JP" sz="1800" dirty="0" err="1">
                <a:latin typeface="Arial" panose="020B0604020202020204" pitchFamily="34" charset="0"/>
                <a:cs typeface="Arial" panose="020B0604020202020204" pitchFamily="34" charset="0"/>
              </a:rPr>
              <a:t>Ar</a:t>
            </a:r>
            <a:r>
              <a:rPr lang="en-US" altLang="ja-JP" sz="1800" dirty="0">
                <a:latin typeface="Arial" panose="020B0604020202020204" pitchFamily="34" charset="0"/>
                <a:cs typeface="Arial" panose="020B0604020202020204" pitchFamily="34" charset="0"/>
              </a:rPr>
              <a:t>(1.6)</a:t>
            </a:r>
          </a:p>
        </p:txBody>
      </p:sp>
      <p:sp>
        <p:nvSpPr>
          <p:cNvPr id="145" name="テキスト ボックス 144">
            <a:extLst>
              <a:ext uri="{FF2B5EF4-FFF2-40B4-BE49-F238E27FC236}">
                <a16:creationId xmlns:a16="http://schemas.microsoft.com/office/drawing/2014/main" id="{145DEBA3-E559-4D04-9B20-F1F7A7DB802B}"/>
              </a:ext>
            </a:extLst>
          </p:cNvPr>
          <p:cNvSpPr txBox="1"/>
          <p:nvPr/>
        </p:nvSpPr>
        <p:spPr>
          <a:xfrm>
            <a:off x="1573539" y="929073"/>
            <a:ext cx="902811" cy="523220"/>
          </a:xfrm>
          <a:prstGeom prst="rect">
            <a:avLst/>
          </a:prstGeom>
          <a:noFill/>
        </p:spPr>
        <p:txBody>
          <a:bodyPr wrap="none" rtlCol="0">
            <a:spAutoFit/>
          </a:bodyPr>
          <a:lstStyle/>
          <a:p>
            <a:r>
              <a:rPr kumimoji="1" lang="ja-JP" altLang="en-US" sz="2800" dirty="0"/>
              <a:t>金星</a:t>
            </a:r>
          </a:p>
        </p:txBody>
      </p:sp>
      <p:sp>
        <p:nvSpPr>
          <p:cNvPr id="146" name="テキスト ボックス 145">
            <a:extLst>
              <a:ext uri="{FF2B5EF4-FFF2-40B4-BE49-F238E27FC236}">
                <a16:creationId xmlns:a16="http://schemas.microsoft.com/office/drawing/2014/main" id="{F44F6AAA-3BCE-4A76-BBAD-95A1F0641FB4}"/>
              </a:ext>
            </a:extLst>
          </p:cNvPr>
          <p:cNvSpPr txBox="1"/>
          <p:nvPr/>
        </p:nvSpPr>
        <p:spPr>
          <a:xfrm>
            <a:off x="5481221" y="929073"/>
            <a:ext cx="902811" cy="523220"/>
          </a:xfrm>
          <a:prstGeom prst="rect">
            <a:avLst/>
          </a:prstGeom>
          <a:noFill/>
        </p:spPr>
        <p:txBody>
          <a:bodyPr wrap="none" rtlCol="0">
            <a:spAutoFit/>
          </a:bodyPr>
          <a:lstStyle/>
          <a:p>
            <a:r>
              <a:rPr kumimoji="1" lang="ja-JP" altLang="en-US" sz="2800" dirty="0"/>
              <a:t>地球</a:t>
            </a:r>
          </a:p>
        </p:txBody>
      </p:sp>
      <p:sp>
        <p:nvSpPr>
          <p:cNvPr id="147" name="テキスト ボックス 146">
            <a:extLst>
              <a:ext uri="{FF2B5EF4-FFF2-40B4-BE49-F238E27FC236}">
                <a16:creationId xmlns:a16="http://schemas.microsoft.com/office/drawing/2014/main" id="{BC4C8B21-0A96-4932-BA30-6BBB4980A846}"/>
              </a:ext>
            </a:extLst>
          </p:cNvPr>
          <p:cNvSpPr txBox="1"/>
          <p:nvPr/>
        </p:nvSpPr>
        <p:spPr>
          <a:xfrm>
            <a:off x="9271219" y="929073"/>
            <a:ext cx="902811" cy="523220"/>
          </a:xfrm>
          <a:prstGeom prst="rect">
            <a:avLst/>
          </a:prstGeom>
          <a:noFill/>
        </p:spPr>
        <p:txBody>
          <a:bodyPr wrap="none" rtlCol="0">
            <a:spAutoFit/>
          </a:bodyPr>
          <a:lstStyle/>
          <a:p>
            <a:r>
              <a:rPr kumimoji="1" lang="ja-JP" altLang="en-US" sz="2800" dirty="0"/>
              <a:t>火星</a:t>
            </a:r>
          </a:p>
        </p:txBody>
      </p:sp>
      <p:sp>
        <p:nvSpPr>
          <p:cNvPr id="2" name="テキスト ボックス 1">
            <a:extLst>
              <a:ext uri="{FF2B5EF4-FFF2-40B4-BE49-F238E27FC236}">
                <a16:creationId xmlns:a16="http://schemas.microsoft.com/office/drawing/2014/main" id="{9C0F6528-5CF8-48A8-A35E-98F9FB011229}"/>
              </a:ext>
            </a:extLst>
          </p:cNvPr>
          <p:cNvSpPr txBox="1"/>
          <p:nvPr/>
        </p:nvSpPr>
        <p:spPr>
          <a:xfrm>
            <a:off x="1575819" y="1456571"/>
            <a:ext cx="1107996" cy="369332"/>
          </a:xfrm>
          <a:prstGeom prst="rect">
            <a:avLst/>
          </a:prstGeom>
          <a:noFill/>
        </p:spPr>
        <p:txBody>
          <a:bodyPr wrap="none" rtlCol="0">
            <a:spAutoFit/>
          </a:bodyPr>
          <a:lstStyle/>
          <a:p>
            <a:r>
              <a:rPr kumimoji="1" lang="ja-JP" altLang="en-US" sz="1800" b="1" dirty="0">
                <a:solidFill>
                  <a:srgbClr val="FFC000"/>
                </a:solidFill>
              </a:rPr>
              <a:t>自転方向</a:t>
            </a:r>
          </a:p>
        </p:txBody>
      </p:sp>
    </p:spTree>
    <p:extLst>
      <p:ext uri="{BB962C8B-B14F-4D97-AF65-F5344CB8AC3E}">
        <p14:creationId xmlns:p14="http://schemas.microsoft.com/office/powerpoint/2010/main" val="364094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惑星表層環境</a:t>
            </a:r>
            <a:r>
              <a:rPr lang="en-US" altLang="ja-JP" dirty="0"/>
              <a:t>, </a:t>
            </a:r>
            <a:r>
              <a:rPr lang="ja-JP" altLang="en-US" dirty="0"/>
              <a:t>大気循環の多様性</a:t>
            </a:r>
            <a:endParaRPr kumimoji="1" lang="ja-JP" altLang="en-US" dirty="0"/>
          </a:p>
        </p:txBody>
      </p:sp>
      <p:sp>
        <p:nvSpPr>
          <p:cNvPr id="5" name="コンテンツ プレースホルダ 4"/>
          <p:cNvSpPr>
            <a:spLocks noGrp="1"/>
          </p:cNvSpPr>
          <p:nvPr>
            <p:ph sz="half" idx="1"/>
          </p:nvPr>
        </p:nvSpPr>
        <p:spPr/>
        <p:txBody>
          <a:bodyPr>
            <a:normAutofit fontScale="92500" lnSpcReduction="10000"/>
          </a:bodyPr>
          <a:lstStyle/>
          <a:p>
            <a:r>
              <a:rPr lang="ja-JP" altLang="en-US" dirty="0"/>
              <a:t>太陽系内惑星だけでなく</a:t>
            </a:r>
            <a:r>
              <a:rPr lang="en-US" altLang="ja-JP" dirty="0"/>
              <a:t>, </a:t>
            </a:r>
            <a:r>
              <a:rPr lang="ja-JP" altLang="en-US" dirty="0"/>
              <a:t>系外惑星にも様々な大気循環が形成されているかもしれない</a:t>
            </a:r>
            <a:r>
              <a:rPr lang="en-US" altLang="ja-JP" dirty="0"/>
              <a:t>.</a:t>
            </a:r>
            <a:endParaRPr lang="ja-JP" altLang="en-US" dirty="0"/>
          </a:p>
          <a:p>
            <a:r>
              <a:rPr lang="ja-JP" altLang="en-US" dirty="0"/>
              <a:t>これら様々な惑星表層環境と大気循環の多様性は</a:t>
            </a:r>
            <a:r>
              <a:rPr lang="en-US" altLang="ja-JP" dirty="0"/>
              <a:t>, </a:t>
            </a:r>
            <a:r>
              <a:rPr lang="ja-JP" altLang="en-US" dirty="0"/>
              <a:t>どのような過程によって決定づけられているのか</a:t>
            </a:r>
            <a:r>
              <a:rPr lang="en-US" altLang="ja-JP" dirty="0"/>
              <a:t>?</a:t>
            </a:r>
          </a:p>
          <a:p>
            <a:pPr lvl="1"/>
            <a:r>
              <a:rPr lang="ja-JP" altLang="en-US" dirty="0"/>
              <a:t>結果として</a:t>
            </a:r>
            <a:r>
              <a:rPr lang="en-US" altLang="ja-JP" dirty="0"/>
              <a:t>, </a:t>
            </a:r>
          </a:p>
          <a:p>
            <a:pPr lvl="2"/>
            <a:r>
              <a:rPr lang="ja-JP" altLang="en-US" dirty="0"/>
              <a:t>なぜ地球には生命がいるのか</a:t>
            </a:r>
            <a:r>
              <a:rPr lang="en-US" altLang="ja-JP" dirty="0"/>
              <a:t>?</a:t>
            </a:r>
          </a:p>
          <a:p>
            <a:pPr lvl="2"/>
            <a:r>
              <a:rPr lang="ja-JP" altLang="en-US" dirty="0"/>
              <a:t>地球以外にはどこに生命がいるのか</a:t>
            </a:r>
            <a:r>
              <a:rPr lang="en-US" altLang="ja-JP" dirty="0"/>
              <a:t>?</a:t>
            </a:r>
          </a:p>
          <a:p>
            <a:pPr marL="457200" lvl="1" indent="0">
              <a:buNone/>
            </a:pPr>
            <a:r>
              <a:rPr lang="ja-JP" altLang="en-US" dirty="0"/>
              <a:t>　といった問いに答えられるかもしれない</a:t>
            </a:r>
            <a:r>
              <a:rPr lang="en-US" altLang="ja-JP" dirty="0"/>
              <a:t>.</a:t>
            </a:r>
          </a:p>
        </p:txBody>
      </p:sp>
      <p:sp>
        <p:nvSpPr>
          <p:cNvPr id="3" name="コンテンツ プレースホルダー 2"/>
          <p:cNvSpPr>
            <a:spLocks noGrp="1"/>
          </p:cNvSpPr>
          <p:nvPr>
            <p:ph sz="half" idx="2"/>
          </p:nvPr>
        </p:nvSpPr>
        <p:spPr/>
        <p:txBody>
          <a:bodyPr/>
          <a:lstStyle/>
          <a:p>
            <a:endParaRPr kumimoji="1" lang="ja-JP" altLang="en-US"/>
          </a:p>
        </p:txBody>
      </p:sp>
      <p:pic>
        <p:nvPicPr>
          <p:cNvPr id="7" name="Picture 4" descr="PIA03153_modest"/>
          <p:cNvPicPr>
            <a:picLocks noChangeAspect="1" noChangeArrowheads="1"/>
          </p:cNvPicPr>
          <p:nvPr/>
        </p:nvPicPr>
        <p:blipFill>
          <a:blip r:embed="rId2" cstate="print"/>
          <a:srcRect/>
          <a:stretch>
            <a:fillRect/>
          </a:stretch>
        </p:blipFill>
        <p:spPr bwMode="auto">
          <a:xfrm>
            <a:off x="6600056" y="1005366"/>
            <a:ext cx="3024336" cy="3808108"/>
          </a:xfrm>
          <a:prstGeom prst="rect">
            <a:avLst/>
          </a:prstGeom>
          <a:noFill/>
          <a:ln w="9525">
            <a:noFill/>
            <a:miter lim="800000"/>
            <a:headEnd/>
            <a:tailEnd/>
          </a:ln>
        </p:spPr>
      </p:pic>
      <p:pic>
        <p:nvPicPr>
          <p:cNvPr id="8194" name="Picture 2" descr="C:\Users\yot\Documents\My-files\yot\documents\koubo\2013-05-Kobe\2013-07-面接\1237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045" y="7101408"/>
            <a:ext cx="1891500" cy="1450150"/>
          </a:xfrm>
          <a:prstGeom prst="rect">
            <a:avLst/>
          </a:prstGeom>
          <a:noFill/>
          <a:extLst>
            <a:ext uri="{909E8E84-426E-40DD-AFC4-6F175D3DCCD1}">
              <a14:hiddenFill xmlns:a14="http://schemas.microsoft.com/office/drawing/2010/main">
                <a:solidFill>
                  <a:srgbClr val="FFFFFF"/>
                </a:solidFill>
              </a14:hiddenFill>
            </a:ext>
          </a:extLst>
        </p:spPr>
      </p:pic>
      <p:sp>
        <p:nvSpPr>
          <p:cNvPr id="8" name="楕円 7">
            <a:extLst>
              <a:ext uri="{FF2B5EF4-FFF2-40B4-BE49-F238E27FC236}">
                <a16:creationId xmlns:a16="http://schemas.microsoft.com/office/drawing/2014/main" id="{BC04B95C-C3C4-44A4-A2A8-2712191016F5}"/>
              </a:ext>
            </a:extLst>
          </p:cNvPr>
          <p:cNvSpPr/>
          <p:nvPr/>
        </p:nvSpPr>
        <p:spPr>
          <a:xfrm>
            <a:off x="7655024" y="5157508"/>
            <a:ext cx="914400" cy="914400"/>
          </a:xfrm>
          <a:prstGeom prst="ellipse">
            <a:avLst/>
          </a:prstGeom>
          <a:solidFill>
            <a:schemeClr val="tx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endParaRPr kumimoji="1" lang="ja-JP" altLang="en-US" b="1" dirty="0">
              <a:solidFill>
                <a:schemeClr val="tx1"/>
              </a:solidFill>
            </a:endParaRPr>
          </a:p>
        </p:txBody>
      </p:sp>
      <p:sp>
        <p:nvSpPr>
          <p:cNvPr id="6" name="テキスト ボックス 5">
            <a:extLst>
              <a:ext uri="{FF2B5EF4-FFF2-40B4-BE49-F238E27FC236}">
                <a16:creationId xmlns:a16="http://schemas.microsoft.com/office/drawing/2014/main" id="{FAF74EEB-4D2C-4265-A068-26F96948004D}"/>
              </a:ext>
            </a:extLst>
          </p:cNvPr>
          <p:cNvSpPr txBox="1"/>
          <p:nvPr/>
        </p:nvSpPr>
        <p:spPr>
          <a:xfrm>
            <a:off x="8478296" y="5873448"/>
            <a:ext cx="1119217" cy="338554"/>
          </a:xfrm>
          <a:prstGeom prst="rect">
            <a:avLst/>
          </a:prstGeom>
          <a:noFill/>
        </p:spPr>
        <p:txBody>
          <a:bodyPr wrap="none" rtlCol="0">
            <a:spAutoFit/>
          </a:bodyPr>
          <a:lstStyle/>
          <a:p>
            <a:r>
              <a:rPr lang="ja-JP" altLang="en-US" sz="1600" dirty="0"/>
              <a:t>系外惑星</a:t>
            </a:r>
            <a:r>
              <a:rPr lang="en-US" altLang="ja-JP" sz="1600" dirty="0"/>
              <a:t>?</a:t>
            </a:r>
            <a:endParaRPr kumimoji="1" lang="ja-JP" altLang="en-US" sz="1600" dirty="0"/>
          </a:p>
        </p:txBody>
      </p:sp>
    </p:spTree>
    <p:extLst>
      <p:ext uri="{BB962C8B-B14F-4D97-AF65-F5344CB8AC3E}">
        <p14:creationId xmlns:p14="http://schemas.microsoft.com/office/powerpoint/2010/main" val="1944867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A6283C7-14CD-4EF6-9B7F-2F0BFBE4681A}"/>
              </a:ext>
            </a:extLst>
          </p:cNvPr>
          <p:cNvSpPr>
            <a:spLocks noGrp="1"/>
          </p:cNvSpPr>
          <p:nvPr>
            <p:ph type="title"/>
          </p:nvPr>
        </p:nvSpPr>
        <p:spPr/>
        <p:txBody>
          <a:bodyPr/>
          <a:lstStyle/>
          <a:p>
            <a:r>
              <a:rPr lang="ja-JP" altLang="en-US" dirty="0"/>
              <a:t>惑星の多様性</a:t>
            </a:r>
            <a:endParaRPr kumimoji="1" lang="ja-JP" altLang="en-US" dirty="0"/>
          </a:p>
        </p:txBody>
      </p:sp>
      <p:pic>
        <p:nvPicPr>
          <p:cNvPr id="43" name="図 42">
            <a:extLst>
              <a:ext uri="{FF2B5EF4-FFF2-40B4-BE49-F238E27FC236}">
                <a16:creationId xmlns:a16="http://schemas.microsoft.com/office/drawing/2014/main" id="{60593DDC-99D1-44DA-AB95-B9B560D89BBB}"/>
              </a:ext>
            </a:extLst>
          </p:cNvPr>
          <p:cNvPicPr>
            <a:picLocks noChangeAspect="1"/>
          </p:cNvPicPr>
          <p:nvPr/>
        </p:nvPicPr>
        <p:blipFill>
          <a:blip r:embed="rId2"/>
          <a:stretch>
            <a:fillRect/>
          </a:stretch>
        </p:blipFill>
        <p:spPr>
          <a:xfrm>
            <a:off x="273093" y="1275329"/>
            <a:ext cx="3728807" cy="3642425"/>
          </a:xfrm>
          <a:prstGeom prst="rect">
            <a:avLst/>
          </a:prstGeom>
        </p:spPr>
      </p:pic>
      <p:sp>
        <p:nvSpPr>
          <p:cNvPr id="44" name="テキスト ボックス 43">
            <a:extLst>
              <a:ext uri="{FF2B5EF4-FFF2-40B4-BE49-F238E27FC236}">
                <a16:creationId xmlns:a16="http://schemas.microsoft.com/office/drawing/2014/main" id="{832352A7-8FFC-4623-B3C2-9B3AE7146087}"/>
              </a:ext>
            </a:extLst>
          </p:cNvPr>
          <p:cNvSpPr txBox="1"/>
          <p:nvPr/>
        </p:nvSpPr>
        <p:spPr>
          <a:xfrm>
            <a:off x="438976" y="908720"/>
            <a:ext cx="1435008" cy="369332"/>
          </a:xfrm>
          <a:prstGeom prst="rect">
            <a:avLst/>
          </a:prstGeom>
          <a:noFill/>
        </p:spPr>
        <p:txBody>
          <a:bodyPr wrap="none" rtlCol="0">
            <a:spAutoFit/>
          </a:bodyPr>
          <a:lstStyle/>
          <a:p>
            <a:pPr fontAlgn="auto">
              <a:spcBef>
                <a:spcPts val="0"/>
              </a:spcBef>
              <a:spcAft>
                <a:spcPts val="0"/>
              </a:spcAft>
            </a:pPr>
            <a:r>
              <a:rPr lang="en-US" altLang="ja-JP" sz="1800" dirty="0">
                <a:solidFill>
                  <a:prstClr val="black"/>
                </a:solidFill>
                <a:latin typeface="游ゴシック" panose="020F0502020204030204"/>
                <a:ea typeface="游ゴシック" panose="020B0400000000000000" pitchFamily="50" charset="-128"/>
              </a:rPr>
              <a:t>2024/01/05</a:t>
            </a:r>
            <a:endParaRPr lang="ja-JP" altLang="en-US" sz="1800" dirty="0">
              <a:solidFill>
                <a:prstClr val="black"/>
              </a:solidFill>
              <a:latin typeface="游ゴシック" panose="020F0502020204030204"/>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E0C41AB3-8E8B-4EFA-8EAE-6E11F8EB8B80}"/>
              </a:ext>
            </a:extLst>
          </p:cNvPr>
          <p:cNvSpPr txBox="1"/>
          <p:nvPr/>
        </p:nvSpPr>
        <p:spPr>
          <a:xfrm>
            <a:off x="8633620" y="2011092"/>
            <a:ext cx="1223412"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a:t>
            </a:r>
            <a:r>
              <a:rPr lang="en-US" altLang="ja-JP" dirty="0">
                <a:solidFill>
                  <a:prstClr val="black"/>
                </a:solidFill>
                <a:latin typeface="游ゴシック" panose="020F0502020204030204"/>
                <a:ea typeface="游ゴシック" panose="020B0400000000000000" pitchFamily="50" charset="-128"/>
              </a:rPr>
              <a:t>23.4</a:t>
            </a: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a:t>
            </a:r>
            <a:endParaRPr lang="ja-JP" altLang="en-US" dirty="0">
              <a:solidFill>
                <a:prstClr val="black"/>
              </a:solidFill>
              <a:latin typeface="游ゴシック" panose="020F0502020204030204"/>
              <a:ea typeface="游ゴシック" panose="020B0400000000000000" pitchFamily="50" charset="-128"/>
            </a:endParaRPr>
          </a:p>
        </p:txBody>
      </p:sp>
      <p:sp>
        <p:nvSpPr>
          <p:cNvPr id="46" name="円弧 45">
            <a:extLst>
              <a:ext uri="{FF2B5EF4-FFF2-40B4-BE49-F238E27FC236}">
                <a16:creationId xmlns:a16="http://schemas.microsoft.com/office/drawing/2014/main" id="{03CEB9E5-AD50-4B49-8CC6-EC7CE4DD7A42}"/>
              </a:ext>
            </a:extLst>
          </p:cNvPr>
          <p:cNvSpPr>
            <a:spLocks noChangeAspect="1"/>
          </p:cNvSpPr>
          <p:nvPr/>
        </p:nvSpPr>
        <p:spPr>
          <a:xfrm>
            <a:off x="7193533" y="2286446"/>
            <a:ext cx="2799096" cy="2799096"/>
          </a:xfrm>
          <a:prstGeom prst="arc">
            <a:avLst>
              <a:gd name="adj1" fmla="val 14804773"/>
              <a:gd name="adj2" fmla="val 16184300"/>
            </a:avLst>
          </a:prstGeom>
          <a:no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72BF66F5-A0CD-46CB-A4C3-AF4432CB8183}"/>
              </a:ext>
            </a:extLst>
          </p:cNvPr>
          <p:cNvSpPr txBox="1"/>
          <p:nvPr/>
        </p:nvSpPr>
        <p:spPr>
          <a:xfrm>
            <a:off x="7742632" y="4751448"/>
            <a:ext cx="1810111"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sym typeface="Symbol" panose="05050102010706020507" pitchFamily="18" charset="2"/>
              </a:rPr>
              <a:t>R~6378 km</a:t>
            </a:r>
            <a:endPar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8665EF0B-7175-4133-BAA8-0B892F927C8B}"/>
              </a:ext>
            </a:extLst>
          </p:cNvPr>
          <p:cNvSpPr txBox="1"/>
          <p:nvPr/>
        </p:nvSpPr>
        <p:spPr>
          <a:xfrm>
            <a:off x="7337273" y="1291626"/>
            <a:ext cx="1779654"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T~1 </a:t>
            </a:r>
            <a:r>
              <a:rPr lang="ja-JP" altLang="en-US" dirty="0">
                <a:solidFill>
                  <a:prstClr val="black"/>
                </a:solidFill>
                <a:latin typeface="游ゴシック" panose="020F0502020204030204"/>
                <a:ea typeface="游ゴシック" panose="020B0400000000000000" pitchFamily="50" charset="-128"/>
                <a:sym typeface="Symbol" panose="05050102010706020507" pitchFamily="18" charset="2"/>
              </a:rPr>
              <a:t>地球日</a:t>
            </a:r>
            <a:endParaRPr lang="ja-JP" altLang="en-US" dirty="0">
              <a:solidFill>
                <a:prstClr val="black"/>
              </a:solidFill>
              <a:latin typeface="游ゴシック" panose="020F0502020204030204"/>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36E22325-A5C3-4EFF-BA2C-EBACF369A702}"/>
              </a:ext>
            </a:extLst>
          </p:cNvPr>
          <p:cNvSpPr txBox="1"/>
          <p:nvPr/>
        </p:nvSpPr>
        <p:spPr>
          <a:xfrm>
            <a:off x="6136017" y="2034834"/>
            <a:ext cx="1051891"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2.6</a:t>
            </a:r>
            <a:endParaRPr lang="ja-JP" altLang="en-US" dirty="0">
              <a:solidFill>
                <a:prstClr val="black"/>
              </a:solidFill>
              <a:latin typeface="游ゴシック" panose="020F0502020204030204"/>
              <a:ea typeface="游ゴシック" panose="020B0400000000000000" pitchFamily="50" charset="-128"/>
            </a:endParaRPr>
          </a:p>
        </p:txBody>
      </p:sp>
      <p:sp>
        <p:nvSpPr>
          <p:cNvPr id="50" name="円弧 49">
            <a:extLst>
              <a:ext uri="{FF2B5EF4-FFF2-40B4-BE49-F238E27FC236}">
                <a16:creationId xmlns:a16="http://schemas.microsoft.com/office/drawing/2014/main" id="{2C060CDF-FD69-421A-AC18-1F128672F394}"/>
              </a:ext>
            </a:extLst>
          </p:cNvPr>
          <p:cNvSpPr>
            <a:spLocks noChangeAspect="1"/>
          </p:cNvSpPr>
          <p:nvPr/>
        </p:nvSpPr>
        <p:spPr>
          <a:xfrm>
            <a:off x="4648298" y="2272593"/>
            <a:ext cx="2799096" cy="2799096"/>
          </a:xfrm>
          <a:prstGeom prst="arc">
            <a:avLst>
              <a:gd name="adj1" fmla="val 16066903"/>
              <a:gd name="adj2" fmla="val 16184300"/>
            </a:avLst>
          </a:prstGeom>
          <a:no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E91A00F9-A4A5-455F-94A9-FDD81021187C}"/>
              </a:ext>
            </a:extLst>
          </p:cNvPr>
          <p:cNvSpPr txBox="1"/>
          <p:nvPr/>
        </p:nvSpPr>
        <p:spPr>
          <a:xfrm>
            <a:off x="5197397" y="4751448"/>
            <a:ext cx="1810111"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sym typeface="Symbol" panose="05050102010706020507" pitchFamily="18" charset="2"/>
              </a:rPr>
              <a:t>R~6052 km</a:t>
            </a:r>
            <a:endPar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959EAC2C-0C27-496E-BA29-94839D71E677}"/>
              </a:ext>
            </a:extLst>
          </p:cNvPr>
          <p:cNvSpPr txBox="1"/>
          <p:nvPr/>
        </p:nvSpPr>
        <p:spPr>
          <a:xfrm>
            <a:off x="4866477" y="908720"/>
            <a:ext cx="2073003"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T243 </a:t>
            </a:r>
            <a:r>
              <a:rPr lang="ja-JP" altLang="en-US" dirty="0">
                <a:solidFill>
                  <a:prstClr val="black"/>
                </a:solidFill>
                <a:latin typeface="游ゴシック" panose="020F0502020204030204"/>
                <a:ea typeface="游ゴシック" panose="020B0400000000000000" pitchFamily="50" charset="-128"/>
                <a:sym typeface="Symbol" panose="05050102010706020507" pitchFamily="18" charset="2"/>
              </a:rPr>
              <a:t>地球日</a:t>
            </a:r>
            <a:endParaRPr lang="ja-JP" altLang="en-US" dirty="0">
              <a:solidFill>
                <a:prstClr val="black"/>
              </a:solidFill>
              <a:latin typeface="游ゴシック"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F8EB7FFC-1BE1-4110-8801-C289A088B7CA}"/>
              </a:ext>
            </a:extLst>
          </p:cNvPr>
          <p:cNvSpPr txBox="1"/>
          <p:nvPr/>
        </p:nvSpPr>
        <p:spPr>
          <a:xfrm>
            <a:off x="4535456" y="1256652"/>
            <a:ext cx="2735044"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(T</a:t>
            </a:r>
            <a:r>
              <a:rPr lang="en-US" altLang="ja-JP" baseline="-25000" dirty="0">
                <a:solidFill>
                  <a:prstClr val="black"/>
                </a:solidFill>
                <a:latin typeface="游ゴシック" panose="020F0502020204030204"/>
                <a:ea typeface="游ゴシック" panose="020B0400000000000000" pitchFamily="50" charset="-128"/>
                <a:sym typeface="Symbol" panose="05050102010706020507" pitchFamily="18" charset="2"/>
              </a:rPr>
              <a:t>LOD</a:t>
            </a: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117 </a:t>
            </a:r>
            <a:r>
              <a:rPr lang="ja-JP" altLang="en-US" dirty="0">
                <a:solidFill>
                  <a:prstClr val="black"/>
                </a:solidFill>
                <a:latin typeface="游ゴシック" panose="020F0502020204030204"/>
                <a:ea typeface="游ゴシック" panose="020B0400000000000000" pitchFamily="50" charset="-128"/>
                <a:sym typeface="Symbol" panose="05050102010706020507" pitchFamily="18" charset="2"/>
              </a:rPr>
              <a:t>地球日</a:t>
            </a: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a:t>
            </a:r>
            <a:endParaRPr lang="ja-JP" altLang="en-US" dirty="0">
              <a:solidFill>
                <a:prstClr val="black"/>
              </a:solidFill>
              <a:latin typeface="游ゴシック" panose="020F0502020204030204"/>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79944995-33AA-4567-B274-2693E92B7AC5}"/>
              </a:ext>
            </a:extLst>
          </p:cNvPr>
          <p:cNvSpPr txBox="1"/>
          <p:nvPr/>
        </p:nvSpPr>
        <p:spPr>
          <a:xfrm>
            <a:off x="10840377" y="2663159"/>
            <a:ext cx="1223412"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a:t>
            </a:r>
            <a:r>
              <a:rPr lang="en-US" altLang="ja-JP" dirty="0">
                <a:solidFill>
                  <a:prstClr val="black"/>
                </a:solidFill>
                <a:latin typeface="游ゴシック" panose="020F0502020204030204"/>
                <a:ea typeface="游ゴシック" panose="020B0400000000000000" pitchFamily="50" charset="-128"/>
              </a:rPr>
              <a:t>25.2</a:t>
            </a: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a:t>
            </a:r>
            <a:endParaRPr lang="ja-JP" altLang="en-US" dirty="0">
              <a:solidFill>
                <a:prstClr val="black"/>
              </a:solidFill>
              <a:latin typeface="游ゴシック" panose="020F0502020204030204"/>
              <a:ea typeface="游ゴシック" panose="020B0400000000000000" pitchFamily="50" charset="-128"/>
            </a:endParaRPr>
          </a:p>
        </p:txBody>
      </p:sp>
      <p:grpSp>
        <p:nvGrpSpPr>
          <p:cNvPr id="55" name="グループ化 54">
            <a:extLst>
              <a:ext uri="{FF2B5EF4-FFF2-40B4-BE49-F238E27FC236}">
                <a16:creationId xmlns:a16="http://schemas.microsoft.com/office/drawing/2014/main" id="{88248F35-5AC6-4C4B-98F8-C1825C79E6DE}"/>
              </a:ext>
            </a:extLst>
          </p:cNvPr>
          <p:cNvGrpSpPr/>
          <p:nvPr/>
        </p:nvGrpSpPr>
        <p:grpSpPr>
          <a:xfrm>
            <a:off x="10076510" y="2472757"/>
            <a:ext cx="1399548" cy="1915261"/>
            <a:chOff x="10076510" y="3659832"/>
            <a:chExt cx="1399548" cy="1915261"/>
          </a:xfrm>
        </p:grpSpPr>
        <p:pic>
          <p:nvPicPr>
            <p:cNvPr id="56" name="Picture 2" descr="https://photojournal.jpl.nasa.gov/jpeg/PIA03154.jpg">
              <a:extLst>
                <a:ext uri="{FF2B5EF4-FFF2-40B4-BE49-F238E27FC236}">
                  <a16:creationId xmlns:a16="http://schemas.microsoft.com/office/drawing/2014/main" id="{B30EBF6B-AA69-447C-B60B-2CB90C1F71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79" t="6216" r="4866" b="5131"/>
            <a:stretch/>
          </p:blipFill>
          <p:spPr bwMode="auto">
            <a:xfrm rot="20100000">
              <a:off x="10209127" y="4300695"/>
              <a:ext cx="1088740" cy="1076575"/>
            </a:xfrm>
            <a:prstGeom prst="ellipse">
              <a:avLst/>
            </a:prstGeom>
            <a:noFill/>
            <a:extLst>
              <a:ext uri="{909E8E84-426E-40DD-AFC4-6F175D3DCCD1}">
                <a14:hiddenFill xmlns:a14="http://schemas.microsoft.com/office/drawing/2010/main">
                  <a:solidFill>
                    <a:srgbClr val="FFFFFF"/>
                  </a:solidFill>
                </a14:hiddenFill>
              </a:ext>
            </a:extLst>
          </p:spPr>
        </p:pic>
        <p:cxnSp>
          <p:nvCxnSpPr>
            <p:cNvPr id="57" name="直線コネクタ 56">
              <a:extLst>
                <a:ext uri="{FF2B5EF4-FFF2-40B4-BE49-F238E27FC236}">
                  <a16:creationId xmlns:a16="http://schemas.microsoft.com/office/drawing/2014/main" id="{E20F61FE-EC36-49AD-9A43-CAD47B48CE7B}"/>
                </a:ext>
              </a:extLst>
            </p:cNvPr>
            <p:cNvCxnSpPr>
              <a:cxnSpLocks/>
            </p:cNvCxnSpPr>
            <p:nvPr/>
          </p:nvCxnSpPr>
          <p:spPr>
            <a:xfrm rot="20100000">
              <a:off x="10525307" y="3719783"/>
              <a:ext cx="0" cy="1184233"/>
            </a:xfrm>
            <a:prstGeom prst="line">
              <a:avLst/>
            </a:prstGeom>
            <a:noFill/>
            <a:ln w="57150" cap="flat" cmpd="sng" algn="ctr">
              <a:solidFill>
                <a:sysClr val="windowText" lastClr="000000"/>
              </a:solidFill>
              <a:prstDash val="solid"/>
              <a:miter lim="800000"/>
            </a:ln>
            <a:effectLst/>
          </p:spPr>
        </p:cxnSp>
        <p:cxnSp>
          <p:nvCxnSpPr>
            <p:cNvPr id="58" name="直線コネクタ 57">
              <a:extLst>
                <a:ext uri="{FF2B5EF4-FFF2-40B4-BE49-F238E27FC236}">
                  <a16:creationId xmlns:a16="http://schemas.microsoft.com/office/drawing/2014/main" id="{ABF59851-FA09-4424-8F97-816B323443AF}"/>
                </a:ext>
              </a:extLst>
            </p:cNvPr>
            <p:cNvCxnSpPr>
              <a:cxnSpLocks/>
            </p:cNvCxnSpPr>
            <p:nvPr/>
          </p:nvCxnSpPr>
          <p:spPr>
            <a:xfrm>
              <a:off x="10767021" y="3659832"/>
              <a:ext cx="0" cy="1184233"/>
            </a:xfrm>
            <a:prstGeom prst="line">
              <a:avLst/>
            </a:prstGeom>
            <a:noFill/>
            <a:ln w="57150" cap="flat" cmpd="sng" algn="ctr">
              <a:solidFill>
                <a:sysClr val="windowText" lastClr="000000"/>
              </a:solidFill>
              <a:prstDash val="dash"/>
              <a:miter lim="800000"/>
            </a:ln>
            <a:effectLst/>
          </p:spPr>
        </p:cxnSp>
        <p:sp>
          <p:nvSpPr>
            <p:cNvPr id="59" name="円弧 58">
              <a:extLst>
                <a:ext uri="{FF2B5EF4-FFF2-40B4-BE49-F238E27FC236}">
                  <a16:creationId xmlns:a16="http://schemas.microsoft.com/office/drawing/2014/main" id="{2C82A072-4BBE-45FA-9B68-729CEF9C22F5}"/>
                </a:ext>
              </a:extLst>
            </p:cNvPr>
            <p:cNvSpPr>
              <a:spLocks noChangeAspect="1"/>
            </p:cNvSpPr>
            <p:nvPr/>
          </p:nvSpPr>
          <p:spPr>
            <a:xfrm>
              <a:off x="10076510" y="4175545"/>
              <a:ext cx="1399548" cy="1399548"/>
            </a:xfrm>
            <a:prstGeom prst="arc">
              <a:avLst>
                <a:gd name="adj1" fmla="val 14706506"/>
                <a:gd name="adj2" fmla="val 16184300"/>
              </a:avLst>
            </a:prstGeom>
            <a:no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0" name="円弧 59">
              <a:extLst>
                <a:ext uri="{FF2B5EF4-FFF2-40B4-BE49-F238E27FC236}">
                  <a16:creationId xmlns:a16="http://schemas.microsoft.com/office/drawing/2014/main" id="{E42D25D3-EA78-4A93-8C41-43087F9628DE}"/>
                </a:ext>
              </a:extLst>
            </p:cNvPr>
            <p:cNvSpPr/>
            <p:nvPr/>
          </p:nvSpPr>
          <p:spPr>
            <a:xfrm rot="20100000">
              <a:off x="10136100" y="3909890"/>
              <a:ext cx="546900" cy="172765"/>
            </a:xfrm>
            <a:prstGeom prst="arc">
              <a:avLst>
                <a:gd name="adj1" fmla="val 17469677"/>
                <a:gd name="adj2" fmla="val 13202178"/>
              </a:avLst>
            </a:prstGeom>
            <a:noFill/>
            <a:ln w="57150" cap="flat" cmpd="sng" algn="ctr">
              <a:solidFill>
                <a:srgbClr val="FFC000"/>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61" name="直線矢印コネクタ 60">
              <a:extLst>
                <a:ext uri="{FF2B5EF4-FFF2-40B4-BE49-F238E27FC236}">
                  <a16:creationId xmlns:a16="http://schemas.microsoft.com/office/drawing/2014/main" id="{69FAD69E-1C9B-4D1F-9539-9FC6F0B71857}"/>
                </a:ext>
              </a:extLst>
            </p:cNvPr>
            <p:cNvCxnSpPr>
              <a:cxnSpLocks/>
            </p:cNvCxnSpPr>
            <p:nvPr/>
          </p:nvCxnSpPr>
          <p:spPr>
            <a:xfrm>
              <a:off x="10775546" y="4838982"/>
              <a:ext cx="472193" cy="0"/>
            </a:xfrm>
            <a:prstGeom prst="straightConnector1">
              <a:avLst/>
            </a:prstGeom>
            <a:noFill/>
            <a:ln w="57150" cap="flat" cmpd="sng" algn="ctr">
              <a:solidFill>
                <a:sysClr val="windowText" lastClr="000000"/>
              </a:solidFill>
              <a:prstDash val="solid"/>
              <a:miter lim="800000"/>
              <a:headEnd type="triangle"/>
              <a:tailEnd type="triangle"/>
            </a:ln>
            <a:effectLst/>
          </p:spPr>
        </p:cxnSp>
      </p:grpSp>
      <p:sp>
        <p:nvSpPr>
          <p:cNvPr id="62" name="テキスト ボックス 61">
            <a:extLst>
              <a:ext uri="{FF2B5EF4-FFF2-40B4-BE49-F238E27FC236}">
                <a16:creationId xmlns:a16="http://schemas.microsoft.com/office/drawing/2014/main" id="{32F43F1E-4A98-4FA2-8A89-2727CF1DDBBC}"/>
              </a:ext>
            </a:extLst>
          </p:cNvPr>
          <p:cNvSpPr txBox="1"/>
          <p:nvPr/>
        </p:nvSpPr>
        <p:spPr>
          <a:xfrm>
            <a:off x="9920093" y="4326639"/>
            <a:ext cx="1810111"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sym typeface="Symbol" panose="05050102010706020507" pitchFamily="18" charset="2"/>
              </a:rPr>
              <a:t>R~3396 km</a:t>
            </a:r>
            <a:endPar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BA766438-E489-4225-91A6-26EE7164AD4E}"/>
              </a:ext>
            </a:extLst>
          </p:cNvPr>
          <p:cNvSpPr txBox="1"/>
          <p:nvPr/>
        </p:nvSpPr>
        <p:spPr>
          <a:xfrm>
            <a:off x="9950550" y="1972781"/>
            <a:ext cx="1779654" cy="461665"/>
          </a:xfrm>
          <a:prstGeom prst="rect">
            <a:avLst/>
          </a:prstGeom>
          <a:noFill/>
        </p:spPr>
        <p:txBody>
          <a:bodyPr wrap="none" rtlCol="0">
            <a:spAutoFit/>
          </a:bodyPr>
          <a:lstStyle/>
          <a:p>
            <a:pPr fontAlgn="auto">
              <a:spcBef>
                <a:spcPts val="0"/>
              </a:spcBef>
              <a:spcAft>
                <a:spcPts val="0"/>
              </a:spcAft>
            </a:pPr>
            <a:r>
              <a:rPr lang="en-US" altLang="ja-JP" dirty="0">
                <a:solidFill>
                  <a:prstClr val="black"/>
                </a:solidFill>
                <a:latin typeface="游ゴシック" panose="020F0502020204030204"/>
                <a:ea typeface="游ゴシック" panose="020B0400000000000000" pitchFamily="50" charset="-128"/>
                <a:sym typeface="Symbol" panose="05050102010706020507" pitchFamily="18" charset="2"/>
              </a:rPr>
              <a:t>T~1 </a:t>
            </a:r>
            <a:r>
              <a:rPr lang="ja-JP" altLang="en-US" dirty="0">
                <a:solidFill>
                  <a:prstClr val="black"/>
                </a:solidFill>
                <a:latin typeface="游ゴシック" panose="020F0502020204030204"/>
                <a:ea typeface="游ゴシック" panose="020B0400000000000000" pitchFamily="50" charset="-128"/>
                <a:sym typeface="Symbol" panose="05050102010706020507" pitchFamily="18" charset="2"/>
              </a:rPr>
              <a:t>地球日</a:t>
            </a:r>
            <a:endParaRPr lang="ja-JP" altLang="en-US" dirty="0">
              <a:solidFill>
                <a:prstClr val="black"/>
              </a:solidFill>
              <a:latin typeface="游ゴシック" panose="020F0502020204030204"/>
              <a:ea typeface="游ゴシック" panose="020B0400000000000000" pitchFamily="50" charset="-128"/>
            </a:endParaRPr>
          </a:p>
        </p:txBody>
      </p:sp>
      <p:grpSp>
        <p:nvGrpSpPr>
          <p:cNvPr id="64" name="グループ化 63">
            <a:extLst>
              <a:ext uri="{FF2B5EF4-FFF2-40B4-BE49-F238E27FC236}">
                <a16:creationId xmlns:a16="http://schemas.microsoft.com/office/drawing/2014/main" id="{6EFA6B14-7B0E-4BEC-B2FC-6F1385BBD584}"/>
              </a:ext>
            </a:extLst>
          </p:cNvPr>
          <p:cNvGrpSpPr/>
          <p:nvPr/>
        </p:nvGrpSpPr>
        <p:grpSpPr>
          <a:xfrm>
            <a:off x="7483318" y="1703336"/>
            <a:ext cx="2201662" cy="2961619"/>
            <a:chOff x="7483318" y="2890411"/>
            <a:chExt cx="2201662" cy="2961619"/>
          </a:xfrm>
        </p:grpSpPr>
        <p:pic>
          <p:nvPicPr>
            <p:cNvPr id="65" name="図 64">
              <a:extLst>
                <a:ext uri="{FF2B5EF4-FFF2-40B4-BE49-F238E27FC236}">
                  <a16:creationId xmlns:a16="http://schemas.microsoft.com/office/drawing/2014/main" id="{E715E371-4F66-4791-819A-5FD4544629D5}"/>
                </a:ext>
              </a:extLst>
            </p:cNvPr>
            <p:cNvPicPr>
              <a:picLocks noChangeAspect="1"/>
            </p:cNvPicPr>
            <p:nvPr/>
          </p:nvPicPr>
          <p:blipFill rotWithShape="1">
            <a:blip r:embed="rId4"/>
            <a:srcRect l="28648" t="21680" r="28599" b="11421"/>
            <a:stretch/>
          </p:blipFill>
          <p:spPr>
            <a:xfrm rot="20160000">
              <a:off x="7483318" y="3698879"/>
              <a:ext cx="2201662" cy="2153151"/>
            </a:xfrm>
            <a:prstGeom prst="ellipse">
              <a:avLst/>
            </a:prstGeom>
          </p:spPr>
        </p:pic>
        <p:cxnSp>
          <p:nvCxnSpPr>
            <p:cNvPr id="66" name="直線コネクタ 65">
              <a:extLst>
                <a:ext uri="{FF2B5EF4-FFF2-40B4-BE49-F238E27FC236}">
                  <a16:creationId xmlns:a16="http://schemas.microsoft.com/office/drawing/2014/main" id="{927B1A3B-2481-46DB-B059-E6CD37CB6752}"/>
                </a:ext>
              </a:extLst>
            </p:cNvPr>
            <p:cNvCxnSpPr>
              <a:cxnSpLocks/>
            </p:cNvCxnSpPr>
            <p:nvPr/>
          </p:nvCxnSpPr>
          <p:spPr>
            <a:xfrm>
              <a:off x="8593467" y="2890411"/>
              <a:ext cx="0" cy="1937836"/>
            </a:xfrm>
            <a:prstGeom prst="line">
              <a:avLst/>
            </a:prstGeom>
            <a:noFill/>
            <a:ln w="57150" cap="flat" cmpd="sng" algn="ctr">
              <a:solidFill>
                <a:sysClr val="windowText" lastClr="000000"/>
              </a:solidFill>
              <a:prstDash val="dash"/>
              <a:miter lim="800000"/>
            </a:ln>
            <a:effectLst/>
          </p:spPr>
        </p:cxnSp>
        <p:cxnSp>
          <p:nvCxnSpPr>
            <p:cNvPr id="67" name="直線コネクタ 66">
              <a:extLst>
                <a:ext uri="{FF2B5EF4-FFF2-40B4-BE49-F238E27FC236}">
                  <a16:creationId xmlns:a16="http://schemas.microsoft.com/office/drawing/2014/main" id="{D51BBA0C-B272-43D2-8A32-FC3FEBBC8DEB}"/>
                </a:ext>
              </a:extLst>
            </p:cNvPr>
            <p:cNvCxnSpPr>
              <a:cxnSpLocks/>
            </p:cNvCxnSpPr>
            <p:nvPr/>
          </p:nvCxnSpPr>
          <p:spPr>
            <a:xfrm rot="20160000">
              <a:off x="8198986" y="2961117"/>
              <a:ext cx="0" cy="1937836"/>
            </a:xfrm>
            <a:prstGeom prst="line">
              <a:avLst/>
            </a:prstGeom>
            <a:noFill/>
            <a:ln w="57150" cap="flat" cmpd="sng" algn="ctr">
              <a:solidFill>
                <a:sysClr val="windowText" lastClr="000000"/>
              </a:solidFill>
              <a:prstDash val="solid"/>
              <a:miter lim="800000"/>
            </a:ln>
            <a:effectLst/>
          </p:spPr>
        </p:cxnSp>
        <p:cxnSp>
          <p:nvCxnSpPr>
            <p:cNvPr id="68" name="直線矢印コネクタ 67">
              <a:extLst>
                <a:ext uri="{FF2B5EF4-FFF2-40B4-BE49-F238E27FC236}">
                  <a16:creationId xmlns:a16="http://schemas.microsoft.com/office/drawing/2014/main" id="{80334A47-BE01-4612-BAA7-22AC108305C9}"/>
                </a:ext>
              </a:extLst>
            </p:cNvPr>
            <p:cNvCxnSpPr/>
            <p:nvPr/>
          </p:nvCxnSpPr>
          <p:spPr>
            <a:xfrm>
              <a:off x="8640339" y="4815186"/>
              <a:ext cx="1044641" cy="0"/>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69" name="円弧 68">
              <a:extLst>
                <a:ext uri="{FF2B5EF4-FFF2-40B4-BE49-F238E27FC236}">
                  <a16:creationId xmlns:a16="http://schemas.microsoft.com/office/drawing/2014/main" id="{C41F2A3F-DC83-4C61-8DAD-04A34F1B2CB6}"/>
                </a:ext>
              </a:extLst>
            </p:cNvPr>
            <p:cNvSpPr/>
            <p:nvPr/>
          </p:nvSpPr>
          <p:spPr>
            <a:xfrm rot="20160000">
              <a:off x="7668706" y="3208043"/>
              <a:ext cx="546900" cy="172765"/>
            </a:xfrm>
            <a:prstGeom prst="arc">
              <a:avLst>
                <a:gd name="adj1" fmla="val 17469677"/>
                <a:gd name="adj2" fmla="val 13202178"/>
              </a:avLst>
            </a:prstGeom>
            <a:noFill/>
            <a:ln w="57150" cap="flat" cmpd="sng" algn="ctr">
              <a:solidFill>
                <a:srgbClr val="FFC000"/>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70" name="グループ化 69">
            <a:extLst>
              <a:ext uri="{FF2B5EF4-FFF2-40B4-BE49-F238E27FC236}">
                <a16:creationId xmlns:a16="http://schemas.microsoft.com/office/drawing/2014/main" id="{2DA5E51F-FFF6-4355-9B44-CE98794E4DB7}"/>
              </a:ext>
            </a:extLst>
          </p:cNvPr>
          <p:cNvGrpSpPr/>
          <p:nvPr/>
        </p:nvGrpSpPr>
        <p:grpSpPr>
          <a:xfrm>
            <a:off x="4994627" y="1689483"/>
            <a:ext cx="2126568" cy="2966011"/>
            <a:chOff x="4994627" y="2876558"/>
            <a:chExt cx="2126568" cy="2966011"/>
          </a:xfrm>
        </p:grpSpPr>
        <p:pic>
          <p:nvPicPr>
            <p:cNvPr id="71" name="Picture 2" descr="https://akatsuki.isas.jaxa.jp/en/gallery/data/files/uvi_20180307_120110_283_365_l2b_v20180601_mod.png">
              <a:extLst>
                <a:ext uri="{FF2B5EF4-FFF2-40B4-BE49-F238E27FC236}">
                  <a16:creationId xmlns:a16="http://schemas.microsoft.com/office/drawing/2014/main" id="{1C8FF829-EA08-4EDA-93EC-D4C4CC03473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86" t="19627" r="19488" b="19700"/>
            <a:stretch/>
          </p:blipFill>
          <p:spPr bwMode="auto">
            <a:xfrm rot="21420000">
              <a:off x="4994627" y="3689418"/>
              <a:ext cx="2126568" cy="2153151"/>
            </a:xfrm>
            <a:prstGeom prst="ellipse">
              <a:avLst/>
            </a:prstGeom>
            <a:noFill/>
            <a:extLst>
              <a:ext uri="{909E8E84-426E-40DD-AFC4-6F175D3DCCD1}">
                <a14:hiddenFill xmlns:a14="http://schemas.microsoft.com/office/drawing/2010/main">
                  <a:solidFill>
                    <a:srgbClr val="FFFFFF"/>
                  </a:solidFill>
                </a14:hiddenFill>
              </a:ext>
            </a:extLst>
          </p:spPr>
        </p:pic>
        <p:cxnSp>
          <p:nvCxnSpPr>
            <p:cNvPr id="72" name="直線コネクタ 71">
              <a:extLst>
                <a:ext uri="{FF2B5EF4-FFF2-40B4-BE49-F238E27FC236}">
                  <a16:creationId xmlns:a16="http://schemas.microsoft.com/office/drawing/2014/main" id="{76847908-5E9E-42AA-8672-1C7613547FE1}"/>
                </a:ext>
              </a:extLst>
            </p:cNvPr>
            <p:cNvCxnSpPr>
              <a:cxnSpLocks/>
            </p:cNvCxnSpPr>
            <p:nvPr/>
          </p:nvCxnSpPr>
          <p:spPr>
            <a:xfrm>
              <a:off x="6048232" y="2876558"/>
              <a:ext cx="0" cy="1937836"/>
            </a:xfrm>
            <a:prstGeom prst="line">
              <a:avLst/>
            </a:prstGeom>
            <a:noFill/>
            <a:ln w="57150" cap="flat" cmpd="sng" algn="ctr">
              <a:solidFill>
                <a:sysClr val="windowText" lastClr="000000"/>
              </a:solidFill>
              <a:prstDash val="dash"/>
              <a:miter lim="800000"/>
            </a:ln>
            <a:effectLst/>
          </p:spPr>
        </p:cxnSp>
        <p:cxnSp>
          <p:nvCxnSpPr>
            <p:cNvPr id="73" name="直線コネクタ 72">
              <a:extLst>
                <a:ext uri="{FF2B5EF4-FFF2-40B4-BE49-F238E27FC236}">
                  <a16:creationId xmlns:a16="http://schemas.microsoft.com/office/drawing/2014/main" id="{9A982125-8314-48CE-B883-CAC2D9481C50}"/>
                </a:ext>
              </a:extLst>
            </p:cNvPr>
            <p:cNvCxnSpPr>
              <a:cxnSpLocks/>
            </p:cNvCxnSpPr>
            <p:nvPr/>
          </p:nvCxnSpPr>
          <p:spPr>
            <a:xfrm rot="21420000">
              <a:off x="5997329" y="2877886"/>
              <a:ext cx="0" cy="1937836"/>
            </a:xfrm>
            <a:prstGeom prst="line">
              <a:avLst/>
            </a:prstGeom>
            <a:noFill/>
            <a:ln w="57150" cap="flat" cmpd="sng" algn="ctr">
              <a:solidFill>
                <a:sysClr val="windowText" lastClr="000000"/>
              </a:solidFill>
              <a:prstDash val="solid"/>
              <a:miter lim="800000"/>
            </a:ln>
            <a:effectLst/>
          </p:spPr>
        </p:cxnSp>
        <p:cxnSp>
          <p:nvCxnSpPr>
            <p:cNvPr id="74" name="直線矢印コネクタ 73">
              <a:extLst>
                <a:ext uri="{FF2B5EF4-FFF2-40B4-BE49-F238E27FC236}">
                  <a16:creationId xmlns:a16="http://schemas.microsoft.com/office/drawing/2014/main" id="{9EF54DD9-FB16-4A78-99D3-4582C0473610}"/>
                </a:ext>
              </a:extLst>
            </p:cNvPr>
            <p:cNvCxnSpPr/>
            <p:nvPr/>
          </p:nvCxnSpPr>
          <p:spPr>
            <a:xfrm>
              <a:off x="6069174" y="4806424"/>
              <a:ext cx="1044641" cy="0"/>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75" name="円弧 74">
              <a:extLst>
                <a:ext uri="{FF2B5EF4-FFF2-40B4-BE49-F238E27FC236}">
                  <a16:creationId xmlns:a16="http://schemas.microsoft.com/office/drawing/2014/main" id="{3BC05A16-17ED-4718-AB74-69B43E6CEC30}"/>
                </a:ext>
              </a:extLst>
            </p:cNvPr>
            <p:cNvSpPr/>
            <p:nvPr/>
          </p:nvSpPr>
          <p:spPr>
            <a:xfrm rot="21420000">
              <a:off x="5705444" y="3075500"/>
              <a:ext cx="546900" cy="172765"/>
            </a:xfrm>
            <a:prstGeom prst="arc">
              <a:avLst>
                <a:gd name="adj1" fmla="val 17469677"/>
                <a:gd name="adj2" fmla="val 13202178"/>
              </a:avLst>
            </a:prstGeom>
            <a:noFill/>
            <a:ln w="57150" cap="flat" cmpd="sng" algn="ctr">
              <a:solidFill>
                <a:srgbClr val="FFC000"/>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pic>
        <p:nvPicPr>
          <p:cNvPr id="76" name="Picture 2" descr="https://photojournal.jpl.nasa.gov/jpeg/PIA03154.jpg">
            <a:extLst>
              <a:ext uri="{FF2B5EF4-FFF2-40B4-BE49-F238E27FC236}">
                <a16:creationId xmlns:a16="http://schemas.microsoft.com/office/drawing/2014/main" id="{E796361E-2992-4A64-8174-2EAF5C33A32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79" t="6216" r="4866" b="5131"/>
          <a:stretch/>
        </p:blipFill>
        <p:spPr bwMode="auto">
          <a:xfrm>
            <a:off x="1904474" y="4123296"/>
            <a:ext cx="271125" cy="268095"/>
          </a:xfrm>
          <a:prstGeom prst="ellipse">
            <a:avLst/>
          </a:prstGeom>
          <a:noFill/>
          <a:extLst>
            <a:ext uri="{909E8E84-426E-40DD-AFC4-6F175D3DCCD1}">
              <a14:hiddenFill xmlns:a14="http://schemas.microsoft.com/office/drawing/2010/main">
                <a:solidFill>
                  <a:srgbClr val="FFFFFF"/>
                </a:solidFill>
              </a14:hiddenFill>
            </a:ext>
          </a:extLst>
        </p:spPr>
      </p:pic>
      <p:pic>
        <p:nvPicPr>
          <p:cNvPr id="77" name="図 76">
            <a:extLst>
              <a:ext uri="{FF2B5EF4-FFF2-40B4-BE49-F238E27FC236}">
                <a16:creationId xmlns:a16="http://schemas.microsoft.com/office/drawing/2014/main" id="{698317F5-8245-47BB-8B94-4ED45E5F9360}"/>
              </a:ext>
            </a:extLst>
          </p:cNvPr>
          <p:cNvPicPr>
            <a:picLocks noChangeAspect="1"/>
          </p:cNvPicPr>
          <p:nvPr/>
        </p:nvPicPr>
        <p:blipFill rotWithShape="1">
          <a:blip r:embed="rId4"/>
          <a:srcRect l="28648" t="21680" r="28599" b="11421"/>
          <a:stretch/>
        </p:blipFill>
        <p:spPr>
          <a:xfrm>
            <a:off x="1873984" y="2049457"/>
            <a:ext cx="274135" cy="268095"/>
          </a:xfrm>
          <a:prstGeom prst="ellipse">
            <a:avLst/>
          </a:prstGeom>
        </p:spPr>
      </p:pic>
      <p:pic>
        <p:nvPicPr>
          <p:cNvPr id="78" name="Picture 2" descr="https://akatsuki.isas.jaxa.jp/en/gallery/data/files/uvi_20180307_120110_283_365_l2b_v20180601_mod.png">
            <a:extLst>
              <a:ext uri="{FF2B5EF4-FFF2-40B4-BE49-F238E27FC236}">
                <a16:creationId xmlns:a16="http://schemas.microsoft.com/office/drawing/2014/main" id="{72CA6D2E-6D64-45EB-9E34-449539E2569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586" t="19627" r="19488" b="19700"/>
          <a:stretch/>
        </p:blipFill>
        <p:spPr bwMode="auto">
          <a:xfrm>
            <a:off x="1524344" y="2973727"/>
            <a:ext cx="264786" cy="268095"/>
          </a:xfrm>
          <a:prstGeom prst="ellipse">
            <a:avLst/>
          </a:prstGeom>
          <a:noFill/>
          <a:extLst>
            <a:ext uri="{909E8E84-426E-40DD-AFC4-6F175D3DCCD1}">
              <a14:hiddenFill xmlns:a14="http://schemas.microsoft.com/office/drawing/2010/main">
                <a:solidFill>
                  <a:srgbClr val="FFFFFF"/>
                </a:solidFill>
              </a14:hiddenFill>
            </a:ext>
          </a:extLst>
        </p:spPr>
      </p:pic>
      <p:pic>
        <p:nvPicPr>
          <p:cNvPr id="79" name="Picture 2" descr="https://photojournal.jpl.nasa.gov/jpegMod/PIA14867_modest.jpg">
            <a:extLst>
              <a:ext uri="{FF2B5EF4-FFF2-40B4-BE49-F238E27FC236}">
                <a16:creationId xmlns:a16="http://schemas.microsoft.com/office/drawing/2014/main" id="{E57B8344-607E-41C7-9EBB-E4326C5FCED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6" t="642" r="38975" b="735"/>
          <a:stretch/>
        </p:blipFill>
        <p:spPr bwMode="auto">
          <a:xfrm>
            <a:off x="1819028" y="2799944"/>
            <a:ext cx="268598" cy="268095"/>
          </a:xfrm>
          <a:prstGeom prst="ellipse">
            <a:avLst/>
          </a:prstGeom>
          <a:noFill/>
          <a:extLst>
            <a:ext uri="{909E8E84-426E-40DD-AFC4-6F175D3DCCD1}">
              <a14:hiddenFill xmlns:a14="http://schemas.microsoft.com/office/drawing/2010/main">
                <a:solidFill>
                  <a:srgbClr val="FFFFFF"/>
                </a:solidFill>
              </a14:hiddenFill>
            </a:ext>
          </a:extLst>
        </p:spPr>
      </p:pic>
      <p:pic>
        <p:nvPicPr>
          <p:cNvPr id="80" name="Picture 2" descr="http://solar.physics.montana.edu/HINODE/XRT/QL/syn_comp_png/latest_syn.png">
            <a:extLst>
              <a:ext uri="{FF2B5EF4-FFF2-40B4-BE49-F238E27FC236}">
                <a16:creationId xmlns:a16="http://schemas.microsoft.com/office/drawing/2014/main" id="{42C623DD-1BF4-47C9-A616-72B51DB260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8111" y="2875435"/>
            <a:ext cx="268095" cy="26809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2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グループ化 187">
            <a:extLst>
              <a:ext uri="{FF2B5EF4-FFF2-40B4-BE49-F238E27FC236}">
                <a16:creationId xmlns:a16="http://schemas.microsoft.com/office/drawing/2014/main" id="{5E6A1F04-547A-4814-8E53-7DD424803E04}"/>
              </a:ext>
            </a:extLst>
          </p:cNvPr>
          <p:cNvGrpSpPr/>
          <p:nvPr/>
        </p:nvGrpSpPr>
        <p:grpSpPr>
          <a:xfrm>
            <a:off x="9768608" y="1408974"/>
            <a:ext cx="1800000" cy="4324282"/>
            <a:chOff x="7138669" y="1340768"/>
            <a:chExt cx="1800000" cy="4324282"/>
          </a:xfrm>
        </p:grpSpPr>
        <p:grpSp>
          <p:nvGrpSpPr>
            <p:cNvPr id="166" name="グループ化 165">
              <a:extLst>
                <a:ext uri="{FF2B5EF4-FFF2-40B4-BE49-F238E27FC236}">
                  <a16:creationId xmlns:a16="http://schemas.microsoft.com/office/drawing/2014/main" id="{B1F5FA24-73ED-46A6-A792-842406E78B20}"/>
                </a:ext>
              </a:extLst>
            </p:cNvPr>
            <p:cNvGrpSpPr/>
            <p:nvPr/>
          </p:nvGrpSpPr>
          <p:grpSpPr>
            <a:xfrm>
              <a:off x="7567070" y="1340768"/>
              <a:ext cx="914400" cy="4324282"/>
              <a:chOff x="3296308" y="1045378"/>
              <a:chExt cx="914400" cy="4968551"/>
            </a:xfrm>
          </p:grpSpPr>
          <p:cxnSp>
            <p:nvCxnSpPr>
              <p:cNvPr id="167" name="直線矢印コネクタ 166">
                <a:extLst>
                  <a:ext uri="{FF2B5EF4-FFF2-40B4-BE49-F238E27FC236}">
                    <a16:creationId xmlns:a16="http://schemas.microsoft.com/office/drawing/2014/main" id="{A7930C31-DB18-4CED-8116-7CF299C6D82E}"/>
                  </a:ext>
                </a:extLst>
              </p:cNvPr>
              <p:cNvCxnSpPr>
                <a:cxnSpLocks/>
              </p:cNvCxnSpPr>
              <p:nvPr/>
            </p:nvCxnSpPr>
            <p:spPr>
              <a:xfrm flipV="1">
                <a:off x="3753508" y="1045378"/>
                <a:ext cx="0" cy="49685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円弧 167">
                <a:extLst>
                  <a:ext uri="{FF2B5EF4-FFF2-40B4-BE49-F238E27FC236}">
                    <a16:creationId xmlns:a16="http://schemas.microsoft.com/office/drawing/2014/main" id="{00A0746E-4412-404C-A722-F1657D4D6B43}"/>
                  </a:ext>
                </a:extLst>
              </p:cNvPr>
              <p:cNvSpPr/>
              <p:nvPr/>
            </p:nvSpPr>
            <p:spPr>
              <a:xfrm>
                <a:off x="3296308" y="1477425"/>
                <a:ext cx="914400" cy="276491"/>
              </a:xfrm>
              <a:prstGeom prst="arc">
                <a:avLst>
                  <a:gd name="adj1" fmla="val 18268334"/>
                  <a:gd name="adj2" fmla="val 13685008"/>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6" name="楕円 115">
              <a:extLst>
                <a:ext uri="{FF2B5EF4-FFF2-40B4-BE49-F238E27FC236}">
                  <a16:creationId xmlns:a16="http://schemas.microsoft.com/office/drawing/2014/main" id="{65A8DDAE-C941-43CB-933D-7DDDFD14D3A1}"/>
                </a:ext>
              </a:extLst>
            </p:cNvPr>
            <p:cNvSpPr>
              <a:spLocks noChangeAspect="1"/>
            </p:cNvSpPr>
            <p:nvPr/>
          </p:nvSpPr>
          <p:spPr>
            <a:xfrm>
              <a:off x="7138669" y="2810378"/>
              <a:ext cx="1800000" cy="1800000"/>
            </a:xfrm>
            <a:prstGeom prst="ellipse">
              <a:avLst/>
            </a:prstGeom>
            <a:solidFill>
              <a:srgbClr val="F78B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2" name="グループ化 161">
              <a:extLst>
                <a:ext uri="{FF2B5EF4-FFF2-40B4-BE49-F238E27FC236}">
                  <a16:creationId xmlns:a16="http://schemas.microsoft.com/office/drawing/2014/main" id="{360493D4-C3A5-49A5-99AC-542986BECBC3}"/>
                </a:ext>
              </a:extLst>
            </p:cNvPr>
            <p:cNvGrpSpPr/>
            <p:nvPr/>
          </p:nvGrpSpPr>
          <p:grpSpPr>
            <a:xfrm>
              <a:off x="7325571" y="3167627"/>
              <a:ext cx="1426195" cy="1085501"/>
              <a:chOff x="8561508" y="5007795"/>
              <a:chExt cx="1426195" cy="1085501"/>
            </a:xfrm>
          </p:grpSpPr>
          <p:grpSp>
            <p:nvGrpSpPr>
              <p:cNvPr id="154" name="グループ化 153">
                <a:extLst>
                  <a:ext uri="{FF2B5EF4-FFF2-40B4-BE49-F238E27FC236}">
                    <a16:creationId xmlns:a16="http://schemas.microsoft.com/office/drawing/2014/main" id="{C8E390D6-73A8-4A37-A496-AB2B238C96C6}"/>
                  </a:ext>
                </a:extLst>
              </p:cNvPr>
              <p:cNvGrpSpPr/>
              <p:nvPr/>
            </p:nvGrpSpPr>
            <p:grpSpPr>
              <a:xfrm>
                <a:off x="8561508" y="5007795"/>
                <a:ext cx="1426195" cy="1006976"/>
                <a:chOff x="8561508" y="5007795"/>
                <a:chExt cx="1426195" cy="1006976"/>
              </a:xfrm>
            </p:grpSpPr>
            <p:grpSp>
              <p:nvGrpSpPr>
                <p:cNvPr id="153" name="グループ化 152">
                  <a:extLst>
                    <a:ext uri="{FF2B5EF4-FFF2-40B4-BE49-F238E27FC236}">
                      <a16:creationId xmlns:a16="http://schemas.microsoft.com/office/drawing/2014/main" id="{6797C117-DAF0-455A-AA97-5E50AF88B977}"/>
                    </a:ext>
                  </a:extLst>
                </p:cNvPr>
                <p:cNvGrpSpPr/>
                <p:nvPr/>
              </p:nvGrpSpPr>
              <p:grpSpPr>
                <a:xfrm>
                  <a:off x="8561508" y="5007795"/>
                  <a:ext cx="651343" cy="1006976"/>
                  <a:chOff x="7292285" y="3212976"/>
                  <a:chExt cx="651343" cy="1006976"/>
                </a:xfrm>
              </p:grpSpPr>
              <p:sp>
                <p:nvSpPr>
                  <p:cNvPr id="148" name="円弧 147">
                    <a:extLst>
                      <a:ext uri="{FF2B5EF4-FFF2-40B4-BE49-F238E27FC236}">
                        <a16:creationId xmlns:a16="http://schemas.microsoft.com/office/drawing/2014/main" id="{5E4FC603-B26A-4C25-BD42-5A34318332A3}"/>
                      </a:ext>
                    </a:extLst>
                  </p:cNvPr>
                  <p:cNvSpPr/>
                  <p:nvPr/>
                </p:nvSpPr>
                <p:spPr>
                  <a:xfrm>
                    <a:off x="7292286" y="3212976"/>
                    <a:ext cx="651342" cy="10069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9" name="円弧 148">
                    <a:extLst>
                      <a:ext uri="{FF2B5EF4-FFF2-40B4-BE49-F238E27FC236}">
                        <a16:creationId xmlns:a16="http://schemas.microsoft.com/office/drawing/2014/main" id="{CA66E1B2-ABCB-487C-B69D-510AA2B21026}"/>
                      </a:ext>
                    </a:extLst>
                  </p:cNvPr>
                  <p:cNvSpPr/>
                  <p:nvPr/>
                </p:nvSpPr>
                <p:spPr>
                  <a:xfrm flipH="1">
                    <a:off x="7292285" y="3212976"/>
                    <a:ext cx="651342" cy="1006976"/>
                  </a:xfrm>
                  <a:prstGeom prst="arc">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2" name="グループ化 151">
                  <a:extLst>
                    <a:ext uri="{FF2B5EF4-FFF2-40B4-BE49-F238E27FC236}">
                      <a16:creationId xmlns:a16="http://schemas.microsoft.com/office/drawing/2014/main" id="{ACE73D5E-33EE-4FFC-8744-145AC66E7922}"/>
                    </a:ext>
                  </a:extLst>
                </p:cNvPr>
                <p:cNvGrpSpPr/>
                <p:nvPr/>
              </p:nvGrpSpPr>
              <p:grpSpPr>
                <a:xfrm flipH="1">
                  <a:off x="9336360" y="5007795"/>
                  <a:ext cx="651343" cy="1006976"/>
                  <a:chOff x="9398380" y="4957705"/>
                  <a:chExt cx="651343" cy="1006976"/>
                </a:xfrm>
              </p:grpSpPr>
              <p:sp>
                <p:nvSpPr>
                  <p:cNvPr id="150" name="円弧 149">
                    <a:extLst>
                      <a:ext uri="{FF2B5EF4-FFF2-40B4-BE49-F238E27FC236}">
                        <a16:creationId xmlns:a16="http://schemas.microsoft.com/office/drawing/2014/main" id="{808F84CE-26AC-4E61-9A92-416C9FEAE425}"/>
                      </a:ext>
                    </a:extLst>
                  </p:cNvPr>
                  <p:cNvSpPr/>
                  <p:nvPr/>
                </p:nvSpPr>
                <p:spPr>
                  <a:xfrm>
                    <a:off x="9398381" y="4957705"/>
                    <a:ext cx="651342" cy="10069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1" name="円弧 150">
                    <a:extLst>
                      <a:ext uri="{FF2B5EF4-FFF2-40B4-BE49-F238E27FC236}">
                        <a16:creationId xmlns:a16="http://schemas.microsoft.com/office/drawing/2014/main" id="{0E54732C-DEB2-4C8D-AD55-01AE0750E028}"/>
                      </a:ext>
                    </a:extLst>
                  </p:cNvPr>
                  <p:cNvSpPr/>
                  <p:nvPr/>
                </p:nvSpPr>
                <p:spPr>
                  <a:xfrm flipH="1">
                    <a:off x="9398380" y="4957705"/>
                    <a:ext cx="651342" cy="1006976"/>
                  </a:xfrm>
                  <a:prstGeom prst="arc">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55" name="グループ化 154">
                <a:extLst>
                  <a:ext uri="{FF2B5EF4-FFF2-40B4-BE49-F238E27FC236}">
                    <a16:creationId xmlns:a16="http://schemas.microsoft.com/office/drawing/2014/main" id="{A2C8FE89-3724-4010-BB55-72001F895901}"/>
                  </a:ext>
                </a:extLst>
              </p:cNvPr>
              <p:cNvGrpSpPr/>
              <p:nvPr/>
            </p:nvGrpSpPr>
            <p:grpSpPr>
              <a:xfrm flipV="1">
                <a:off x="8561508" y="5086320"/>
                <a:ext cx="1426195" cy="1006976"/>
                <a:chOff x="8561508" y="5007795"/>
                <a:chExt cx="1426195" cy="1006976"/>
              </a:xfrm>
            </p:grpSpPr>
            <p:grpSp>
              <p:nvGrpSpPr>
                <p:cNvPr id="156" name="グループ化 155">
                  <a:extLst>
                    <a:ext uri="{FF2B5EF4-FFF2-40B4-BE49-F238E27FC236}">
                      <a16:creationId xmlns:a16="http://schemas.microsoft.com/office/drawing/2014/main" id="{3D6B1DAC-6FE8-46DF-9D63-E89F0D2294C4}"/>
                    </a:ext>
                  </a:extLst>
                </p:cNvPr>
                <p:cNvGrpSpPr/>
                <p:nvPr/>
              </p:nvGrpSpPr>
              <p:grpSpPr>
                <a:xfrm>
                  <a:off x="8561508" y="5007795"/>
                  <a:ext cx="651343" cy="1006976"/>
                  <a:chOff x="7292285" y="3212976"/>
                  <a:chExt cx="651343" cy="1006976"/>
                </a:xfrm>
              </p:grpSpPr>
              <p:sp>
                <p:nvSpPr>
                  <p:cNvPr id="160" name="円弧 159">
                    <a:extLst>
                      <a:ext uri="{FF2B5EF4-FFF2-40B4-BE49-F238E27FC236}">
                        <a16:creationId xmlns:a16="http://schemas.microsoft.com/office/drawing/2014/main" id="{65E65284-7216-4715-8FC2-2A765D7CFF15}"/>
                      </a:ext>
                    </a:extLst>
                  </p:cNvPr>
                  <p:cNvSpPr/>
                  <p:nvPr/>
                </p:nvSpPr>
                <p:spPr>
                  <a:xfrm>
                    <a:off x="7292286" y="3212976"/>
                    <a:ext cx="651342" cy="10069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1" name="円弧 160">
                    <a:extLst>
                      <a:ext uri="{FF2B5EF4-FFF2-40B4-BE49-F238E27FC236}">
                        <a16:creationId xmlns:a16="http://schemas.microsoft.com/office/drawing/2014/main" id="{C9887995-64FD-46AB-BAD4-333B71395FF7}"/>
                      </a:ext>
                    </a:extLst>
                  </p:cNvPr>
                  <p:cNvSpPr/>
                  <p:nvPr/>
                </p:nvSpPr>
                <p:spPr>
                  <a:xfrm flipH="1">
                    <a:off x="7292285" y="3212976"/>
                    <a:ext cx="651342" cy="1006976"/>
                  </a:xfrm>
                  <a:prstGeom prst="arc">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7" name="グループ化 156">
                  <a:extLst>
                    <a:ext uri="{FF2B5EF4-FFF2-40B4-BE49-F238E27FC236}">
                      <a16:creationId xmlns:a16="http://schemas.microsoft.com/office/drawing/2014/main" id="{A77D5B32-3EF4-407A-AFE7-9A50D0D65DE3}"/>
                    </a:ext>
                  </a:extLst>
                </p:cNvPr>
                <p:cNvGrpSpPr/>
                <p:nvPr/>
              </p:nvGrpSpPr>
              <p:grpSpPr>
                <a:xfrm flipH="1">
                  <a:off x="9336360" y="5007795"/>
                  <a:ext cx="651343" cy="1006976"/>
                  <a:chOff x="9398380" y="4957705"/>
                  <a:chExt cx="651343" cy="1006976"/>
                </a:xfrm>
              </p:grpSpPr>
              <p:sp>
                <p:nvSpPr>
                  <p:cNvPr id="158" name="円弧 157">
                    <a:extLst>
                      <a:ext uri="{FF2B5EF4-FFF2-40B4-BE49-F238E27FC236}">
                        <a16:creationId xmlns:a16="http://schemas.microsoft.com/office/drawing/2014/main" id="{BA942350-DEC5-4EE7-99D6-81394A52DAB5}"/>
                      </a:ext>
                    </a:extLst>
                  </p:cNvPr>
                  <p:cNvSpPr/>
                  <p:nvPr/>
                </p:nvSpPr>
                <p:spPr>
                  <a:xfrm>
                    <a:off x="9398381" y="4957705"/>
                    <a:ext cx="651342" cy="10069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9" name="円弧 158">
                    <a:extLst>
                      <a:ext uri="{FF2B5EF4-FFF2-40B4-BE49-F238E27FC236}">
                        <a16:creationId xmlns:a16="http://schemas.microsoft.com/office/drawing/2014/main" id="{936108AE-7785-41EE-BA78-D12C48BD1A3F}"/>
                      </a:ext>
                    </a:extLst>
                  </p:cNvPr>
                  <p:cNvSpPr/>
                  <p:nvPr/>
                </p:nvSpPr>
                <p:spPr>
                  <a:xfrm flipH="1">
                    <a:off x="9398380" y="4957705"/>
                    <a:ext cx="651342" cy="1006976"/>
                  </a:xfrm>
                  <a:prstGeom prst="arc">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grpSp>
      <p:sp>
        <p:nvSpPr>
          <p:cNvPr id="189" name="テキスト ボックス 188">
            <a:extLst>
              <a:ext uri="{FF2B5EF4-FFF2-40B4-BE49-F238E27FC236}">
                <a16:creationId xmlns:a16="http://schemas.microsoft.com/office/drawing/2014/main" id="{BC6AFF87-5EBB-4C9D-9762-7DF3EB456119}"/>
              </a:ext>
            </a:extLst>
          </p:cNvPr>
          <p:cNvSpPr txBox="1"/>
          <p:nvPr/>
        </p:nvSpPr>
        <p:spPr>
          <a:xfrm>
            <a:off x="7507668" y="908720"/>
            <a:ext cx="2031325" cy="461665"/>
          </a:xfrm>
          <a:prstGeom prst="rect">
            <a:avLst/>
          </a:prstGeom>
          <a:noFill/>
        </p:spPr>
        <p:txBody>
          <a:bodyPr wrap="none" rtlCol="0">
            <a:spAutoFit/>
          </a:bodyPr>
          <a:lstStyle/>
          <a:p>
            <a:r>
              <a:rPr lang="ja-JP" altLang="en-US" dirty="0"/>
              <a:t>東西平均循環</a:t>
            </a:r>
            <a:endParaRPr kumimoji="1" lang="ja-JP" altLang="en-US" dirty="0"/>
          </a:p>
        </p:txBody>
      </p:sp>
      <p:sp>
        <p:nvSpPr>
          <p:cNvPr id="190" name="テキスト ボックス 189">
            <a:extLst>
              <a:ext uri="{FF2B5EF4-FFF2-40B4-BE49-F238E27FC236}">
                <a16:creationId xmlns:a16="http://schemas.microsoft.com/office/drawing/2014/main" id="{FE225D69-E4F9-4A0F-B3BC-AFEFFA589B93}"/>
              </a:ext>
            </a:extLst>
          </p:cNvPr>
          <p:cNvSpPr txBox="1"/>
          <p:nvPr/>
        </p:nvSpPr>
        <p:spPr>
          <a:xfrm>
            <a:off x="9915721" y="908720"/>
            <a:ext cx="1569660" cy="461665"/>
          </a:xfrm>
          <a:prstGeom prst="rect">
            <a:avLst/>
          </a:prstGeom>
          <a:noFill/>
        </p:spPr>
        <p:txBody>
          <a:bodyPr wrap="none" rtlCol="0">
            <a:spAutoFit/>
          </a:bodyPr>
          <a:lstStyle/>
          <a:p>
            <a:r>
              <a:rPr lang="ja-JP" altLang="en-US" dirty="0"/>
              <a:t>波動・擾乱</a:t>
            </a:r>
            <a:endParaRPr kumimoji="1" lang="ja-JP" altLang="en-US" dirty="0"/>
          </a:p>
        </p:txBody>
      </p:sp>
      <p:grpSp>
        <p:nvGrpSpPr>
          <p:cNvPr id="10" name="グループ化 9">
            <a:extLst>
              <a:ext uri="{FF2B5EF4-FFF2-40B4-BE49-F238E27FC236}">
                <a16:creationId xmlns:a16="http://schemas.microsoft.com/office/drawing/2014/main" id="{139911B7-2A9E-48BC-9DFE-A8648E7EF274}"/>
              </a:ext>
            </a:extLst>
          </p:cNvPr>
          <p:cNvGrpSpPr/>
          <p:nvPr/>
        </p:nvGrpSpPr>
        <p:grpSpPr>
          <a:xfrm>
            <a:off x="2639616" y="2991308"/>
            <a:ext cx="2121860" cy="1464757"/>
            <a:chOff x="2639616" y="2991308"/>
            <a:chExt cx="2121860" cy="1464757"/>
          </a:xfrm>
        </p:grpSpPr>
        <p:sp>
          <p:nvSpPr>
            <p:cNvPr id="72" name="Oval 5">
              <a:extLst>
                <a:ext uri="{FF2B5EF4-FFF2-40B4-BE49-F238E27FC236}">
                  <a16:creationId xmlns:a16="http://schemas.microsoft.com/office/drawing/2014/main" id="{6CA30C2D-33BC-4DD2-A0F3-B615A5AFE359}"/>
                </a:ext>
              </a:extLst>
            </p:cNvPr>
            <p:cNvSpPr>
              <a:spLocks noChangeArrowheads="1"/>
            </p:cNvSpPr>
            <p:nvPr/>
          </p:nvSpPr>
          <p:spPr bwMode="auto">
            <a:xfrm>
              <a:off x="3578788" y="3278646"/>
              <a:ext cx="914400" cy="914400"/>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74" name="AutoShape 7">
              <a:extLst>
                <a:ext uri="{FF2B5EF4-FFF2-40B4-BE49-F238E27FC236}">
                  <a16:creationId xmlns:a16="http://schemas.microsoft.com/office/drawing/2014/main" id="{64854730-4BA2-48ED-A6C0-C21F64FC1F77}"/>
                </a:ext>
              </a:extLst>
            </p:cNvPr>
            <p:cNvSpPr>
              <a:spLocks noChangeArrowheads="1"/>
            </p:cNvSpPr>
            <p:nvPr/>
          </p:nvSpPr>
          <p:spPr bwMode="auto">
            <a:xfrm>
              <a:off x="2639616" y="30162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5" name="AutoShape 8">
              <a:extLst>
                <a:ext uri="{FF2B5EF4-FFF2-40B4-BE49-F238E27FC236}">
                  <a16:creationId xmlns:a16="http://schemas.microsoft.com/office/drawing/2014/main" id="{FC93D3B9-CB8C-422D-9175-EDB05BA0FC3C}"/>
                </a:ext>
              </a:extLst>
            </p:cNvPr>
            <p:cNvSpPr>
              <a:spLocks noChangeArrowheads="1"/>
            </p:cNvSpPr>
            <p:nvPr/>
          </p:nvSpPr>
          <p:spPr bwMode="auto">
            <a:xfrm>
              <a:off x="2639616" y="36639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6" name="AutoShape 9">
              <a:extLst>
                <a:ext uri="{FF2B5EF4-FFF2-40B4-BE49-F238E27FC236}">
                  <a16:creationId xmlns:a16="http://schemas.microsoft.com/office/drawing/2014/main" id="{B5D9B548-BE96-448B-B476-2DE1AD5AD839}"/>
                </a:ext>
              </a:extLst>
            </p:cNvPr>
            <p:cNvSpPr>
              <a:spLocks noChangeArrowheads="1"/>
            </p:cNvSpPr>
            <p:nvPr/>
          </p:nvSpPr>
          <p:spPr bwMode="auto">
            <a:xfrm>
              <a:off x="2639616" y="43116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8" name="AutoShape 11">
              <a:extLst>
                <a:ext uri="{FF2B5EF4-FFF2-40B4-BE49-F238E27FC236}">
                  <a16:creationId xmlns:a16="http://schemas.microsoft.com/office/drawing/2014/main" id="{115C34D9-1EA3-494C-B20A-BBBEF91F308A}"/>
                </a:ext>
              </a:extLst>
            </p:cNvPr>
            <p:cNvSpPr>
              <a:spLocks noChangeArrowheads="1"/>
            </p:cNvSpPr>
            <p:nvPr/>
          </p:nvSpPr>
          <p:spPr bwMode="auto">
            <a:xfrm rot="-8100000" flipH="1" flipV="1">
              <a:off x="4361426" y="40469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4" name="AutoShape 12">
              <a:extLst>
                <a:ext uri="{FF2B5EF4-FFF2-40B4-BE49-F238E27FC236}">
                  <a16:creationId xmlns:a16="http://schemas.microsoft.com/office/drawing/2014/main" id="{AA87E107-C3B4-47E0-A6EE-61E47E6856AE}"/>
                </a:ext>
              </a:extLst>
            </p:cNvPr>
            <p:cNvSpPr>
              <a:spLocks noChangeArrowheads="1"/>
            </p:cNvSpPr>
            <p:nvPr/>
          </p:nvSpPr>
          <p:spPr bwMode="auto">
            <a:xfrm rot="-8100000">
              <a:off x="3450201" y="31706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5" name="AutoShape 13">
              <a:extLst>
                <a:ext uri="{FF2B5EF4-FFF2-40B4-BE49-F238E27FC236}">
                  <a16:creationId xmlns:a16="http://schemas.microsoft.com/office/drawing/2014/main" id="{FE2281E0-B062-4A54-B575-0705C7DE6C40}"/>
                </a:ext>
              </a:extLst>
            </p:cNvPr>
            <p:cNvSpPr>
              <a:spLocks noChangeArrowheads="1"/>
            </p:cNvSpPr>
            <p:nvPr/>
          </p:nvSpPr>
          <p:spPr bwMode="auto">
            <a:xfrm rot="-2700000" flipH="1" flipV="1">
              <a:off x="3488301" y="40374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6" name="AutoShape 14">
              <a:extLst>
                <a:ext uri="{FF2B5EF4-FFF2-40B4-BE49-F238E27FC236}">
                  <a16:creationId xmlns:a16="http://schemas.microsoft.com/office/drawing/2014/main" id="{DC018C8F-D843-4FD7-9C24-D020059AFB1F}"/>
                </a:ext>
              </a:extLst>
            </p:cNvPr>
            <p:cNvSpPr>
              <a:spLocks noChangeArrowheads="1"/>
            </p:cNvSpPr>
            <p:nvPr/>
          </p:nvSpPr>
          <p:spPr bwMode="auto">
            <a:xfrm rot="-5400000">
              <a:off x="3902639" y="29547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7" name="AutoShape 15">
              <a:extLst>
                <a:ext uri="{FF2B5EF4-FFF2-40B4-BE49-F238E27FC236}">
                  <a16:creationId xmlns:a16="http://schemas.microsoft.com/office/drawing/2014/main" id="{6EB418BF-ABF9-4F1C-8C8D-1407392A438B}"/>
                </a:ext>
              </a:extLst>
            </p:cNvPr>
            <p:cNvSpPr>
              <a:spLocks noChangeArrowheads="1"/>
            </p:cNvSpPr>
            <p:nvPr/>
          </p:nvSpPr>
          <p:spPr bwMode="auto">
            <a:xfrm rot="-2700000">
              <a:off x="4370951" y="3134183"/>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8" name="AutoShape 16">
              <a:extLst>
                <a:ext uri="{FF2B5EF4-FFF2-40B4-BE49-F238E27FC236}">
                  <a16:creationId xmlns:a16="http://schemas.microsoft.com/office/drawing/2014/main" id="{C4C123FE-6C12-43D1-86E1-03D6726AE907}"/>
                </a:ext>
              </a:extLst>
            </p:cNvPr>
            <p:cNvSpPr>
              <a:spLocks noChangeArrowheads="1"/>
            </p:cNvSpPr>
            <p:nvPr/>
          </p:nvSpPr>
          <p:spPr bwMode="auto">
            <a:xfrm flipH="1">
              <a:off x="3291451" y="358820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9" name="AutoShape 17">
              <a:extLst>
                <a:ext uri="{FF2B5EF4-FFF2-40B4-BE49-F238E27FC236}">
                  <a16:creationId xmlns:a16="http://schemas.microsoft.com/office/drawing/2014/main" id="{DF12934E-7816-4D59-A3FD-8B6654B6CAD1}"/>
                </a:ext>
              </a:extLst>
            </p:cNvPr>
            <p:cNvSpPr>
              <a:spLocks noChangeArrowheads="1"/>
            </p:cNvSpPr>
            <p:nvPr/>
          </p:nvSpPr>
          <p:spPr bwMode="auto">
            <a:xfrm>
              <a:off x="4545576" y="35675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1" name="AutoShape 18">
              <a:extLst>
                <a:ext uri="{FF2B5EF4-FFF2-40B4-BE49-F238E27FC236}">
                  <a16:creationId xmlns:a16="http://schemas.microsoft.com/office/drawing/2014/main" id="{7AD83FF1-7A8D-49FD-A1E2-BBF77D8D21BD}"/>
                </a:ext>
              </a:extLst>
            </p:cNvPr>
            <p:cNvSpPr>
              <a:spLocks noChangeArrowheads="1"/>
            </p:cNvSpPr>
            <p:nvPr/>
          </p:nvSpPr>
          <p:spPr bwMode="auto">
            <a:xfrm rot="5400000" flipV="1">
              <a:off x="3937564" y="419145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104" name="テキスト ボックス 103">
            <a:extLst>
              <a:ext uri="{FF2B5EF4-FFF2-40B4-BE49-F238E27FC236}">
                <a16:creationId xmlns:a16="http://schemas.microsoft.com/office/drawing/2014/main" id="{70D0B61C-C723-45A2-9BC9-0E6C623FF053}"/>
              </a:ext>
            </a:extLst>
          </p:cNvPr>
          <p:cNvSpPr txBox="1"/>
          <p:nvPr/>
        </p:nvSpPr>
        <p:spPr>
          <a:xfrm>
            <a:off x="2880028" y="948177"/>
            <a:ext cx="1415772" cy="461665"/>
          </a:xfrm>
          <a:prstGeom prst="rect">
            <a:avLst/>
          </a:prstGeom>
          <a:noFill/>
        </p:spPr>
        <p:txBody>
          <a:bodyPr wrap="none" rtlCol="0">
            <a:spAutoFit/>
          </a:bodyPr>
          <a:lstStyle/>
          <a:p>
            <a:r>
              <a:rPr lang="ja-JP" altLang="en-US" dirty="0"/>
              <a:t>放射</a:t>
            </a:r>
            <a:r>
              <a:rPr kumimoji="1" lang="ja-JP" altLang="en-US" dirty="0"/>
              <a:t>収支</a:t>
            </a:r>
          </a:p>
        </p:txBody>
      </p:sp>
      <p:sp>
        <p:nvSpPr>
          <p:cNvPr id="105" name="テキスト ボックス 104">
            <a:extLst>
              <a:ext uri="{FF2B5EF4-FFF2-40B4-BE49-F238E27FC236}">
                <a16:creationId xmlns:a16="http://schemas.microsoft.com/office/drawing/2014/main" id="{16F2E44A-4FD1-4EF2-8A80-6C794BD4F24E}"/>
              </a:ext>
            </a:extLst>
          </p:cNvPr>
          <p:cNvSpPr txBox="1"/>
          <p:nvPr/>
        </p:nvSpPr>
        <p:spPr>
          <a:xfrm>
            <a:off x="4655840" y="948177"/>
            <a:ext cx="1415772" cy="461665"/>
          </a:xfrm>
          <a:prstGeom prst="rect">
            <a:avLst/>
          </a:prstGeom>
          <a:noFill/>
        </p:spPr>
        <p:txBody>
          <a:bodyPr wrap="none" rtlCol="0">
            <a:spAutoFit/>
          </a:bodyPr>
          <a:lstStyle/>
          <a:p>
            <a:r>
              <a:rPr kumimoji="1" lang="ja-JP" altLang="en-US" dirty="0"/>
              <a:t>鉛直構造</a:t>
            </a:r>
          </a:p>
        </p:txBody>
      </p:sp>
      <p:grpSp>
        <p:nvGrpSpPr>
          <p:cNvPr id="11" name="グループ化 10">
            <a:extLst>
              <a:ext uri="{FF2B5EF4-FFF2-40B4-BE49-F238E27FC236}">
                <a16:creationId xmlns:a16="http://schemas.microsoft.com/office/drawing/2014/main" id="{8E807814-7C10-4768-A4EA-E10137D34C3B}"/>
              </a:ext>
            </a:extLst>
          </p:cNvPr>
          <p:cNvGrpSpPr/>
          <p:nvPr/>
        </p:nvGrpSpPr>
        <p:grpSpPr>
          <a:xfrm>
            <a:off x="4656304" y="2181026"/>
            <a:ext cx="1728192" cy="3178402"/>
            <a:chOff x="4656304" y="2181026"/>
            <a:chExt cx="1728192" cy="3178402"/>
          </a:xfrm>
        </p:grpSpPr>
        <p:cxnSp>
          <p:nvCxnSpPr>
            <p:cNvPr id="192" name="直線矢印コネクタ 191">
              <a:extLst>
                <a:ext uri="{FF2B5EF4-FFF2-40B4-BE49-F238E27FC236}">
                  <a16:creationId xmlns:a16="http://schemas.microsoft.com/office/drawing/2014/main" id="{9748CC2B-9747-41DA-AFDE-8066FB88A55E}"/>
                </a:ext>
              </a:extLst>
            </p:cNvPr>
            <p:cNvCxnSpPr/>
            <p:nvPr/>
          </p:nvCxnSpPr>
          <p:spPr>
            <a:xfrm flipV="1">
              <a:off x="4944336" y="2191375"/>
              <a:ext cx="0" cy="3168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249777F9-927C-4C37-AF86-963430324744}"/>
                </a:ext>
              </a:extLst>
            </p:cNvPr>
            <p:cNvCxnSpPr/>
            <p:nvPr/>
          </p:nvCxnSpPr>
          <p:spPr>
            <a:xfrm>
              <a:off x="4656304" y="5059732"/>
              <a:ext cx="17281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DC266AA8-B1E0-46CA-AC82-C64A39F697FA}"/>
                </a:ext>
              </a:extLst>
            </p:cNvPr>
            <p:cNvSpPr/>
            <p:nvPr/>
          </p:nvSpPr>
          <p:spPr>
            <a:xfrm>
              <a:off x="5272207" y="2181026"/>
              <a:ext cx="433171" cy="2843408"/>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F84B175C-AA89-4241-AFE0-284B3E64D4C9}"/>
              </a:ext>
            </a:extLst>
          </p:cNvPr>
          <p:cNvGrpSpPr/>
          <p:nvPr/>
        </p:nvGrpSpPr>
        <p:grpSpPr>
          <a:xfrm>
            <a:off x="6781777" y="1408974"/>
            <a:ext cx="3521677" cy="4324282"/>
            <a:chOff x="6781777" y="1408974"/>
            <a:chExt cx="3521677" cy="4324282"/>
          </a:xfrm>
        </p:grpSpPr>
        <p:grpSp>
          <p:nvGrpSpPr>
            <p:cNvPr id="187" name="グループ化 186">
              <a:extLst>
                <a:ext uri="{FF2B5EF4-FFF2-40B4-BE49-F238E27FC236}">
                  <a16:creationId xmlns:a16="http://schemas.microsoft.com/office/drawing/2014/main" id="{5F698887-14F7-4F03-ABD9-87ECF7BB1CF7}"/>
                </a:ext>
              </a:extLst>
            </p:cNvPr>
            <p:cNvGrpSpPr/>
            <p:nvPr/>
          </p:nvGrpSpPr>
          <p:grpSpPr>
            <a:xfrm>
              <a:off x="6781777" y="1408974"/>
              <a:ext cx="3521677" cy="4324282"/>
              <a:chOff x="2023311" y="1340768"/>
              <a:chExt cx="3521677" cy="4324282"/>
            </a:xfrm>
          </p:grpSpPr>
          <p:grpSp>
            <p:nvGrpSpPr>
              <p:cNvPr id="165" name="グループ化 164">
                <a:extLst>
                  <a:ext uri="{FF2B5EF4-FFF2-40B4-BE49-F238E27FC236}">
                    <a16:creationId xmlns:a16="http://schemas.microsoft.com/office/drawing/2014/main" id="{5050E0C2-2C62-4755-A4B0-9C00D73B6B98}"/>
                  </a:ext>
                </a:extLst>
              </p:cNvPr>
              <p:cNvGrpSpPr/>
              <p:nvPr/>
            </p:nvGrpSpPr>
            <p:grpSpPr>
              <a:xfrm>
                <a:off x="3296308" y="1340768"/>
                <a:ext cx="914400" cy="4324282"/>
                <a:chOff x="3296308" y="1045378"/>
                <a:chExt cx="914400" cy="4968551"/>
              </a:xfrm>
            </p:grpSpPr>
            <p:cxnSp>
              <p:nvCxnSpPr>
                <p:cNvPr id="6" name="直線矢印コネクタ 5">
                  <a:extLst>
                    <a:ext uri="{FF2B5EF4-FFF2-40B4-BE49-F238E27FC236}">
                      <a16:creationId xmlns:a16="http://schemas.microsoft.com/office/drawing/2014/main" id="{D788D01D-F2A6-49B0-83AB-54E589039FBE}"/>
                    </a:ext>
                  </a:extLst>
                </p:cNvPr>
                <p:cNvCxnSpPr>
                  <a:cxnSpLocks/>
                </p:cNvCxnSpPr>
                <p:nvPr/>
              </p:nvCxnSpPr>
              <p:spPr>
                <a:xfrm flipV="1">
                  <a:off x="3753508" y="1045378"/>
                  <a:ext cx="0" cy="49685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円弧 6">
                  <a:extLst>
                    <a:ext uri="{FF2B5EF4-FFF2-40B4-BE49-F238E27FC236}">
                      <a16:creationId xmlns:a16="http://schemas.microsoft.com/office/drawing/2014/main" id="{D798DBF5-B34D-4457-899E-80C4B7122A92}"/>
                    </a:ext>
                  </a:extLst>
                </p:cNvPr>
                <p:cNvSpPr/>
                <p:nvPr/>
              </p:nvSpPr>
              <p:spPr>
                <a:xfrm>
                  <a:off x="3296308" y="1477425"/>
                  <a:ext cx="914400" cy="276491"/>
                </a:xfrm>
                <a:prstGeom prst="arc">
                  <a:avLst>
                    <a:gd name="adj1" fmla="val 18268334"/>
                    <a:gd name="adj2" fmla="val 13685008"/>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70" name="グループ化 169">
                <a:extLst>
                  <a:ext uri="{FF2B5EF4-FFF2-40B4-BE49-F238E27FC236}">
                    <a16:creationId xmlns:a16="http://schemas.microsoft.com/office/drawing/2014/main" id="{8578EA84-8352-4AF1-A224-8A9CD4D9D8BC}"/>
                  </a:ext>
                </a:extLst>
              </p:cNvPr>
              <p:cNvGrpSpPr/>
              <p:nvPr/>
            </p:nvGrpSpPr>
            <p:grpSpPr>
              <a:xfrm>
                <a:off x="2023311" y="1938736"/>
                <a:ext cx="3521677" cy="3456384"/>
                <a:chOff x="1919536" y="1916832"/>
                <a:chExt cx="3521677" cy="3456384"/>
              </a:xfrm>
            </p:grpSpPr>
            <p:grpSp>
              <p:nvGrpSpPr>
                <p:cNvPr id="79" name="グループ化 78">
                  <a:extLst>
                    <a:ext uri="{FF2B5EF4-FFF2-40B4-BE49-F238E27FC236}">
                      <a16:creationId xmlns:a16="http://schemas.microsoft.com/office/drawing/2014/main" id="{95C7C1DA-A506-43BC-882F-0BB4C49AA871}"/>
                    </a:ext>
                  </a:extLst>
                </p:cNvPr>
                <p:cNvGrpSpPr/>
                <p:nvPr/>
              </p:nvGrpSpPr>
              <p:grpSpPr>
                <a:xfrm flipV="1">
                  <a:off x="2177525" y="2109528"/>
                  <a:ext cx="3263688" cy="3263688"/>
                  <a:chOff x="3647728" y="2217539"/>
                  <a:chExt cx="3263688" cy="3263688"/>
                </a:xfrm>
              </p:grpSpPr>
              <p:sp>
                <p:nvSpPr>
                  <p:cNvPr id="80" name="円弧 79">
                    <a:extLst>
                      <a:ext uri="{FF2B5EF4-FFF2-40B4-BE49-F238E27FC236}">
                        <a16:creationId xmlns:a16="http://schemas.microsoft.com/office/drawing/2014/main" id="{CE0B877F-1C2F-4DC3-8DFA-74A21390375E}"/>
                      </a:ext>
                    </a:extLst>
                  </p:cNvPr>
                  <p:cNvSpPr>
                    <a:spLocks noChangeAspect="1"/>
                  </p:cNvSpPr>
                  <p:nvPr/>
                </p:nvSpPr>
                <p:spPr>
                  <a:xfrm rot="16200000">
                    <a:off x="4140119" y="2709931"/>
                    <a:ext cx="2278904" cy="2278904"/>
                  </a:xfrm>
                  <a:prstGeom prst="arc">
                    <a:avLst>
                      <a:gd name="adj1" fmla="val 16200000"/>
                      <a:gd name="adj2" fmla="val 1814594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a:extLst>
                      <a:ext uri="{FF2B5EF4-FFF2-40B4-BE49-F238E27FC236}">
                        <a16:creationId xmlns:a16="http://schemas.microsoft.com/office/drawing/2014/main" id="{6A37AB25-4C58-4BC7-A9F7-57C49A6278EC}"/>
                      </a:ext>
                    </a:extLst>
                  </p:cNvPr>
                  <p:cNvSpPr>
                    <a:spLocks noChangeAspect="1"/>
                  </p:cNvSpPr>
                  <p:nvPr/>
                </p:nvSpPr>
                <p:spPr>
                  <a:xfrm rot="16200000">
                    <a:off x="3647728" y="2217539"/>
                    <a:ext cx="3263688" cy="3263688"/>
                  </a:xfrm>
                  <a:prstGeom prst="arc">
                    <a:avLst>
                      <a:gd name="adj1" fmla="val 16200000"/>
                      <a:gd name="adj2" fmla="val 18115789"/>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2" name="直線矢印コネクタ 81">
                    <a:extLst>
                      <a:ext uri="{FF2B5EF4-FFF2-40B4-BE49-F238E27FC236}">
                        <a16:creationId xmlns:a16="http://schemas.microsoft.com/office/drawing/2014/main" id="{9F43D6EA-C279-433E-80D5-71C54E11E046}"/>
                      </a:ext>
                    </a:extLst>
                  </p:cNvPr>
                  <p:cNvCxnSpPr>
                    <a:stCxn id="80" idx="0"/>
                    <a:endCxn id="81" idx="0"/>
                  </p:cNvCxnSpPr>
                  <p:nvPr/>
                </p:nvCxnSpPr>
                <p:spPr>
                  <a:xfrm flipH="1">
                    <a:off x="3647728" y="3849383"/>
                    <a:ext cx="4923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DF770501-6331-45FE-8041-CEF09E57FD95}"/>
                      </a:ext>
                    </a:extLst>
                  </p:cNvPr>
                  <p:cNvCxnSpPr>
                    <a:cxnSpLocks/>
                    <a:stCxn id="81" idx="2"/>
                    <a:endCxn id="80" idx="2"/>
                  </p:cNvCxnSpPr>
                  <p:nvPr/>
                </p:nvCxnSpPr>
                <p:spPr>
                  <a:xfrm>
                    <a:off x="3894632" y="2986333"/>
                    <a:ext cx="423214" cy="2519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84" name="グループ化 83">
                  <a:extLst>
                    <a:ext uri="{FF2B5EF4-FFF2-40B4-BE49-F238E27FC236}">
                      <a16:creationId xmlns:a16="http://schemas.microsoft.com/office/drawing/2014/main" id="{0884BD1A-9C0D-4A84-91A1-5A1FED90B4AC}"/>
                    </a:ext>
                  </a:extLst>
                </p:cNvPr>
                <p:cNvGrpSpPr/>
                <p:nvPr/>
              </p:nvGrpSpPr>
              <p:grpSpPr>
                <a:xfrm flipV="1">
                  <a:off x="1991544" y="1916832"/>
                  <a:ext cx="3263688" cy="3263688"/>
                  <a:chOff x="3552392" y="2276873"/>
                  <a:chExt cx="3263688" cy="3263688"/>
                </a:xfrm>
              </p:grpSpPr>
              <p:sp>
                <p:nvSpPr>
                  <p:cNvPr id="85" name="円弧 84">
                    <a:extLst>
                      <a:ext uri="{FF2B5EF4-FFF2-40B4-BE49-F238E27FC236}">
                        <a16:creationId xmlns:a16="http://schemas.microsoft.com/office/drawing/2014/main" id="{2B2D1DBC-17DE-4C59-9CDC-9796715A668C}"/>
                      </a:ext>
                    </a:extLst>
                  </p:cNvPr>
                  <p:cNvSpPr>
                    <a:spLocks noChangeAspect="1"/>
                  </p:cNvSpPr>
                  <p:nvPr/>
                </p:nvSpPr>
                <p:spPr>
                  <a:xfrm rot="16200000">
                    <a:off x="4044783" y="2769265"/>
                    <a:ext cx="2278904" cy="2278904"/>
                  </a:xfrm>
                  <a:prstGeom prst="arc">
                    <a:avLst>
                      <a:gd name="adj1" fmla="val 19318470"/>
                      <a:gd name="adj2" fmla="val 20223914"/>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円弧 85">
                    <a:extLst>
                      <a:ext uri="{FF2B5EF4-FFF2-40B4-BE49-F238E27FC236}">
                        <a16:creationId xmlns:a16="http://schemas.microsoft.com/office/drawing/2014/main" id="{6D450012-ACD9-4842-9314-BBFBD21A3902}"/>
                      </a:ext>
                    </a:extLst>
                  </p:cNvPr>
                  <p:cNvSpPr>
                    <a:spLocks noChangeAspect="1"/>
                  </p:cNvSpPr>
                  <p:nvPr/>
                </p:nvSpPr>
                <p:spPr>
                  <a:xfrm rot="16200000">
                    <a:off x="3552392" y="2276873"/>
                    <a:ext cx="3263688" cy="3263688"/>
                  </a:xfrm>
                  <a:prstGeom prst="arc">
                    <a:avLst>
                      <a:gd name="adj1" fmla="val 19061747"/>
                      <a:gd name="adj2" fmla="val 20331887"/>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7" name="直線矢印コネクタ 86">
                    <a:extLst>
                      <a:ext uri="{FF2B5EF4-FFF2-40B4-BE49-F238E27FC236}">
                        <a16:creationId xmlns:a16="http://schemas.microsoft.com/office/drawing/2014/main" id="{76526C0E-BDDF-4FA2-8E6C-50172316360E}"/>
                      </a:ext>
                    </a:extLst>
                  </p:cNvPr>
                  <p:cNvCxnSpPr>
                    <a:stCxn id="85" idx="0"/>
                    <a:endCxn id="86" idx="0"/>
                  </p:cNvCxnSpPr>
                  <p:nvPr/>
                </p:nvCxnSpPr>
                <p:spPr>
                  <a:xfrm flipH="1" flipV="1">
                    <a:off x="4085896" y="2701835"/>
                    <a:ext cx="396423" cy="309294"/>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240F9626-34B5-4033-AE6D-F4560A308273}"/>
                      </a:ext>
                    </a:extLst>
                  </p:cNvPr>
                  <p:cNvCxnSpPr>
                    <a:stCxn id="86" idx="2"/>
                    <a:endCxn id="85" idx="2"/>
                  </p:cNvCxnSpPr>
                  <p:nvPr/>
                </p:nvCxnSpPr>
                <p:spPr>
                  <a:xfrm>
                    <a:off x="4595842" y="2386644"/>
                    <a:ext cx="144368" cy="472696"/>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グループ化 88">
                  <a:extLst>
                    <a:ext uri="{FF2B5EF4-FFF2-40B4-BE49-F238E27FC236}">
                      <a16:creationId xmlns:a16="http://schemas.microsoft.com/office/drawing/2014/main" id="{FF7F7614-3324-4108-A487-E320924FDD55}"/>
                    </a:ext>
                  </a:extLst>
                </p:cNvPr>
                <p:cNvGrpSpPr/>
                <p:nvPr/>
              </p:nvGrpSpPr>
              <p:grpSpPr>
                <a:xfrm flipV="1">
                  <a:off x="1919536" y="1916832"/>
                  <a:ext cx="3263688" cy="3263688"/>
                  <a:chOff x="3059686" y="1486125"/>
                  <a:chExt cx="3263688" cy="3263688"/>
                </a:xfrm>
              </p:grpSpPr>
              <p:sp>
                <p:nvSpPr>
                  <p:cNvPr id="90" name="円弧 89">
                    <a:extLst>
                      <a:ext uri="{FF2B5EF4-FFF2-40B4-BE49-F238E27FC236}">
                        <a16:creationId xmlns:a16="http://schemas.microsoft.com/office/drawing/2014/main" id="{BD2348E5-0B24-42AD-8D9A-42360EEEB571}"/>
                      </a:ext>
                    </a:extLst>
                  </p:cNvPr>
                  <p:cNvSpPr>
                    <a:spLocks noChangeAspect="1"/>
                  </p:cNvSpPr>
                  <p:nvPr/>
                </p:nvSpPr>
                <p:spPr>
                  <a:xfrm rot="16200000">
                    <a:off x="3552077" y="1978517"/>
                    <a:ext cx="2278904" cy="2278904"/>
                  </a:xfrm>
                  <a:prstGeom prst="arc">
                    <a:avLst>
                      <a:gd name="adj1" fmla="val 20749770"/>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a:extLst>
                      <a:ext uri="{FF2B5EF4-FFF2-40B4-BE49-F238E27FC236}">
                        <a16:creationId xmlns:a16="http://schemas.microsoft.com/office/drawing/2014/main" id="{60A4E82D-6DE9-4DF4-A360-41377FAF2711}"/>
                      </a:ext>
                    </a:extLst>
                  </p:cNvPr>
                  <p:cNvSpPr>
                    <a:spLocks noChangeAspect="1"/>
                  </p:cNvSpPr>
                  <p:nvPr/>
                </p:nvSpPr>
                <p:spPr>
                  <a:xfrm rot="16200000">
                    <a:off x="3059686" y="1486125"/>
                    <a:ext cx="3263688" cy="3263688"/>
                  </a:xfrm>
                  <a:prstGeom prst="arc">
                    <a:avLst>
                      <a:gd name="adj1" fmla="val 20757122"/>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2" name="直線矢印コネクタ 91">
                    <a:extLst>
                      <a:ext uri="{FF2B5EF4-FFF2-40B4-BE49-F238E27FC236}">
                        <a16:creationId xmlns:a16="http://schemas.microsoft.com/office/drawing/2014/main" id="{948A154F-C9AC-48A0-9798-0C5737427A4B}"/>
                      </a:ext>
                    </a:extLst>
                  </p:cNvPr>
                  <p:cNvCxnSpPr>
                    <a:stCxn id="90" idx="0"/>
                    <a:endCxn id="91" idx="0"/>
                  </p:cNvCxnSpPr>
                  <p:nvPr/>
                </p:nvCxnSpPr>
                <p:spPr>
                  <a:xfrm flipH="1" flipV="1">
                    <a:off x="4295426" y="1534929"/>
                    <a:ext cx="117156" cy="4782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FB82F3BA-ED59-42A7-95C4-E65360C9ECC7}"/>
                      </a:ext>
                    </a:extLst>
                  </p:cNvPr>
                  <p:cNvCxnSpPr>
                    <a:stCxn id="91" idx="2"/>
                    <a:endCxn id="90" idx="2"/>
                  </p:cNvCxnSpPr>
                  <p:nvPr/>
                </p:nvCxnSpPr>
                <p:spPr>
                  <a:xfrm flipH="1">
                    <a:off x="4691529" y="1486125"/>
                    <a:ext cx="1" cy="4923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sp>
            <p:nvSpPr>
              <p:cNvPr id="4" name="楕円 3">
                <a:extLst>
                  <a:ext uri="{FF2B5EF4-FFF2-40B4-BE49-F238E27FC236}">
                    <a16:creationId xmlns:a16="http://schemas.microsoft.com/office/drawing/2014/main" id="{AE7B6B59-880F-49A4-9548-7AC2F1DAE620}"/>
                  </a:ext>
                </a:extLst>
              </p:cNvPr>
              <p:cNvSpPr>
                <a:spLocks noChangeAspect="1"/>
              </p:cNvSpPr>
              <p:nvPr/>
            </p:nvSpPr>
            <p:spPr>
              <a:xfrm>
                <a:off x="2853508" y="2810378"/>
                <a:ext cx="1800000" cy="1800000"/>
              </a:xfrm>
              <a:prstGeom prst="ellipse">
                <a:avLst/>
              </a:prstGeom>
              <a:solidFill>
                <a:srgbClr val="F78B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170">
                <a:extLst>
                  <a:ext uri="{FF2B5EF4-FFF2-40B4-BE49-F238E27FC236}">
                    <a16:creationId xmlns:a16="http://schemas.microsoft.com/office/drawing/2014/main" id="{D5A09F07-FA49-415D-A8BE-9A8B354F1C76}"/>
                  </a:ext>
                </a:extLst>
              </p:cNvPr>
              <p:cNvGrpSpPr/>
              <p:nvPr/>
            </p:nvGrpSpPr>
            <p:grpSpPr>
              <a:xfrm flipV="1">
                <a:off x="2023311" y="2035796"/>
                <a:ext cx="3521677" cy="3456384"/>
                <a:chOff x="1919536" y="1916832"/>
                <a:chExt cx="3521677" cy="3456384"/>
              </a:xfrm>
            </p:grpSpPr>
            <p:grpSp>
              <p:nvGrpSpPr>
                <p:cNvPr id="172" name="グループ化 171">
                  <a:extLst>
                    <a:ext uri="{FF2B5EF4-FFF2-40B4-BE49-F238E27FC236}">
                      <a16:creationId xmlns:a16="http://schemas.microsoft.com/office/drawing/2014/main" id="{D9F157A0-E6F2-4C7A-90D9-779218705DF7}"/>
                    </a:ext>
                  </a:extLst>
                </p:cNvPr>
                <p:cNvGrpSpPr/>
                <p:nvPr/>
              </p:nvGrpSpPr>
              <p:grpSpPr>
                <a:xfrm flipV="1">
                  <a:off x="2177525" y="2109528"/>
                  <a:ext cx="3263688" cy="3263688"/>
                  <a:chOff x="3647728" y="2217539"/>
                  <a:chExt cx="3263688" cy="3263688"/>
                </a:xfrm>
              </p:grpSpPr>
              <p:sp>
                <p:nvSpPr>
                  <p:cNvPr id="183" name="円弧 182">
                    <a:extLst>
                      <a:ext uri="{FF2B5EF4-FFF2-40B4-BE49-F238E27FC236}">
                        <a16:creationId xmlns:a16="http://schemas.microsoft.com/office/drawing/2014/main" id="{ABC44332-E5D6-4E24-B47B-1F90DD3EFAEE}"/>
                      </a:ext>
                    </a:extLst>
                  </p:cNvPr>
                  <p:cNvSpPr>
                    <a:spLocks noChangeAspect="1"/>
                  </p:cNvSpPr>
                  <p:nvPr/>
                </p:nvSpPr>
                <p:spPr>
                  <a:xfrm rot="16200000">
                    <a:off x="4140119" y="2709931"/>
                    <a:ext cx="2278904" cy="2278904"/>
                  </a:xfrm>
                  <a:prstGeom prst="arc">
                    <a:avLst>
                      <a:gd name="adj1" fmla="val 16200000"/>
                      <a:gd name="adj2" fmla="val 1814594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円弧 183">
                    <a:extLst>
                      <a:ext uri="{FF2B5EF4-FFF2-40B4-BE49-F238E27FC236}">
                        <a16:creationId xmlns:a16="http://schemas.microsoft.com/office/drawing/2014/main" id="{3D899BFE-42CB-4FF5-8F16-2AA3A795382F}"/>
                      </a:ext>
                    </a:extLst>
                  </p:cNvPr>
                  <p:cNvSpPr>
                    <a:spLocks noChangeAspect="1"/>
                  </p:cNvSpPr>
                  <p:nvPr/>
                </p:nvSpPr>
                <p:spPr>
                  <a:xfrm rot="16200000">
                    <a:off x="3647728" y="2217539"/>
                    <a:ext cx="3263688" cy="3263688"/>
                  </a:xfrm>
                  <a:prstGeom prst="arc">
                    <a:avLst>
                      <a:gd name="adj1" fmla="val 16200000"/>
                      <a:gd name="adj2" fmla="val 18115789"/>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5" name="直線矢印コネクタ 184">
                    <a:extLst>
                      <a:ext uri="{FF2B5EF4-FFF2-40B4-BE49-F238E27FC236}">
                        <a16:creationId xmlns:a16="http://schemas.microsoft.com/office/drawing/2014/main" id="{708BA9BF-B9E2-4DA9-A115-4438E6BDDA6F}"/>
                      </a:ext>
                    </a:extLst>
                  </p:cNvPr>
                  <p:cNvCxnSpPr>
                    <a:stCxn id="183" idx="0"/>
                    <a:endCxn id="184" idx="0"/>
                  </p:cNvCxnSpPr>
                  <p:nvPr/>
                </p:nvCxnSpPr>
                <p:spPr>
                  <a:xfrm flipH="1">
                    <a:off x="3647728" y="3849383"/>
                    <a:ext cx="4923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B6C02B75-B59D-443A-8FCF-0415D5846ED9}"/>
                      </a:ext>
                    </a:extLst>
                  </p:cNvPr>
                  <p:cNvCxnSpPr>
                    <a:cxnSpLocks/>
                    <a:stCxn id="184" idx="2"/>
                    <a:endCxn id="183" idx="2"/>
                  </p:cNvCxnSpPr>
                  <p:nvPr/>
                </p:nvCxnSpPr>
                <p:spPr>
                  <a:xfrm>
                    <a:off x="3894632" y="2986333"/>
                    <a:ext cx="423214" cy="2519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73" name="グループ化 172">
                  <a:extLst>
                    <a:ext uri="{FF2B5EF4-FFF2-40B4-BE49-F238E27FC236}">
                      <a16:creationId xmlns:a16="http://schemas.microsoft.com/office/drawing/2014/main" id="{C8944639-2A2D-4748-AC97-70244D60CEF0}"/>
                    </a:ext>
                  </a:extLst>
                </p:cNvPr>
                <p:cNvGrpSpPr/>
                <p:nvPr/>
              </p:nvGrpSpPr>
              <p:grpSpPr>
                <a:xfrm flipV="1">
                  <a:off x="1991544" y="1916832"/>
                  <a:ext cx="3263688" cy="3263688"/>
                  <a:chOff x="3552392" y="2276873"/>
                  <a:chExt cx="3263688" cy="3263688"/>
                </a:xfrm>
              </p:grpSpPr>
              <p:sp>
                <p:nvSpPr>
                  <p:cNvPr id="179" name="円弧 178">
                    <a:extLst>
                      <a:ext uri="{FF2B5EF4-FFF2-40B4-BE49-F238E27FC236}">
                        <a16:creationId xmlns:a16="http://schemas.microsoft.com/office/drawing/2014/main" id="{9404AE7D-FDDD-42F2-B5E9-2D2982E32754}"/>
                      </a:ext>
                    </a:extLst>
                  </p:cNvPr>
                  <p:cNvSpPr>
                    <a:spLocks noChangeAspect="1"/>
                  </p:cNvSpPr>
                  <p:nvPr/>
                </p:nvSpPr>
                <p:spPr>
                  <a:xfrm rot="16200000">
                    <a:off x="4044783" y="2769265"/>
                    <a:ext cx="2278904" cy="2278904"/>
                  </a:xfrm>
                  <a:prstGeom prst="arc">
                    <a:avLst>
                      <a:gd name="adj1" fmla="val 19318470"/>
                      <a:gd name="adj2" fmla="val 20223914"/>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0" name="円弧 179">
                    <a:extLst>
                      <a:ext uri="{FF2B5EF4-FFF2-40B4-BE49-F238E27FC236}">
                        <a16:creationId xmlns:a16="http://schemas.microsoft.com/office/drawing/2014/main" id="{75D28B46-352E-4BCA-87EE-0BAF70D69DE8}"/>
                      </a:ext>
                    </a:extLst>
                  </p:cNvPr>
                  <p:cNvSpPr>
                    <a:spLocks noChangeAspect="1"/>
                  </p:cNvSpPr>
                  <p:nvPr/>
                </p:nvSpPr>
                <p:spPr>
                  <a:xfrm rot="16200000">
                    <a:off x="3552392" y="2276873"/>
                    <a:ext cx="3263688" cy="3263688"/>
                  </a:xfrm>
                  <a:prstGeom prst="arc">
                    <a:avLst>
                      <a:gd name="adj1" fmla="val 19061747"/>
                      <a:gd name="adj2" fmla="val 20331887"/>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1" name="直線矢印コネクタ 180">
                    <a:extLst>
                      <a:ext uri="{FF2B5EF4-FFF2-40B4-BE49-F238E27FC236}">
                        <a16:creationId xmlns:a16="http://schemas.microsoft.com/office/drawing/2014/main" id="{70296625-8107-4177-977E-145122CB2F4D}"/>
                      </a:ext>
                    </a:extLst>
                  </p:cNvPr>
                  <p:cNvCxnSpPr>
                    <a:stCxn id="179" idx="0"/>
                    <a:endCxn id="180" idx="0"/>
                  </p:cNvCxnSpPr>
                  <p:nvPr/>
                </p:nvCxnSpPr>
                <p:spPr>
                  <a:xfrm flipH="1" flipV="1">
                    <a:off x="4085896" y="2701835"/>
                    <a:ext cx="396423" cy="309294"/>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0BE7B669-0E0F-4AEF-8E45-FDA86C8330E5}"/>
                      </a:ext>
                    </a:extLst>
                  </p:cNvPr>
                  <p:cNvCxnSpPr>
                    <a:stCxn id="180" idx="2"/>
                    <a:endCxn id="179" idx="2"/>
                  </p:cNvCxnSpPr>
                  <p:nvPr/>
                </p:nvCxnSpPr>
                <p:spPr>
                  <a:xfrm>
                    <a:off x="4595842" y="2386644"/>
                    <a:ext cx="144368" cy="472696"/>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4" name="グループ化 173">
                  <a:extLst>
                    <a:ext uri="{FF2B5EF4-FFF2-40B4-BE49-F238E27FC236}">
                      <a16:creationId xmlns:a16="http://schemas.microsoft.com/office/drawing/2014/main" id="{12544557-C348-4C4A-B115-6B7188C7A2F3}"/>
                    </a:ext>
                  </a:extLst>
                </p:cNvPr>
                <p:cNvGrpSpPr/>
                <p:nvPr/>
              </p:nvGrpSpPr>
              <p:grpSpPr>
                <a:xfrm flipV="1">
                  <a:off x="1919536" y="1916832"/>
                  <a:ext cx="3263688" cy="3263688"/>
                  <a:chOff x="3059686" y="1486125"/>
                  <a:chExt cx="3263688" cy="3263688"/>
                </a:xfrm>
              </p:grpSpPr>
              <p:sp>
                <p:nvSpPr>
                  <p:cNvPr id="175" name="円弧 174">
                    <a:extLst>
                      <a:ext uri="{FF2B5EF4-FFF2-40B4-BE49-F238E27FC236}">
                        <a16:creationId xmlns:a16="http://schemas.microsoft.com/office/drawing/2014/main" id="{AB8C7028-048A-4F7F-87D2-26D956884D9A}"/>
                      </a:ext>
                    </a:extLst>
                  </p:cNvPr>
                  <p:cNvSpPr>
                    <a:spLocks noChangeAspect="1"/>
                  </p:cNvSpPr>
                  <p:nvPr/>
                </p:nvSpPr>
                <p:spPr>
                  <a:xfrm rot="16200000">
                    <a:off x="3552077" y="1978517"/>
                    <a:ext cx="2278904" cy="2278904"/>
                  </a:xfrm>
                  <a:prstGeom prst="arc">
                    <a:avLst>
                      <a:gd name="adj1" fmla="val 20749770"/>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6" name="円弧 175">
                    <a:extLst>
                      <a:ext uri="{FF2B5EF4-FFF2-40B4-BE49-F238E27FC236}">
                        <a16:creationId xmlns:a16="http://schemas.microsoft.com/office/drawing/2014/main" id="{B5934634-92AB-4DA5-A8F0-0F326D775DDE}"/>
                      </a:ext>
                    </a:extLst>
                  </p:cNvPr>
                  <p:cNvSpPr>
                    <a:spLocks noChangeAspect="1"/>
                  </p:cNvSpPr>
                  <p:nvPr/>
                </p:nvSpPr>
                <p:spPr>
                  <a:xfrm rot="16200000">
                    <a:off x="3059686" y="1486125"/>
                    <a:ext cx="3263688" cy="3263688"/>
                  </a:xfrm>
                  <a:prstGeom prst="arc">
                    <a:avLst>
                      <a:gd name="adj1" fmla="val 20757122"/>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7" name="直線矢印コネクタ 176">
                    <a:extLst>
                      <a:ext uri="{FF2B5EF4-FFF2-40B4-BE49-F238E27FC236}">
                        <a16:creationId xmlns:a16="http://schemas.microsoft.com/office/drawing/2014/main" id="{6FAEC17D-0C0B-4F0D-90B9-3F66ABB9465F}"/>
                      </a:ext>
                    </a:extLst>
                  </p:cNvPr>
                  <p:cNvCxnSpPr>
                    <a:stCxn id="175" idx="0"/>
                    <a:endCxn id="176" idx="0"/>
                  </p:cNvCxnSpPr>
                  <p:nvPr/>
                </p:nvCxnSpPr>
                <p:spPr>
                  <a:xfrm flipH="1" flipV="1">
                    <a:off x="4295426" y="1534929"/>
                    <a:ext cx="117156" cy="4782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8" name="直線矢印コネクタ 177">
                    <a:extLst>
                      <a:ext uri="{FF2B5EF4-FFF2-40B4-BE49-F238E27FC236}">
                        <a16:creationId xmlns:a16="http://schemas.microsoft.com/office/drawing/2014/main" id="{B3539072-B44A-4948-A95E-03751155BAFC}"/>
                      </a:ext>
                    </a:extLst>
                  </p:cNvPr>
                  <p:cNvCxnSpPr>
                    <a:stCxn id="176" idx="2"/>
                    <a:endCxn id="175" idx="2"/>
                  </p:cNvCxnSpPr>
                  <p:nvPr/>
                </p:nvCxnSpPr>
                <p:spPr>
                  <a:xfrm flipH="1">
                    <a:off x="4691529" y="1486125"/>
                    <a:ext cx="1" cy="4923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2" name="グループ化 1">
              <a:extLst>
                <a:ext uri="{FF2B5EF4-FFF2-40B4-BE49-F238E27FC236}">
                  <a16:creationId xmlns:a16="http://schemas.microsoft.com/office/drawing/2014/main" id="{EF992D56-08A0-41EC-9C36-74CAC3A65DF1}"/>
                </a:ext>
              </a:extLst>
            </p:cNvPr>
            <p:cNvGrpSpPr/>
            <p:nvPr/>
          </p:nvGrpSpPr>
          <p:grpSpPr>
            <a:xfrm>
              <a:off x="7392144" y="3579719"/>
              <a:ext cx="2262031" cy="385913"/>
              <a:chOff x="7422555" y="3749490"/>
              <a:chExt cx="2262031" cy="385913"/>
            </a:xfrm>
          </p:grpSpPr>
          <p:sp>
            <p:nvSpPr>
              <p:cNvPr id="100" name="円弧 99">
                <a:extLst>
                  <a:ext uri="{FF2B5EF4-FFF2-40B4-BE49-F238E27FC236}">
                    <a16:creationId xmlns:a16="http://schemas.microsoft.com/office/drawing/2014/main" id="{A0856895-54BF-48D4-A84B-9184966DE0DA}"/>
                  </a:ext>
                </a:extLst>
              </p:cNvPr>
              <p:cNvSpPr/>
              <p:nvPr/>
            </p:nvSpPr>
            <p:spPr>
              <a:xfrm>
                <a:off x="7422555" y="3749490"/>
                <a:ext cx="2262031" cy="385913"/>
              </a:xfrm>
              <a:prstGeom prst="arc">
                <a:avLst>
                  <a:gd name="adj1" fmla="val 21161648"/>
                  <a:gd name="adj2" fmla="val 11219097"/>
                </a:avLst>
              </a:prstGeom>
              <a:ln w="762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円弧 106">
                <a:extLst>
                  <a:ext uri="{FF2B5EF4-FFF2-40B4-BE49-F238E27FC236}">
                    <a16:creationId xmlns:a16="http://schemas.microsoft.com/office/drawing/2014/main" id="{368C760D-AA83-468C-93CA-3A084A9FF77A}"/>
                  </a:ext>
                </a:extLst>
              </p:cNvPr>
              <p:cNvSpPr/>
              <p:nvPr/>
            </p:nvSpPr>
            <p:spPr>
              <a:xfrm>
                <a:off x="7422555" y="3749490"/>
                <a:ext cx="2262031" cy="385913"/>
              </a:xfrm>
              <a:prstGeom prst="arc">
                <a:avLst>
                  <a:gd name="adj1" fmla="val 3956681"/>
                  <a:gd name="adj2" fmla="val 11219097"/>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114996BC-B546-4D9D-9BEE-3E8D6BF4CDC2}"/>
                </a:ext>
              </a:extLst>
            </p:cNvPr>
            <p:cNvGrpSpPr/>
            <p:nvPr/>
          </p:nvGrpSpPr>
          <p:grpSpPr>
            <a:xfrm>
              <a:off x="7392144" y="3874455"/>
              <a:ext cx="2262031" cy="385913"/>
              <a:chOff x="7422555" y="3749490"/>
              <a:chExt cx="2262031" cy="385913"/>
            </a:xfrm>
          </p:grpSpPr>
          <p:sp>
            <p:nvSpPr>
              <p:cNvPr id="112" name="円弧 111">
                <a:extLst>
                  <a:ext uri="{FF2B5EF4-FFF2-40B4-BE49-F238E27FC236}">
                    <a16:creationId xmlns:a16="http://schemas.microsoft.com/office/drawing/2014/main" id="{87A94376-5545-4FE8-A293-68DE3BC83B50}"/>
                  </a:ext>
                </a:extLst>
              </p:cNvPr>
              <p:cNvSpPr/>
              <p:nvPr/>
            </p:nvSpPr>
            <p:spPr>
              <a:xfrm>
                <a:off x="7422555" y="3749490"/>
                <a:ext cx="2262031" cy="385913"/>
              </a:xfrm>
              <a:prstGeom prst="arc">
                <a:avLst>
                  <a:gd name="adj1" fmla="val 21161648"/>
                  <a:gd name="adj2" fmla="val 11219097"/>
                </a:avLst>
              </a:prstGeom>
              <a:ln w="762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円弧 112">
                <a:extLst>
                  <a:ext uri="{FF2B5EF4-FFF2-40B4-BE49-F238E27FC236}">
                    <a16:creationId xmlns:a16="http://schemas.microsoft.com/office/drawing/2014/main" id="{2F9A0B25-7C19-4546-B7C7-434CD129D9F9}"/>
                  </a:ext>
                </a:extLst>
              </p:cNvPr>
              <p:cNvSpPr/>
              <p:nvPr/>
            </p:nvSpPr>
            <p:spPr>
              <a:xfrm>
                <a:off x="7422555" y="3749490"/>
                <a:ext cx="2262031" cy="385913"/>
              </a:xfrm>
              <a:prstGeom prst="arc">
                <a:avLst>
                  <a:gd name="adj1" fmla="val 3956681"/>
                  <a:gd name="adj2" fmla="val 11219097"/>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B90FCB76-2875-480B-8125-CE7EB9CA1DA0}"/>
                </a:ext>
              </a:extLst>
            </p:cNvPr>
            <p:cNvGrpSpPr/>
            <p:nvPr/>
          </p:nvGrpSpPr>
          <p:grpSpPr>
            <a:xfrm>
              <a:off x="7392144" y="3284984"/>
              <a:ext cx="2262031" cy="385913"/>
              <a:chOff x="7422555" y="3749490"/>
              <a:chExt cx="2262031" cy="385913"/>
            </a:xfrm>
          </p:grpSpPr>
          <p:sp>
            <p:nvSpPr>
              <p:cNvPr id="115" name="円弧 114">
                <a:extLst>
                  <a:ext uri="{FF2B5EF4-FFF2-40B4-BE49-F238E27FC236}">
                    <a16:creationId xmlns:a16="http://schemas.microsoft.com/office/drawing/2014/main" id="{9008E291-563F-4238-9BA3-D91387038A60}"/>
                  </a:ext>
                </a:extLst>
              </p:cNvPr>
              <p:cNvSpPr/>
              <p:nvPr/>
            </p:nvSpPr>
            <p:spPr>
              <a:xfrm>
                <a:off x="7422555" y="3749490"/>
                <a:ext cx="2262031" cy="385913"/>
              </a:xfrm>
              <a:prstGeom prst="arc">
                <a:avLst>
                  <a:gd name="adj1" fmla="val 21161648"/>
                  <a:gd name="adj2" fmla="val 11219097"/>
                </a:avLst>
              </a:prstGeom>
              <a:ln w="762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円弧 116">
                <a:extLst>
                  <a:ext uri="{FF2B5EF4-FFF2-40B4-BE49-F238E27FC236}">
                    <a16:creationId xmlns:a16="http://schemas.microsoft.com/office/drawing/2014/main" id="{7FFCB5EE-D560-4A0B-8B33-78243AC5EB48}"/>
                  </a:ext>
                </a:extLst>
              </p:cNvPr>
              <p:cNvSpPr/>
              <p:nvPr/>
            </p:nvSpPr>
            <p:spPr>
              <a:xfrm>
                <a:off x="7422555" y="3749490"/>
                <a:ext cx="2262031" cy="385913"/>
              </a:xfrm>
              <a:prstGeom prst="arc">
                <a:avLst>
                  <a:gd name="adj1" fmla="val 3956681"/>
                  <a:gd name="adj2" fmla="val 11219097"/>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74383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1055440" y="908721"/>
            <a:ext cx="7840663" cy="4525963"/>
          </a:xfrm>
          <a:prstGeom prst="rect">
            <a:avLst/>
          </a:prstGeom>
          <a:noFill/>
          <a:ln w="9525">
            <a:noFill/>
            <a:miter lim="800000"/>
            <a:headEnd/>
            <a:tailEnd/>
          </a:ln>
        </p:spPr>
      </p:pic>
      <p:sp>
        <p:nvSpPr>
          <p:cNvPr id="6" name="Rectangle 6"/>
          <p:cNvSpPr>
            <a:spLocks noChangeArrowheads="1"/>
          </p:cNvSpPr>
          <p:nvPr/>
        </p:nvSpPr>
        <p:spPr bwMode="auto">
          <a:xfrm>
            <a:off x="5984676" y="5085185"/>
            <a:ext cx="2726772" cy="307777"/>
          </a:xfrm>
          <a:prstGeom prst="rect">
            <a:avLst/>
          </a:prstGeom>
          <a:noFill/>
          <a:ln w="9525">
            <a:noFill/>
            <a:miter lim="800000"/>
            <a:headEnd/>
            <a:tailEnd/>
          </a:ln>
          <a:effectLst/>
        </p:spPr>
        <p:txBody>
          <a:bodyPr wrap="none" anchor="ctr">
            <a:spAutoFit/>
          </a:bodyPr>
          <a:lstStyle/>
          <a:p>
            <a:r>
              <a:rPr lang="ja-JP" altLang="en-US" sz="1400" dirty="0"/>
              <a:t>（</a:t>
            </a:r>
            <a:r>
              <a:rPr lang="en-US" altLang="ja-JP" sz="1400" dirty="0"/>
              <a:t>IPCC AR4 WG1 </a:t>
            </a:r>
            <a:r>
              <a:rPr lang="ja-JP" altLang="en-US" sz="1400" dirty="0"/>
              <a:t>報告書</a:t>
            </a:r>
            <a:r>
              <a:rPr lang="en-US" altLang="ja-JP" sz="1400" dirty="0"/>
              <a:t>, 2007</a:t>
            </a:r>
            <a:r>
              <a:rPr lang="ja-JP" altLang="en-US" sz="1400" dirty="0"/>
              <a:t>）</a:t>
            </a:r>
          </a:p>
        </p:txBody>
      </p:sp>
      <p:sp>
        <p:nvSpPr>
          <p:cNvPr id="7" name="タイトル 6"/>
          <p:cNvSpPr>
            <a:spLocks noGrp="1"/>
          </p:cNvSpPr>
          <p:nvPr>
            <p:ph type="title"/>
          </p:nvPr>
        </p:nvSpPr>
        <p:spPr/>
        <p:txBody>
          <a:bodyPr/>
          <a:lstStyle/>
          <a:p>
            <a:r>
              <a:rPr lang="ja-JP" altLang="en-US" dirty="0"/>
              <a:t>地球大気のエネルギー収支</a:t>
            </a:r>
            <a:endParaRPr kumimoji="1" lang="ja-JP" altLang="en-US" dirty="0"/>
          </a:p>
        </p:txBody>
      </p:sp>
      <p:grpSp>
        <p:nvGrpSpPr>
          <p:cNvPr id="9" name="グループ化 8">
            <a:extLst>
              <a:ext uri="{FF2B5EF4-FFF2-40B4-BE49-F238E27FC236}">
                <a16:creationId xmlns:a16="http://schemas.microsoft.com/office/drawing/2014/main" id="{F389B575-1EC7-4ED3-BB5C-0A40A2292D1D}"/>
              </a:ext>
            </a:extLst>
          </p:cNvPr>
          <p:cNvGrpSpPr/>
          <p:nvPr/>
        </p:nvGrpSpPr>
        <p:grpSpPr>
          <a:xfrm>
            <a:off x="9041781" y="1907217"/>
            <a:ext cx="1670064" cy="1152874"/>
            <a:chOff x="2639616" y="2991308"/>
            <a:chExt cx="2121860" cy="1464757"/>
          </a:xfrm>
        </p:grpSpPr>
        <p:sp>
          <p:nvSpPr>
            <p:cNvPr id="10" name="Oval 5">
              <a:extLst>
                <a:ext uri="{FF2B5EF4-FFF2-40B4-BE49-F238E27FC236}">
                  <a16:creationId xmlns:a16="http://schemas.microsoft.com/office/drawing/2014/main" id="{17EAB707-8C4D-4A39-9592-57A99F0C491E}"/>
                </a:ext>
              </a:extLst>
            </p:cNvPr>
            <p:cNvSpPr>
              <a:spLocks noChangeArrowheads="1"/>
            </p:cNvSpPr>
            <p:nvPr/>
          </p:nvSpPr>
          <p:spPr bwMode="auto">
            <a:xfrm>
              <a:off x="3578788" y="3278646"/>
              <a:ext cx="914400" cy="914400"/>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11" name="AutoShape 7">
              <a:extLst>
                <a:ext uri="{FF2B5EF4-FFF2-40B4-BE49-F238E27FC236}">
                  <a16:creationId xmlns:a16="http://schemas.microsoft.com/office/drawing/2014/main" id="{760B7939-8542-496C-8F6C-AEBC70925754}"/>
                </a:ext>
              </a:extLst>
            </p:cNvPr>
            <p:cNvSpPr>
              <a:spLocks noChangeArrowheads="1"/>
            </p:cNvSpPr>
            <p:nvPr/>
          </p:nvSpPr>
          <p:spPr bwMode="auto">
            <a:xfrm>
              <a:off x="2639616" y="30162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 name="AutoShape 8">
              <a:extLst>
                <a:ext uri="{FF2B5EF4-FFF2-40B4-BE49-F238E27FC236}">
                  <a16:creationId xmlns:a16="http://schemas.microsoft.com/office/drawing/2014/main" id="{68CCC347-D572-4E52-9B6D-F6D6C771F35F}"/>
                </a:ext>
              </a:extLst>
            </p:cNvPr>
            <p:cNvSpPr>
              <a:spLocks noChangeArrowheads="1"/>
            </p:cNvSpPr>
            <p:nvPr/>
          </p:nvSpPr>
          <p:spPr bwMode="auto">
            <a:xfrm>
              <a:off x="2639616" y="36639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 name="AutoShape 9">
              <a:extLst>
                <a:ext uri="{FF2B5EF4-FFF2-40B4-BE49-F238E27FC236}">
                  <a16:creationId xmlns:a16="http://schemas.microsoft.com/office/drawing/2014/main" id="{EDE6BE71-1F5D-4974-8ADD-8CC156C8C950}"/>
                </a:ext>
              </a:extLst>
            </p:cNvPr>
            <p:cNvSpPr>
              <a:spLocks noChangeArrowheads="1"/>
            </p:cNvSpPr>
            <p:nvPr/>
          </p:nvSpPr>
          <p:spPr bwMode="auto">
            <a:xfrm>
              <a:off x="2639616" y="43116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11">
              <a:extLst>
                <a:ext uri="{FF2B5EF4-FFF2-40B4-BE49-F238E27FC236}">
                  <a16:creationId xmlns:a16="http://schemas.microsoft.com/office/drawing/2014/main" id="{C348D01C-1B29-412A-A184-BAC06D0CF09F}"/>
                </a:ext>
              </a:extLst>
            </p:cNvPr>
            <p:cNvSpPr>
              <a:spLocks noChangeArrowheads="1"/>
            </p:cNvSpPr>
            <p:nvPr/>
          </p:nvSpPr>
          <p:spPr bwMode="auto">
            <a:xfrm rot="-8100000" flipH="1" flipV="1">
              <a:off x="4361426" y="40469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 name="AutoShape 12">
              <a:extLst>
                <a:ext uri="{FF2B5EF4-FFF2-40B4-BE49-F238E27FC236}">
                  <a16:creationId xmlns:a16="http://schemas.microsoft.com/office/drawing/2014/main" id="{D2773DFF-3B40-41D9-A9BD-25AC030162C7}"/>
                </a:ext>
              </a:extLst>
            </p:cNvPr>
            <p:cNvSpPr>
              <a:spLocks noChangeArrowheads="1"/>
            </p:cNvSpPr>
            <p:nvPr/>
          </p:nvSpPr>
          <p:spPr bwMode="auto">
            <a:xfrm rot="-8100000">
              <a:off x="3450201" y="31706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 name="AutoShape 13">
              <a:extLst>
                <a:ext uri="{FF2B5EF4-FFF2-40B4-BE49-F238E27FC236}">
                  <a16:creationId xmlns:a16="http://schemas.microsoft.com/office/drawing/2014/main" id="{A72FA522-F67E-4C66-9D70-3D82C9938988}"/>
                </a:ext>
              </a:extLst>
            </p:cNvPr>
            <p:cNvSpPr>
              <a:spLocks noChangeArrowheads="1"/>
            </p:cNvSpPr>
            <p:nvPr/>
          </p:nvSpPr>
          <p:spPr bwMode="auto">
            <a:xfrm rot="-2700000" flipH="1" flipV="1">
              <a:off x="3488301" y="40374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14">
              <a:extLst>
                <a:ext uri="{FF2B5EF4-FFF2-40B4-BE49-F238E27FC236}">
                  <a16:creationId xmlns:a16="http://schemas.microsoft.com/office/drawing/2014/main" id="{14E50E06-DA4A-4AD2-ACA3-81B8886E8C21}"/>
                </a:ext>
              </a:extLst>
            </p:cNvPr>
            <p:cNvSpPr>
              <a:spLocks noChangeArrowheads="1"/>
            </p:cNvSpPr>
            <p:nvPr/>
          </p:nvSpPr>
          <p:spPr bwMode="auto">
            <a:xfrm rot="-5400000">
              <a:off x="3902639" y="29547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 name="AutoShape 15">
              <a:extLst>
                <a:ext uri="{FF2B5EF4-FFF2-40B4-BE49-F238E27FC236}">
                  <a16:creationId xmlns:a16="http://schemas.microsoft.com/office/drawing/2014/main" id="{B2E545EC-A7FD-4192-BD7A-2884D46548E1}"/>
                </a:ext>
              </a:extLst>
            </p:cNvPr>
            <p:cNvSpPr>
              <a:spLocks noChangeArrowheads="1"/>
            </p:cNvSpPr>
            <p:nvPr/>
          </p:nvSpPr>
          <p:spPr bwMode="auto">
            <a:xfrm rot="-2700000">
              <a:off x="4370951" y="3134183"/>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 name="AutoShape 16">
              <a:extLst>
                <a:ext uri="{FF2B5EF4-FFF2-40B4-BE49-F238E27FC236}">
                  <a16:creationId xmlns:a16="http://schemas.microsoft.com/office/drawing/2014/main" id="{68F67A36-A4B8-4A2E-BA5C-0E7F42938AB8}"/>
                </a:ext>
              </a:extLst>
            </p:cNvPr>
            <p:cNvSpPr>
              <a:spLocks noChangeArrowheads="1"/>
            </p:cNvSpPr>
            <p:nvPr/>
          </p:nvSpPr>
          <p:spPr bwMode="auto">
            <a:xfrm flipH="1">
              <a:off x="3291451" y="358820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 name="AutoShape 17">
              <a:extLst>
                <a:ext uri="{FF2B5EF4-FFF2-40B4-BE49-F238E27FC236}">
                  <a16:creationId xmlns:a16="http://schemas.microsoft.com/office/drawing/2014/main" id="{211A9BFE-ED69-4868-8081-6DC3E8C60BEA}"/>
                </a:ext>
              </a:extLst>
            </p:cNvPr>
            <p:cNvSpPr>
              <a:spLocks noChangeArrowheads="1"/>
            </p:cNvSpPr>
            <p:nvPr/>
          </p:nvSpPr>
          <p:spPr bwMode="auto">
            <a:xfrm>
              <a:off x="4545576" y="35675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 name="AutoShape 18">
              <a:extLst>
                <a:ext uri="{FF2B5EF4-FFF2-40B4-BE49-F238E27FC236}">
                  <a16:creationId xmlns:a16="http://schemas.microsoft.com/office/drawing/2014/main" id="{1BFC9B32-5E30-4AE3-BB51-8C7C865792AD}"/>
                </a:ext>
              </a:extLst>
            </p:cNvPr>
            <p:cNvSpPr>
              <a:spLocks noChangeArrowheads="1"/>
            </p:cNvSpPr>
            <p:nvPr/>
          </p:nvSpPr>
          <p:spPr bwMode="auto">
            <a:xfrm rot="5400000" flipV="1">
              <a:off x="3937564" y="419145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22" name="グループ化 21">
            <a:extLst>
              <a:ext uri="{FF2B5EF4-FFF2-40B4-BE49-F238E27FC236}">
                <a16:creationId xmlns:a16="http://schemas.microsoft.com/office/drawing/2014/main" id="{B0102286-2AED-4410-8213-101D18D3AEB1}"/>
              </a:ext>
            </a:extLst>
          </p:cNvPr>
          <p:cNvGrpSpPr/>
          <p:nvPr/>
        </p:nvGrpSpPr>
        <p:grpSpPr>
          <a:xfrm>
            <a:off x="9304355" y="3340124"/>
            <a:ext cx="663829" cy="1220883"/>
            <a:chOff x="4656304" y="2181026"/>
            <a:chExt cx="1728192" cy="3178402"/>
          </a:xfrm>
        </p:grpSpPr>
        <p:cxnSp>
          <p:nvCxnSpPr>
            <p:cNvPr id="23" name="直線矢印コネクタ 22">
              <a:extLst>
                <a:ext uri="{FF2B5EF4-FFF2-40B4-BE49-F238E27FC236}">
                  <a16:creationId xmlns:a16="http://schemas.microsoft.com/office/drawing/2014/main" id="{1A6C94FD-CEF4-4995-8409-87148B7520F7}"/>
                </a:ext>
              </a:extLst>
            </p:cNvPr>
            <p:cNvCxnSpPr/>
            <p:nvPr/>
          </p:nvCxnSpPr>
          <p:spPr>
            <a:xfrm flipV="1">
              <a:off x="4944336" y="2191375"/>
              <a:ext cx="0" cy="3168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A6D0AC2-3D3E-43D7-ABA8-514BE3C5A20B}"/>
                </a:ext>
              </a:extLst>
            </p:cNvPr>
            <p:cNvCxnSpPr/>
            <p:nvPr/>
          </p:nvCxnSpPr>
          <p:spPr>
            <a:xfrm>
              <a:off x="4656304" y="5059732"/>
              <a:ext cx="17281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フリーフォーム: 図形 24">
              <a:extLst>
                <a:ext uri="{FF2B5EF4-FFF2-40B4-BE49-F238E27FC236}">
                  <a16:creationId xmlns:a16="http://schemas.microsoft.com/office/drawing/2014/main" id="{42CF688B-64FA-4AA0-91A6-53C5B853DAAD}"/>
                </a:ext>
              </a:extLst>
            </p:cNvPr>
            <p:cNvSpPr/>
            <p:nvPr/>
          </p:nvSpPr>
          <p:spPr>
            <a:xfrm>
              <a:off x="5272207" y="2181026"/>
              <a:ext cx="433171" cy="2843408"/>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E6113E4F-04CA-4681-80F2-70D043F15E35}"/>
              </a:ext>
            </a:extLst>
          </p:cNvPr>
          <p:cNvSpPr txBox="1"/>
          <p:nvPr/>
        </p:nvSpPr>
        <p:spPr>
          <a:xfrm>
            <a:off x="8845278" y="1437525"/>
            <a:ext cx="1928733" cy="338554"/>
          </a:xfrm>
          <a:prstGeom prst="rect">
            <a:avLst/>
          </a:prstGeom>
          <a:noFill/>
        </p:spPr>
        <p:txBody>
          <a:bodyPr wrap="none" rtlCol="0">
            <a:spAutoFit/>
          </a:bodyPr>
          <a:lstStyle/>
          <a:p>
            <a:r>
              <a:rPr lang="ja-JP" altLang="en-US" sz="1600" dirty="0"/>
              <a:t>放射</a:t>
            </a:r>
            <a:r>
              <a:rPr kumimoji="1" lang="ja-JP" altLang="en-US" sz="1600" dirty="0"/>
              <a:t>収支・鉛直構造</a:t>
            </a:r>
          </a:p>
        </p:txBody>
      </p:sp>
      <p:sp>
        <p:nvSpPr>
          <p:cNvPr id="27" name="正方形/長方形 26">
            <a:extLst>
              <a:ext uri="{FF2B5EF4-FFF2-40B4-BE49-F238E27FC236}">
                <a16:creationId xmlns:a16="http://schemas.microsoft.com/office/drawing/2014/main" id="{2313F83B-4447-44AC-99F0-363B9D1600AE}"/>
              </a:ext>
            </a:extLst>
          </p:cNvPr>
          <p:cNvSpPr/>
          <p:nvPr/>
        </p:nvSpPr>
        <p:spPr>
          <a:xfrm>
            <a:off x="8829795" y="1489977"/>
            <a:ext cx="1959400" cy="3167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8E1B59D-E8BC-41BA-AA75-AB2D5E995416}"/>
              </a:ext>
            </a:extLst>
          </p:cNvPr>
          <p:cNvSpPr txBox="1"/>
          <p:nvPr/>
        </p:nvSpPr>
        <p:spPr>
          <a:xfrm>
            <a:off x="9909741" y="4270494"/>
            <a:ext cx="543739" cy="307777"/>
          </a:xfrm>
          <a:prstGeom prst="rect">
            <a:avLst/>
          </a:prstGeom>
          <a:noFill/>
        </p:spPr>
        <p:txBody>
          <a:bodyPr wrap="none" rtlCol="0">
            <a:spAutoFit/>
          </a:bodyPr>
          <a:lstStyle/>
          <a:p>
            <a:r>
              <a:rPr lang="ja-JP" altLang="en-US" sz="1400" dirty="0"/>
              <a:t>温度</a:t>
            </a:r>
            <a:endParaRPr kumimoji="1" lang="ja-JP" altLang="en-US" sz="1400" dirty="0"/>
          </a:p>
        </p:txBody>
      </p:sp>
      <p:sp>
        <p:nvSpPr>
          <p:cNvPr id="29" name="テキスト ボックス 28">
            <a:extLst>
              <a:ext uri="{FF2B5EF4-FFF2-40B4-BE49-F238E27FC236}">
                <a16:creationId xmlns:a16="http://schemas.microsoft.com/office/drawing/2014/main" id="{725845B1-C6C2-4B59-A219-4083121AE4BD}"/>
              </a:ext>
            </a:extLst>
          </p:cNvPr>
          <p:cNvSpPr txBox="1"/>
          <p:nvPr/>
        </p:nvSpPr>
        <p:spPr>
          <a:xfrm rot="16200000">
            <a:off x="8933916" y="3823627"/>
            <a:ext cx="543739" cy="307777"/>
          </a:xfrm>
          <a:prstGeom prst="rect">
            <a:avLst/>
          </a:prstGeom>
          <a:noFill/>
        </p:spPr>
        <p:txBody>
          <a:bodyPr wrap="none" rtlCol="0">
            <a:spAutoFit/>
          </a:bodyPr>
          <a:lstStyle/>
          <a:p>
            <a:r>
              <a:rPr lang="ja-JP" altLang="en-US" sz="1400" dirty="0"/>
              <a:t>高度</a:t>
            </a:r>
            <a:endParaRPr kumimoji="1" lang="ja-JP" altLang="en-US" sz="1400" dirty="0"/>
          </a:p>
        </p:txBody>
      </p:sp>
    </p:spTree>
    <p:extLst>
      <p:ext uri="{BB962C8B-B14F-4D97-AF65-F5344CB8AC3E}">
        <p14:creationId xmlns:p14="http://schemas.microsoft.com/office/powerpoint/2010/main" val="1420611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地球大気の東西平均大気循環と波動・擾乱</a:t>
            </a:r>
            <a:endParaRPr kumimoji="1" lang="ja-JP" altLang="en-US" dirty="0"/>
          </a:p>
        </p:txBody>
      </p:sp>
      <p:sp>
        <p:nvSpPr>
          <p:cNvPr id="8" name="Text Box 10"/>
          <p:cNvSpPr txBox="1">
            <a:spLocks noChangeArrowheads="1"/>
          </p:cNvSpPr>
          <p:nvPr/>
        </p:nvSpPr>
        <p:spPr bwMode="auto">
          <a:xfrm>
            <a:off x="3372293" y="4764015"/>
            <a:ext cx="5976838" cy="923330"/>
          </a:xfrm>
          <a:prstGeom prst="rect">
            <a:avLst/>
          </a:prstGeom>
          <a:noFill/>
          <a:ln w="9525">
            <a:noFill/>
            <a:miter lim="800000"/>
            <a:headEnd/>
            <a:tailEnd/>
          </a:ln>
          <a:effectLst/>
        </p:spPr>
        <p:txBody>
          <a:bodyPr wrap="square">
            <a:spAutoFit/>
          </a:bodyPr>
          <a:lstStyle/>
          <a:p>
            <a:r>
              <a:rPr lang="ja-JP" altLang="en-US" sz="1800" dirty="0"/>
              <a:t>大気（・海洋）は</a:t>
            </a:r>
            <a:r>
              <a:rPr lang="en-US" altLang="ja-JP" sz="1800" dirty="0"/>
              <a:t> </a:t>
            </a:r>
          </a:p>
          <a:p>
            <a:r>
              <a:rPr lang="ja-JP" altLang="en-US" sz="1800" dirty="0"/>
              <a:t>　</a:t>
            </a:r>
            <a:r>
              <a:rPr lang="ja-JP" altLang="en-US" sz="1800" dirty="0">
                <a:solidFill>
                  <a:srgbClr val="0070C0"/>
                </a:solidFill>
              </a:rPr>
              <a:t>東西平均循環（「金太郎飴」な循環）</a:t>
            </a:r>
            <a:r>
              <a:rPr lang="ja-JP" altLang="en-US" sz="1800" dirty="0"/>
              <a:t>  と　</a:t>
            </a:r>
            <a:r>
              <a:rPr lang="ja-JP" altLang="en-US" sz="1800" dirty="0">
                <a:solidFill>
                  <a:srgbClr val="92D050"/>
                </a:solidFill>
              </a:rPr>
              <a:t>大気波動・擾乱</a:t>
            </a:r>
            <a:endParaRPr lang="en-US" altLang="ja-JP" sz="1800" dirty="0">
              <a:solidFill>
                <a:srgbClr val="92D050"/>
              </a:solidFill>
            </a:endParaRPr>
          </a:p>
          <a:p>
            <a:r>
              <a:rPr lang="ja-JP" altLang="en-US" sz="1800" dirty="0"/>
              <a:t>によって熱</a:t>
            </a:r>
            <a:r>
              <a:rPr lang="en-US" altLang="ja-JP" sz="1800" dirty="0"/>
              <a:t>, </a:t>
            </a:r>
            <a:r>
              <a:rPr lang="ja-JP" altLang="en-US" sz="1800" dirty="0"/>
              <a:t>運動量</a:t>
            </a:r>
            <a:r>
              <a:rPr lang="en-US" altLang="ja-JP" sz="1800" dirty="0"/>
              <a:t>, </a:t>
            </a:r>
            <a:r>
              <a:rPr lang="ja-JP" altLang="en-US" sz="1800" dirty="0"/>
              <a:t>物質を輸送</a:t>
            </a:r>
            <a:r>
              <a:rPr lang="en-US" altLang="ja-JP" sz="1800" dirty="0"/>
              <a:t>.</a:t>
            </a:r>
          </a:p>
        </p:txBody>
      </p:sp>
      <p:pic>
        <p:nvPicPr>
          <p:cNvPr id="2051" name="Picture 3" descr="C:\Users\yot\Documents\My-files\yot\いろいろ\模式図\scale\scale_Earth_J.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092" y="1556792"/>
            <a:ext cx="3809756" cy="2702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yot\Documents\My-files\yot\いろいろ\発表\2010-10-sgepss\figs_intro\dcl_yr2003_mon02.bmp"/>
          <p:cNvPicPr>
            <a:picLocks noChangeAspect="1" noChangeArrowheads="1"/>
          </p:cNvPicPr>
          <p:nvPr/>
        </p:nvPicPr>
        <p:blipFill>
          <a:blip r:embed="rId3" cstate="print"/>
          <a:srcRect/>
          <a:stretch>
            <a:fillRect/>
          </a:stretch>
        </p:blipFill>
        <p:spPr bwMode="auto">
          <a:xfrm>
            <a:off x="2562100" y="1746043"/>
            <a:ext cx="3103659" cy="2134146"/>
          </a:xfrm>
          <a:prstGeom prst="rect">
            <a:avLst/>
          </a:prstGeom>
          <a:noFill/>
        </p:spPr>
      </p:pic>
      <p:sp>
        <p:nvSpPr>
          <p:cNvPr id="10" name="テキスト ボックス 9"/>
          <p:cNvSpPr txBox="1"/>
          <p:nvPr/>
        </p:nvSpPr>
        <p:spPr>
          <a:xfrm>
            <a:off x="2925587" y="1292568"/>
            <a:ext cx="2595582" cy="461665"/>
          </a:xfrm>
          <a:prstGeom prst="rect">
            <a:avLst/>
          </a:prstGeom>
          <a:noFill/>
        </p:spPr>
        <p:txBody>
          <a:bodyPr wrap="none" rtlCol="0">
            <a:spAutoFit/>
          </a:bodyPr>
          <a:lstStyle/>
          <a:p>
            <a:r>
              <a:rPr lang="ja-JP" altLang="en-US" dirty="0"/>
              <a:t>北半球の冬（</a:t>
            </a:r>
            <a:r>
              <a:rPr lang="en-US" altLang="ja-JP" dirty="0"/>
              <a:t>2 </a:t>
            </a:r>
            <a:r>
              <a:rPr lang="ja-JP" altLang="en-US" dirty="0"/>
              <a:t>月）</a:t>
            </a:r>
          </a:p>
        </p:txBody>
      </p:sp>
      <p:sp>
        <p:nvSpPr>
          <p:cNvPr id="3" name="テキスト ボックス 2"/>
          <p:cNvSpPr txBox="1"/>
          <p:nvPr/>
        </p:nvSpPr>
        <p:spPr>
          <a:xfrm>
            <a:off x="3816411" y="3829667"/>
            <a:ext cx="595035" cy="338554"/>
          </a:xfrm>
          <a:prstGeom prst="rect">
            <a:avLst/>
          </a:prstGeom>
          <a:noFill/>
        </p:spPr>
        <p:txBody>
          <a:bodyPr wrap="none" rtlCol="0">
            <a:spAutoFit/>
          </a:bodyPr>
          <a:lstStyle/>
          <a:p>
            <a:r>
              <a:rPr lang="ja-JP" altLang="en-US" sz="1600" dirty="0"/>
              <a:t>緯度</a:t>
            </a:r>
          </a:p>
        </p:txBody>
      </p:sp>
      <p:sp>
        <p:nvSpPr>
          <p:cNvPr id="12" name="テキスト ボックス 11"/>
          <p:cNvSpPr txBox="1"/>
          <p:nvPr/>
        </p:nvSpPr>
        <p:spPr>
          <a:xfrm>
            <a:off x="3899457" y="3541635"/>
            <a:ext cx="492443" cy="338554"/>
          </a:xfrm>
          <a:prstGeom prst="rect">
            <a:avLst/>
          </a:prstGeom>
          <a:noFill/>
        </p:spPr>
        <p:txBody>
          <a:bodyPr wrap="none" rtlCol="0">
            <a:spAutoFit/>
          </a:bodyPr>
          <a:lstStyle/>
          <a:p>
            <a:r>
              <a:rPr lang="en-US" altLang="ja-JP" sz="1600" dirty="0"/>
              <a:t>Eq.</a:t>
            </a:r>
            <a:endParaRPr lang="ja-JP" altLang="en-US" sz="1600" dirty="0"/>
          </a:p>
        </p:txBody>
      </p:sp>
      <p:sp>
        <p:nvSpPr>
          <p:cNvPr id="13" name="テキスト ボックス 12"/>
          <p:cNvSpPr txBox="1"/>
          <p:nvPr/>
        </p:nvSpPr>
        <p:spPr>
          <a:xfrm>
            <a:off x="5115740" y="3541635"/>
            <a:ext cx="641522" cy="338554"/>
          </a:xfrm>
          <a:prstGeom prst="rect">
            <a:avLst/>
          </a:prstGeom>
          <a:noFill/>
        </p:spPr>
        <p:txBody>
          <a:bodyPr wrap="none" rtlCol="0">
            <a:spAutoFit/>
          </a:bodyPr>
          <a:lstStyle/>
          <a:p>
            <a:r>
              <a:rPr lang="en-US" altLang="ja-JP" sz="1600" dirty="0"/>
              <a:t>90</a:t>
            </a:r>
            <a:r>
              <a:rPr lang="en-US" altLang="ja-JP" sz="1600" dirty="0">
                <a:sym typeface="Symbol"/>
              </a:rPr>
              <a:t></a:t>
            </a:r>
            <a:r>
              <a:rPr lang="en-US" altLang="ja-JP" sz="1600" dirty="0"/>
              <a:t>N</a:t>
            </a:r>
            <a:endParaRPr lang="ja-JP" altLang="en-US" sz="1600" dirty="0"/>
          </a:p>
        </p:txBody>
      </p:sp>
      <p:sp>
        <p:nvSpPr>
          <p:cNvPr id="14" name="テキスト ボックス 13"/>
          <p:cNvSpPr txBox="1"/>
          <p:nvPr/>
        </p:nvSpPr>
        <p:spPr>
          <a:xfrm>
            <a:off x="2558371" y="3531035"/>
            <a:ext cx="630301" cy="338554"/>
          </a:xfrm>
          <a:prstGeom prst="rect">
            <a:avLst/>
          </a:prstGeom>
          <a:noFill/>
        </p:spPr>
        <p:txBody>
          <a:bodyPr wrap="none" rtlCol="0">
            <a:spAutoFit/>
          </a:bodyPr>
          <a:lstStyle/>
          <a:p>
            <a:r>
              <a:rPr lang="en-US" altLang="ja-JP" sz="1600" dirty="0"/>
              <a:t>90</a:t>
            </a:r>
            <a:r>
              <a:rPr lang="en-US" altLang="ja-JP" sz="1600" dirty="0">
                <a:sym typeface="Symbol"/>
              </a:rPr>
              <a:t></a:t>
            </a:r>
            <a:r>
              <a:rPr lang="en-US" altLang="ja-JP" sz="1600" dirty="0"/>
              <a:t>S</a:t>
            </a:r>
            <a:endParaRPr lang="ja-JP" altLang="en-US" sz="1600" dirty="0"/>
          </a:p>
        </p:txBody>
      </p:sp>
      <p:sp>
        <p:nvSpPr>
          <p:cNvPr id="4" name="テキスト ボックス 3"/>
          <p:cNvSpPr txBox="1"/>
          <p:nvPr/>
        </p:nvSpPr>
        <p:spPr>
          <a:xfrm rot="16200000">
            <a:off x="1412462" y="2496262"/>
            <a:ext cx="1154483" cy="338554"/>
          </a:xfrm>
          <a:prstGeom prst="rect">
            <a:avLst/>
          </a:prstGeom>
          <a:noFill/>
        </p:spPr>
        <p:txBody>
          <a:bodyPr wrap="none" rtlCol="0">
            <a:spAutoFit/>
          </a:bodyPr>
          <a:lstStyle/>
          <a:p>
            <a:r>
              <a:rPr lang="ja-JP" altLang="en-US" sz="1600" dirty="0"/>
              <a:t>気圧</a:t>
            </a:r>
            <a:r>
              <a:rPr lang="en-US" altLang="ja-JP" sz="1600" dirty="0"/>
              <a:t> (</a:t>
            </a:r>
            <a:r>
              <a:rPr lang="en-US" altLang="ja-JP" sz="1600" dirty="0" err="1"/>
              <a:t>hPa</a:t>
            </a:r>
            <a:r>
              <a:rPr lang="en-US" altLang="ja-JP" sz="1600" dirty="0"/>
              <a:t>)</a:t>
            </a:r>
            <a:endParaRPr lang="ja-JP" altLang="en-US" sz="1600" dirty="0"/>
          </a:p>
        </p:txBody>
      </p:sp>
      <p:sp>
        <p:nvSpPr>
          <p:cNvPr id="5" name="テキスト ボックス 4"/>
          <p:cNvSpPr txBox="1"/>
          <p:nvPr/>
        </p:nvSpPr>
        <p:spPr>
          <a:xfrm>
            <a:off x="2023118" y="3384420"/>
            <a:ext cx="639919" cy="338554"/>
          </a:xfrm>
          <a:prstGeom prst="rect">
            <a:avLst/>
          </a:prstGeom>
          <a:noFill/>
        </p:spPr>
        <p:txBody>
          <a:bodyPr wrap="none" rtlCol="0">
            <a:spAutoFit/>
          </a:bodyPr>
          <a:lstStyle/>
          <a:p>
            <a:r>
              <a:rPr lang="en-US" altLang="ja-JP" sz="1600" dirty="0"/>
              <a:t>1000</a:t>
            </a:r>
            <a:endParaRPr lang="ja-JP" altLang="en-US" sz="1600" dirty="0"/>
          </a:p>
        </p:txBody>
      </p:sp>
      <p:sp>
        <p:nvSpPr>
          <p:cNvPr id="15" name="テキスト ボックス 14"/>
          <p:cNvSpPr txBox="1"/>
          <p:nvPr/>
        </p:nvSpPr>
        <p:spPr>
          <a:xfrm>
            <a:off x="2136930" y="2512037"/>
            <a:ext cx="526106" cy="338554"/>
          </a:xfrm>
          <a:prstGeom prst="rect">
            <a:avLst/>
          </a:prstGeom>
          <a:noFill/>
        </p:spPr>
        <p:txBody>
          <a:bodyPr wrap="none" rtlCol="0">
            <a:spAutoFit/>
          </a:bodyPr>
          <a:lstStyle/>
          <a:p>
            <a:r>
              <a:rPr lang="en-US" altLang="ja-JP" sz="1600" dirty="0"/>
              <a:t>100</a:t>
            </a:r>
            <a:endParaRPr lang="ja-JP" altLang="en-US" sz="1600" dirty="0"/>
          </a:p>
        </p:txBody>
      </p:sp>
      <p:sp>
        <p:nvSpPr>
          <p:cNvPr id="16" name="テキスト ボックス 15"/>
          <p:cNvSpPr txBox="1"/>
          <p:nvPr/>
        </p:nvSpPr>
        <p:spPr>
          <a:xfrm>
            <a:off x="2250744" y="1719949"/>
            <a:ext cx="412292" cy="338554"/>
          </a:xfrm>
          <a:prstGeom prst="rect">
            <a:avLst/>
          </a:prstGeom>
          <a:noFill/>
        </p:spPr>
        <p:txBody>
          <a:bodyPr wrap="none" rtlCol="0">
            <a:spAutoFit/>
          </a:bodyPr>
          <a:lstStyle/>
          <a:p>
            <a:r>
              <a:rPr lang="en-US" altLang="ja-JP" sz="1600" dirty="0"/>
              <a:t>10</a:t>
            </a:r>
            <a:endParaRPr lang="ja-JP" altLang="en-US" sz="1600" dirty="0"/>
          </a:p>
        </p:txBody>
      </p:sp>
      <p:sp>
        <p:nvSpPr>
          <p:cNvPr id="7" name="テキスト ボックス 6"/>
          <p:cNvSpPr txBox="1"/>
          <p:nvPr/>
        </p:nvSpPr>
        <p:spPr>
          <a:xfrm>
            <a:off x="12660560" y="4223990"/>
            <a:ext cx="7416824" cy="1077218"/>
          </a:xfrm>
          <a:prstGeom prst="rect">
            <a:avLst/>
          </a:prstGeom>
          <a:noFill/>
        </p:spPr>
        <p:txBody>
          <a:bodyPr wrap="square" rtlCol="0">
            <a:spAutoFit/>
          </a:bodyPr>
          <a:lstStyle/>
          <a:p>
            <a:r>
              <a:rPr lang="ja-JP" altLang="en-US" sz="3200" dirty="0"/>
              <a:t>様々な過程を考慮した大気大循環モデルを用いて研究</a:t>
            </a:r>
            <a:r>
              <a:rPr lang="en-US" altLang="ja-JP" sz="3200" dirty="0"/>
              <a:t>.</a:t>
            </a:r>
          </a:p>
        </p:txBody>
      </p:sp>
      <p:pic>
        <p:nvPicPr>
          <p:cNvPr id="17" name="図 16">
            <a:extLst>
              <a:ext uri="{FF2B5EF4-FFF2-40B4-BE49-F238E27FC236}">
                <a16:creationId xmlns:a16="http://schemas.microsoft.com/office/drawing/2014/main" id="{C4FB9E71-6394-4125-B170-F778F65125CE}"/>
              </a:ext>
            </a:extLst>
          </p:cNvPr>
          <p:cNvPicPr>
            <a:picLocks noChangeAspect="1"/>
          </p:cNvPicPr>
          <p:nvPr/>
        </p:nvPicPr>
        <p:blipFill>
          <a:blip r:embed="rId4"/>
          <a:stretch>
            <a:fillRect/>
          </a:stretch>
        </p:blipFill>
        <p:spPr>
          <a:xfrm>
            <a:off x="119336" y="1865407"/>
            <a:ext cx="1449468" cy="2171303"/>
          </a:xfrm>
          <a:prstGeom prst="rect">
            <a:avLst/>
          </a:prstGeom>
        </p:spPr>
      </p:pic>
      <p:sp>
        <p:nvSpPr>
          <p:cNvPr id="18" name="テキスト ボックス 17">
            <a:extLst>
              <a:ext uri="{FF2B5EF4-FFF2-40B4-BE49-F238E27FC236}">
                <a16:creationId xmlns:a16="http://schemas.microsoft.com/office/drawing/2014/main" id="{A7F2EDA3-5B42-48E5-8882-26FC98E6009E}"/>
              </a:ext>
            </a:extLst>
          </p:cNvPr>
          <p:cNvSpPr txBox="1"/>
          <p:nvPr/>
        </p:nvSpPr>
        <p:spPr>
          <a:xfrm>
            <a:off x="251954" y="1562634"/>
            <a:ext cx="1415772" cy="338554"/>
          </a:xfrm>
          <a:prstGeom prst="rect">
            <a:avLst/>
          </a:prstGeom>
          <a:noFill/>
        </p:spPr>
        <p:txBody>
          <a:bodyPr wrap="none" rtlCol="0">
            <a:spAutoFit/>
          </a:bodyPr>
          <a:lstStyle/>
          <a:p>
            <a:r>
              <a:rPr lang="ja-JP" altLang="en-US" sz="1600" dirty="0"/>
              <a:t>東西平均循環</a:t>
            </a:r>
            <a:endParaRPr kumimoji="1" lang="ja-JP" altLang="en-US" sz="1600" dirty="0"/>
          </a:p>
        </p:txBody>
      </p:sp>
      <p:sp>
        <p:nvSpPr>
          <p:cNvPr id="19" name="正方形/長方形 18">
            <a:extLst>
              <a:ext uri="{FF2B5EF4-FFF2-40B4-BE49-F238E27FC236}">
                <a16:creationId xmlns:a16="http://schemas.microsoft.com/office/drawing/2014/main" id="{FE515C4C-90A9-4D04-A076-5134A1386BF5}"/>
              </a:ext>
            </a:extLst>
          </p:cNvPr>
          <p:cNvSpPr/>
          <p:nvPr/>
        </p:nvSpPr>
        <p:spPr>
          <a:xfrm>
            <a:off x="119336" y="1556792"/>
            <a:ext cx="1548390" cy="24901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F7EA431B-7E8A-40A9-B2B0-78388292CA90}"/>
              </a:ext>
            </a:extLst>
          </p:cNvPr>
          <p:cNvPicPr>
            <a:picLocks noChangeAspect="1"/>
          </p:cNvPicPr>
          <p:nvPr/>
        </p:nvPicPr>
        <p:blipFill>
          <a:blip r:embed="rId5"/>
          <a:stretch>
            <a:fillRect/>
          </a:stretch>
        </p:blipFill>
        <p:spPr>
          <a:xfrm>
            <a:off x="7111905" y="1865407"/>
            <a:ext cx="869681" cy="2171303"/>
          </a:xfrm>
          <a:prstGeom prst="rect">
            <a:avLst/>
          </a:prstGeom>
        </p:spPr>
      </p:pic>
      <p:sp>
        <p:nvSpPr>
          <p:cNvPr id="21" name="テキスト ボックス 20">
            <a:extLst>
              <a:ext uri="{FF2B5EF4-FFF2-40B4-BE49-F238E27FC236}">
                <a16:creationId xmlns:a16="http://schemas.microsoft.com/office/drawing/2014/main" id="{F0E155CB-57A8-4AFF-AD03-8A6445F2334B}"/>
              </a:ext>
            </a:extLst>
          </p:cNvPr>
          <p:cNvSpPr txBox="1"/>
          <p:nvPr/>
        </p:nvSpPr>
        <p:spPr>
          <a:xfrm>
            <a:off x="6982455" y="1567841"/>
            <a:ext cx="1107996" cy="338554"/>
          </a:xfrm>
          <a:prstGeom prst="rect">
            <a:avLst/>
          </a:prstGeom>
          <a:noFill/>
        </p:spPr>
        <p:txBody>
          <a:bodyPr wrap="none" rtlCol="0">
            <a:spAutoFit/>
          </a:bodyPr>
          <a:lstStyle/>
          <a:p>
            <a:r>
              <a:rPr lang="ja-JP" altLang="en-US" sz="1600" dirty="0"/>
              <a:t>波動・擾乱</a:t>
            </a:r>
            <a:endParaRPr kumimoji="1" lang="ja-JP" altLang="en-US" sz="1600" dirty="0"/>
          </a:p>
        </p:txBody>
      </p:sp>
      <p:sp>
        <p:nvSpPr>
          <p:cNvPr id="22" name="正方形/長方形 21">
            <a:extLst>
              <a:ext uri="{FF2B5EF4-FFF2-40B4-BE49-F238E27FC236}">
                <a16:creationId xmlns:a16="http://schemas.microsoft.com/office/drawing/2014/main" id="{B758BB29-CF33-48EC-92AC-6EBD5B1D7FA5}"/>
              </a:ext>
            </a:extLst>
          </p:cNvPr>
          <p:cNvSpPr/>
          <p:nvPr/>
        </p:nvSpPr>
        <p:spPr>
          <a:xfrm>
            <a:off x="6895263" y="1556792"/>
            <a:ext cx="1195188" cy="249013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924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A6283C7-14CD-4EF6-9B7F-2F0BFBE4681A}"/>
              </a:ext>
            </a:extLst>
          </p:cNvPr>
          <p:cNvSpPr>
            <a:spLocks noGrp="1"/>
          </p:cNvSpPr>
          <p:nvPr>
            <p:ph type="title"/>
          </p:nvPr>
        </p:nvSpPr>
        <p:spPr/>
        <p:txBody>
          <a:bodyPr/>
          <a:lstStyle/>
          <a:p>
            <a:r>
              <a:rPr lang="ja-JP" altLang="en-US" dirty="0"/>
              <a:t>研究対象概観</a:t>
            </a:r>
            <a:r>
              <a:rPr lang="en-US" altLang="ja-JP" dirty="0"/>
              <a:t>: </a:t>
            </a:r>
            <a:r>
              <a:rPr lang="ja-JP" altLang="en-US" dirty="0"/>
              <a:t>惑星表層環境</a:t>
            </a:r>
            <a:r>
              <a:rPr lang="en-US" altLang="ja-JP" dirty="0"/>
              <a:t>, </a:t>
            </a:r>
            <a:r>
              <a:rPr lang="ja-JP" altLang="en-US" dirty="0"/>
              <a:t>大気循環の多様性</a:t>
            </a:r>
            <a:endParaRPr kumimoji="1" lang="ja-JP" altLang="en-US" dirty="0"/>
          </a:p>
        </p:txBody>
      </p:sp>
      <p:grpSp>
        <p:nvGrpSpPr>
          <p:cNvPr id="9" name="グループ化 8">
            <a:extLst>
              <a:ext uri="{FF2B5EF4-FFF2-40B4-BE49-F238E27FC236}">
                <a16:creationId xmlns:a16="http://schemas.microsoft.com/office/drawing/2014/main" id="{340CB640-8DE7-4021-8564-F3C07E015FF6}"/>
              </a:ext>
            </a:extLst>
          </p:cNvPr>
          <p:cNvGrpSpPr/>
          <p:nvPr/>
        </p:nvGrpSpPr>
        <p:grpSpPr>
          <a:xfrm>
            <a:off x="5303912" y="1587616"/>
            <a:ext cx="1110170" cy="3137077"/>
            <a:chOff x="9686469" y="1039897"/>
            <a:chExt cx="1539971" cy="4351593"/>
          </a:xfrm>
        </p:grpSpPr>
        <p:cxnSp>
          <p:nvCxnSpPr>
            <p:cNvPr id="109" name="直線矢印コネクタ 108">
              <a:extLst>
                <a:ext uri="{FF2B5EF4-FFF2-40B4-BE49-F238E27FC236}">
                  <a16:creationId xmlns:a16="http://schemas.microsoft.com/office/drawing/2014/main" id="{F9555F42-57C0-4006-9BA5-F904E8E64A45}"/>
                </a:ext>
              </a:extLst>
            </p:cNvPr>
            <p:cNvCxnSpPr/>
            <p:nvPr/>
          </p:nvCxnSpPr>
          <p:spPr>
            <a:xfrm flipV="1">
              <a:off x="10413001" y="1039897"/>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2" name="Picture 2" descr="https://photojournal.jpl.nasa.gov/jpeg/PIA03154.jpg">
              <a:extLst>
                <a:ext uri="{FF2B5EF4-FFF2-40B4-BE49-F238E27FC236}">
                  <a16:creationId xmlns:a16="http://schemas.microsoft.com/office/drawing/2014/main" id="{B7B98064-AF28-4573-9B80-6DCAF5535D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79" t="6216" r="4866" b="5131"/>
            <a:stretch/>
          </p:blipFill>
          <p:spPr bwMode="auto">
            <a:xfrm>
              <a:off x="9686469" y="2687113"/>
              <a:ext cx="1539971" cy="1522764"/>
            </a:xfrm>
            <a:prstGeom prst="ellipse">
              <a:avLst/>
            </a:prstGeom>
            <a:noFill/>
            <a:extLst>
              <a:ext uri="{909E8E84-426E-40DD-AFC4-6F175D3DCCD1}">
                <a14:hiddenFill xmlns:a14="http://schemas.microsoft.com/office/drawing/2010/main">
                  <a:solidFill>
                    <a:srgbClr val="FFFFFF"/>
                  </a:solidFill>
                </a14:hiddenFill>
              </a:ext>
            </a:extLst>
          </p:spPr>
        </p:pic>
        <p:sp>
          <p:nvSpPr>
            <p:cNvPr id="116" name="右矢印 11">
              <a:extLst>
                <a:ext uri="{FF2B5EF4-FFF2-40B4-BE49-F238E27FC236}">
                  <a16:creationId xmlns:a16="http://schemas.microsoft.com/office/drawing/2014/main" id="{107E08F5-2711-4960-8806-EF57066E2DF8}"/>
                </a:ext>
              </a:extLst>
            </p:cNvPr>
            <p:cNvSpPr/>
            <p:nvPr/>
          </p:nvSpPr>
          <p:spPr>
            <a:xfrm>
              <a:off x="9880191" y="269954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右矢印 12">
              <a:extLst>
                <a:ext uri="{FF2B5EF4-FFF2-40B4-BE49-F238E27FC236}">
                  <a16:creationId xmlns:a16="http://schemas.microsoft.com/office/drawing/2014/main" id="{E0C282A1-A529-48E1-8AEF-E68DB4656AD0}"/>
                </a:ext>
              </a:extLst>
            </p:cNvPr>
            <p:cNvSpPr/>
            <p:nvPr/>
          </p:nvSpPr>
          <p:spPr>
            <a:xfrm rot="10800000">
              <a:off x="10048763" y="3682355"/>
              <a:ext cx="633894"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右矢印 14">
              <a:extLst>
                <a:ext uri="{FF2B5EF4-FFF2-40B4-BE49-F238E27FC236}">
                  <a16:creationId xmlns:a16="http://schemas.microsoft.com/office/drawing/2014/main" id="{E6518737-4488-4F20-A79C-707225459CC8}"/>
                </a:ext>
              </a:extLst>
            </p:cNvPr>
            <p:cNvSpPr/>
            <p:nvPr/>
          </p:nvSpPr>
          <p:spPr>
            <a:xfrm rot="10800000">
              <a:off x="10265364" y="3228715"/>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5" name="円弧 124">
              <a:extLst>
                <a:ext uri="{FF2B5EF4-FFF2-40B4-BE49-F238E27FC236}">
                  <a16:creationId xmlns:a16="http://schemas.microsoft.com/office/drawing/2014/main" id="{CDEFF930-BA96-43FF-9F74-5C9D22D0896F}"/>
                </a:ext>
              </a:extLst>
            </p:cNvPr>
            <p:cNvSpPr/>
            <p:nvPr/>
          </p:nvSpPr>
          <p:spPr>
            <a:xfrm>
              <a:off x="9999253" y="1376227"/>
              <a:ext cx="914400" cy="288858"/>
            </a:xfrm>
            <a:prstGeom prst="arc">
              <a:avLst>
                <a:gd name="adj1" fmla="val 17469677"/>
                <a:gd name="adj2" fmla="val 13202178"/>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AE8F8EF7-9AEB-4973-B57A-ED8B00947038}"/>
              </a:ext>
            </a:extLst>
          </p:cNvPr>
          <p:cNvGrpSpPr/>
          <p:nvPr/>
        </p:nvGrpSpPr>
        <p:grpSpPr>
          <a:xfrm>
            <a:off x="172156" y="1565685"/>
            <a:ext cx="2168425" cy="3137077"/>
            <a:chOff x="1530378" y="1017966"/>
            <a:chExt cx="3007929" cy="4351593"/>
          </a:xfrm>
        </p:grpSpPr>
        <p:cxnSp>
          <p:nvCxnSpPr>
            <p:cNvPr id="107" name="直線矢印コネクタ 106">
              <a:extLst>
                <a:ext uri="{FF2B5EF4-FFF2-40B4-BE49-F238E27FC236}">
                  <a16:creationId xmlns:a16="http://schemas.microsoft.com/office/drawing/2014/main" id="{FEB1E668-C5E8-42AE-8399-AB9D855F2B6F}"/>
                </a:ext>
              </a:extLst>
            </p:cNvPr>
            <p:cNvCxnSpPr/>
            <p:nvPr/>
          </p:nvCxnSpPr>
          <p:spPr>
            <a:xfrm flipV="1">
              <a:off x="3034342" y="1017966"/>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1" name="Picture 2" descr="https://akatsuki.isas.jaxa.jp/en/gallery/data/files/uvi_20180307_120110_283_365_l2b_v20180601_mod.png">
              <a:extLst>
                <a:ext uri="{FF2B5EF4-FFF2-40B4-BE49-F238E27FC236}">
                  <a16:creationId xmlns:a16="http://schemas.microsoft.com/office/drawing/2014/main" id="{1BBE314B-F8A5-4943-B728-0493D87460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86" t="19627" r="19488" b="19700"/>
            <a:stretch/>
          </p:blipFill>
          <p:spPr bwMode="auto">
            <a:xfrm>
              <a:off x="1530378" y="1772816"/>
              <a:ext cx="3007929" cy="3045529"/>
            </a:xfrm>
            <a:prstGeom prst="ellipse">
              <a:avLst/>
            </a:prstGeom>
            <a:noFill/>
            <a:extLst>
              <a:ext uri="{909E8E84-426E-40DD-AFC4-6F175D3DCCD1}">
                <a14:hiddenFill xmlns:a14="http://schemas.microsoft.com/office/drawing/2010/main">
                  <a:solidFill>
                    <a:srgbClr val="FFFFFF"/>
                  </a:solidFill>
                </a14:hiddenFill>
              </a:ext>
            </a:extLst>
          </p:spPr>
        </p:pic>
        <p:sp>
          <p:nvSpPr>
            <p:cNvPr id="119" name="右矢印 11">
              <a:extLst>
                <a:ext uri="{FF2B5EF4-FFF2-40B4-BE49-F238E27FC236}">
                  <a16:creationId xmlns:a16="http://schemas.microsoft.com/office/drawing/2014/main" id="{7ECE2043-D632-49FC-B8F4-2FA106E8EF85}"/>
                </a:ext>
              </a:extLst>
            </p:cNvPr>
            <p:cNvSpPr/>
            <p:nvPr/>
          </p:nvSpPr>
          <p:spPr>
            <a:xfrm rot="10800000">
              <a:off x="2480134" y="208328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右矢印 12">
              <a:extLst>
                <a:ext uri="{FF2B5EF4-FFF2-40B4-BE49-F238E27FC236}">
                  <a16:creationId xmlns:a16="http://schemas.microsoft.com/office/drawing/2014/main" id="{0078CAE9-00B0-49EE-8091-08B885AAA381}"/>
                </a:ext>
              </a:extLst>
            </p:cNvPr>
            <p:cNvSpPr/>
            <p:nvPr/>
          </p:nvSpPr>
          <p:spPr>
            <a:xfrm rot="10800000">
              <a:off x="2480134" y="4103464"/>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右矢印 11">
              <a:extLst>
                <a:ext uri="{FF2B5EF4-FFF2-40B4-BE49-F238E27FC236}">
                  <a16:creationId xmlns:a16="http://schemas.microsoft.com/office/drawing/2014/main" id="{48718624-76D8-4B90-BED5-0F149C94C305}"/>
                </a:ext>
              </a:extLst>
            </p:cNvPr>
            <p:cNvSpPr/>
            <p:nvPr/>
          </p:nvSpPr>
          <p:spPr>
            <a:xfrm rot="10800000">
              <a:off x="2480134" y="2634496"/>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右矢印 11">
              <a:extLst>
                <a:ext uri="{FF2B5EF4-FFF2-40B4-BE49-F238E27FC236}">
                  <a16:creationId xmlns:a16="http://schemas.microsoft.com/office/drawing/2014/main" id="{E7AEE1EF-7825-49C4-8A28-8BA26C64BCE8}"/>
                </a:ext>
              </a:extLst>
            </p:cNvPr>
            <p:cNvSpPr/>
            <p:nvPr/>
          </p:nvSpPr>
          <p:spPr>
            <a:xfrm rot="10800000">
              <a:off x="2480133" y="3118863"/>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 name="右矢印 11">
              <a:extLst>
                <a:ext uri="{FF2B5EF4-FFF2-40B4-BE49-F238E27FC236}">
                  <a16:creationId xmlns:a16="http://schemas.microsoft.com/office/drawing/2014/main" id="{8FC10779-CF10-439A-80EC-45B16BD7ECEB}"/>
                </a:ext>
              </a:extLst>
            </p:cNvPr>
            <p:cNvSpPr/>
            <p:nvPr/>
          </p:nvSpPr>
          <p:spPr>
            <a:xfrm rot="10800000">
              <a:off x="2480133" y="361909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 name="円弧 125">
              <a:extLst>
                <a:ext uri="{FF2B5EF4-FFF2-40B4-BE49-F238E27FC236}">
                  <a16:creationId xmlns:a16="http://schemas.microsoft.com/office/drawing/2014/main" id="{1E44CA59-BC67-48CA-9A0A-A507EFDACDC6}"/>
                </a:ext>
              </a:extLst>
            </p:cNvPr>
            <p:cNvSpPr/>
            <p:nvPr/>
          </p:nvSpPr>
          <p:spPr>
            <a:xfrm>
              <a:off x="2577142" y="1305645"/>
              <a:ext cx="914400" cy="288858"/>
            </a:xfrm>
            <a:prstGeom prst="arc">
              <a:avLst>
                <a:gd name="adj1" fmla="val 17469677"/>
                <a:gd name="adj2" fmla="val 13202178"/>
              </a:avLst>
            </a:prstGeom>
            <a:ln w="57150">
              <a:solidFill>
                <a:srgbClr val="FFC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8B6F318E-6392-41C7-B7D7-EC235211E85F}"/>
              </a:ext>
            </a:extLst>
          </p:cNvPr>
          <p:cNvGrpSpPr/>
          <p:nvPr/>
        </p:nvGrpSpPr>
        <p:grpSpPr>
          <a:xfrm>
            <a:off x="2639616" y="1504851"/>
            <a:ext cx="2244998" cy="3137077"/>
            <a:chOff x="5375920" y="957132"/>
            <a:chExt cx="3114146" cy="4351593"/>
          </a:xfrm>
        </p:grpSpPr>
        <p:cxnSp>
          <p:nvCxnSpPr>
            <p:cNvPr id="108" name="直線矢印コネクタ 107">
              <a:extLst>
                <a:ext uri="{FF2B5EF4-FFF2-40B4-BE49-F238E27FC236}">
                  <a16:creationId xmlns:a16="http://schemas.microsoft.com/office/drawing/2014/main" id="{3B1D9C6E-1316-43EE-A36F-05F1B1208763}"/>
                </a:ext>
              </a:extLst>
            </p:cNvPr>
            <p:cNvCxnSpPr/>
            <p:nvPr/>
          </p:nvCxnSpPr>
          <p:spPr>
            <a:xfrm flipV="1">
              <a:off x="6968034" y="957132"/>
              <a:ext cx="0" cy="4351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0" name="図 109">
              <a:extLst>
                <a:ext uri="{FF2B5EF4-FFF2-40B4-BE49-F238E27FC236}">
                  <a16:creationId xmlns:a16="http://schemas.microsoft.com/office/drawing/2014/main" id="{E11A1936-3753-4812-B47C-648343EC887F}"/>
                </a:ext>
              </a:extLst>
            </p:cNvPr>
            <p:cNvPicPr>
              <a:picLocks noChangeAspect="1"/>
            </p:cNvPicPr>
            <p:nvPr/>
          </p:nvPicPr>
          <p:blipFill rotWithShape="1">
            <a:blip r:embed="rId4"/>
            <a:srcRect l="28648" t="21680" r="28599" b="11421"/>
            <a:stretch/>
          </p:blipFill>
          <p:spPr>
            <a:xfrm>
              <a:off x="5375920" y="1772816"/>
              <a:ext cx="3114146" cy="3045530"/>
            </a:xfrm>
            <a:prstGeom prst="ellipse">
              <a:avLst/>
            </a:prstGeom>
          </p:spPr>
        </p:pic>
        <p:sp>
          <p:nvSpPr>
            <p:cNvPr id="113" name="右矢印 11">
              <a:extLst>
                <a:ext uri="{FF2B5EF4-FFF2-40B4-BE49-F238E27FC236}">
                  <a16:creationId xmlns:a16="http://schemas.microsoft.com/office/drawing/2014/main" id="{23A1185C-96A8-4858-A805-E985BEE20B5B}"/>
                </a:ext>
              </a:extLst>
            </p:cNvPr>
            <p:cNvSpPr/>
            <p:nvPr/>
          </p:nvSpPr>
          <p:spPr>
            <a:xfrm>
              <a:off x="6394947" y="2455592"/>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右矢印 12">
              <a:extLst>
                <a:ext uri="{FF2B5EF4-FFF2-40B4-BE49-F238E27FC236}">
                  <a16:creationId xmlns:a16="http://schemas.microsoft.com/office/drawing/2014/main" id="{0ED981B3-916B-4579-A5B1-921DF9FDC824}"/>
                </a:ext>
              </a:extLst>
            </p:cNvPr>
            <p:cNvSpPr/>
            <p:nvPr/>
          </p:nvSpPr>
          <p:spPr>
            <a:xfrm>
              <a:off x="6394947" y="3625494"/>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右矢印 14">
              <a:extLst>
                <a:ext uri="{FF2B5EF4-FFF2-40B4-BE49-F238E27FC236}">
                  <a16:creationId xmlns:a16="http://schemas.microsoft.com/office/drawing/2014/main" id="{37C0C2B6-B0BE-42DC-AF00-EF833F09C3CF}"/>
                </a:ext>
              </a:extLst>
            </p:cNvPr>
            <p:cNvSpPr/>
            <p:nvPr/>
          </p:nvSpPr>
          <p:spPr>
            <a:xfrm rot="10800000">
              <a:off x="6810872" y="3079911"/>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4" name="円弧 123">
              <a:extLst>
                <a:ext uri="{FF2B5EF4-FFF2-40B4-BE49-F238E27FC236}">
                  <a16:creationId xmlns:a16="http://schemas.microsoft.com/office/drawing/2014/main" id="{27BB9FAA-DB66-4418-A50B-A998423EB0C4}"/>
                </a:ext>
              </a:extLst>
            </p:cNvPr>
            <p:cNvSpPr/>
            <p:nvPr/>
          </p:nvSpPr>
          <p:spPr>
            <a:xfrm>
              <a:off x="6510834" y="1308201"/>
              <a:ext cx="914400" cy="288858"/>
            </a:xfrm>
            <a:prstGeom prst="arc">
              <a:avLst>
                <a:gd name="adj1" fmla="val 17469677"/>
                <a:gd name="adj2" fmla="val 13202178"/>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8" name="右矢印 12">
              <a:extLst>
                <a:ext uri="{FF2B5EF4-FFF2-40B4-BE49-F238E27FC236}">
                  <a16:creationId xmlns:a16="http://schemas.microsoft.com/office/drawing/2014/main" id="{A4E5AFAF-6B25-44B0-9B79-481721D2D2CC}"/>
                </a:ext>
              </a:extLst>
            </p:cNvPr>
            <p:cNvSpPr/>
            <p:nvPr/>
          </p:nvSpPr>
          <p:spPr>
            <a:xfrm>
              <a:off x="6391771" y="4073262"/>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右矢印 12">
              <a:extLst>
                <a:ext uri="{FF2B5EF4-FFF2-40B4-BE49-F238E27FC236}">
                  <a16:creationId xmlns:a16="http://schemas.microsoft.com/office/drawing/2014/main" id="{7B9EE907-A2AA-4AB8-8987-596F6A06C312}"/>
                </a:ext>
              </a:extLst>
            </p:cNvPr>
            <p:cNvSpPr/>
            <p:nvPr/>
          </p:nvSpPr>
          <p:spPr>
            <a:xfrm>
              <a:off x="6394947" y="2041883"/>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30" name="テキスト ボックス 129">
            <a:extLst>
              <a:ext uri="{FF2B5EF4-FFF2-40B4-BE49-F238E27FC236}">
                <a16:creationId xmlns:a16="http://schemas.microsoft.com/office/drawing/2014/main" id="{A636527F-353F-4AF8-8839-9B6F427A5085}"/>
              </a:ext>
            </a:extLst>
          </p:cNvPr>
          <p:cNvSpPr txBox="1"/>
          <p:nvPr/>
        </p:nvSpPr>
        <p:spPr>
          <a:xfrm>
            <a:off x="6032374" y="2512687"/>
            <a:ext cx="723275" cy="307777"/>
          </a:xfrm>
          <a:prstGeom prst="rect">
            <a:avLst/>
          </a:prstGeom>
          <a:noFill/>
        </p:spPr>
        <p:txBody>
          <a:bodyPr wrap="none" rtlCol="0">
            <a:spAutoFit/>
          </a:bodyPr>
          <a:lstStyle/>
          <a:p>
            <a:r>
              <a:rPr kumimoji="1" lang="ja-JP" altLang="en-US" sz="1400" dirty="0"/>
              <a:t>冬半球</a:t>
            </a:r>
          </a:p>
        </p:txBody>
      </p:sp>
      <p:sp>
        <p:nvSpPr>
          <p:cNvPr id="131" name="テキスト ボックス 130">
            <a:extLst>
              <a:ext uri="{FF2B5EF4-FFF2-40B4-BE49-F238E27FC236}">
                <a16:creationId xmlns:a16="http://schemas.microsoft.com/office/drawing/2014/main" id="{9AFB2E52-B558-4DDE-B34B-3502B41D550F}"/>
              </a:ext>
            </a:extLst>
          </p:cNvPr>
          <p:cNvSpPr txBox="1"/>
          <p:nvPr/>
        </p:nvSpPr>
        <p:spPr>
          <a:xfrm>
            <a:off x="6032374" y="3760059"/>
            <a:ext cx="723275" cy="307777"/>
          </a:xfrm>
          <a:prstGeom prst="rect">
            <a:avLst/>
          </a:prstGeom>
          <a:noFill/>
        </p:spPr>
        <p:txBody>
          <a:bodyPr wrap="none" rtlCol="0">
            <a:spAutoFit/>
          </a:bodyPr>
          <a:lstStyle/>
          <a:p>
            <a:r>
              <a:rPr lang="ja-JP" altLang="en-US" sz="1400" dirty="0"/>
              <a:t>夏</a:t>
            </a:r>
            <a:r>
              <a:rPr kumimoji="1" lang="ja-JP" altLang="en-US" sz="1400" dirty="0"/>
              <a:t>半球</a:t>
            </a:r>
          </a:p>
        </p:txBody>
      </p:sp>
      <p:sp>
        <p:nvSpPr>
          <p:cNvPr id="132" name="テキスト ボックス 131">
            <a:extLst>
              <a:ext uri="{FF2B5EF4-FFF2-40B4-BE49-F238E27FC236}">
                <a16:creationId xmlns:a16="http://schemas.microsoft.com/office/drawing/2014/main" id="{DBACBB7A-D452-48A6-BFE9-C2CFDE61494E}"/>
              </a:ext>
            </a:extLst>
          </p:cNvPr>
          <p:cNvSpPr txBox="1"/>
          <p:nvPr/>
        </p:nvSpPr>
        <p:spPr>
          <a:xfrm>
            <a:off x="51419" y="4642700"/>
            <a:ext cx="2441694" cy="338554"/>
          </a:xfrm>
          <a:prstGeom prst="rect">
            <a:avLst/>
          </a:prstGeom>
          <a:solidFill>
            <a:srgbClr val="FFFFFF"/>
          </a:solidFill>
        </p:spPr>
        <p:txBody>
          <a:bodyPr wrap="none" rtlCol="0">
            <a:spAutoFit/>
          </a:bodyPr>
          <a:lstStyle/>
          <a:p>
            <a:r>
              <a:rPr kumimoji="1" lang="ja-JP" altLang="en-US" sz="1600" dirty="0">
                <a:solidFill>
                  <a:srgbClr val="FF0000"/>
                </a:solidFill>
              </a:rPr>
              <a:t>すべての緯度で自転方向</a:t>
            </a:r>
          </a:p>
        </p:txBody>
      </p:sp>
      <p:sp>
        <p:nvSpPr>
          <p:cNvPr id="133" name="テキスト ボックス 132">
            <a:extLst>
              <a:ext uri="{FF2B5EF4-FFF2-40B4-BE49-F238E27FC236}">
                <a16:creationId xmlns:a16="http://schemas.microsoft.com/office/drawing/2014/main" id="{39356063-25F2-422B-892D-326704630FEF}"/>
              </a:ext>
            </a:extLst>
          </p:cNvPr>
          <p:cNvSpPr txBox="1"/>
          <p:nvPr/>
        </p:nvSpPr>
        <p:spPr>
          <a:xfrm>
            <a:off x="2892643" y="4642700"/>
            <a:ext cx="1826141" cy="584775"/>
          </a:xfrm>
          <a:prstGeom prst="rect">
            <a:avLst/>
          </a:prstGeom>
          <a:solidFill>
            <a:srgbClr val="FFFFFF"/>
          </a:solidFill>
        </p:spPr>
        <p:txBody>
          <a:bodyPr wrap="none" rtlCol="0">
            <a:spAutoFit/>
          </a:bodyPr>
          <a:lstStyle/>
          <a:p>
            <a:pPr algn="ctr"/>
            <a:r>
              <a:rPr kumimoji="1" lang="ja-JP" altLang="en-US" sz="1600" dirty="0">
                <a:solidFill>
                  <a:srgbClr val="FF0000"/>
                </a:solidFill>
              </a:rPr>
              <a:t>中緯度で自転方向</a:t>
            </a:r>
            <a:endParaRPr kumimoji="1" lang="en-US" altLang="ja-JP" sz="1600" dirty="0">
              <a:solidFill>
                <a:srgbClr val="FF0000"/>
              </a:solidFill>
            </a:endParaRPr>
          </a:p>
          <a:p>
            <a:pPr algn="ctr"/>
            <a:r>
              <a:rPr kumimoji="1" lang="ja-JP" altLang="en-US" sz="1600" dirty="0">
                <a:solidFill>
                  <a:srgbClr val="FF0000"/>
                </a:solidFill>
              </a:rPr>
              <a:t>低緯度で逆方向</a:t>
            </a:r>
          </a:p>
        </p:txBody>
      </p:sp>
      <p:sp>
        <p:nvSpPr>
          <p:cNvPr id="134" name="テキスト ボックス 133">
            <a:extLst>
              <a:ext uri="{FF2B5EF4-FFF2-40B4-BE49-F238E27FC236}">
                <a16:creationId xmlns:a16="http://schemas.microsoft.com/office/drawing/2014/main" id="{D13C4950-D747-4BA5-9051-3E42FD8D67EF}"/>
              </a:ext>
            </a:extLst>
          </p:cNvPr>
          <p:cNvSpPr txBox="1"/>
          <p:nvPr/>
        </p:nvSpPr>
        <p:spPr>
          <a:xfrm>
            <a:off x="4914600" y="4642700"/>
            <a:ext cx="1826141" cy="584775"/>
          </a:xfrm>
          <a:prstGeom prst="rect">
            <a:avLst/>
          </a:prstGeom>
          <a:solidFill>
            <a:srgbClr val="FFFFFF"/>
          </a:solidFill>
        </p:spPr>
        <p:txBody>
          <a:bodyPr wrap="none" rtlCol="0">
            <a:spAutoFit/>
          </a:bodyPr>
          <a:lstStyle/>
          <a:p>
            <a:pPr algn="ctr"/>
            <a:r>
              <a:rPr kumimoji="1" lang="ja-JP" altLang="en-US" sz="1600" dirty="0">
                <a:solidFill>
                  <a:srgbClr val="FF0000"/>
                </a:solidFill>
              </a:rPr>
              <a:t>冬半球で自転方向</a:t>
            </a:r>
            <a:endParaRPr kumimoji="1" lang="en-US" altLang="ja-JP" sz="1600" dirty="0">
              <a:solidFill>
                <a:srgbClr val="FF0000"/>
              </a:solidFill>
            </a:endParaRPr>
          </a:p>
          <a:p>
            <a:pPr algn="ctr"/>
            <a:r>
              <a:rPr lang="ja-JP" altLang="en-US" sz="1600" dirty="0">
                <a:solidFill>
                  <a:srgbClr val="FF0000"/>
                </a:solidFill>
              </a:rPr>
              <a:t>夏半球</a:t>
            </a:r>
            <a:r>
              <a:rPr kumimoji="1" lang="ja-JP" altLang="en-US" sz="1600" dirty="0">
                <a:solidFill>
                  <a:srgbClr val="FF0000"/>
                </a:solidFill>
              </a:rPr>
              <a:t>で逆方向</a:t>
            </a:r>
          </a:p>
        </p:txBody>
      </p:sp>
      <p:sp>
        <p:nvSpPr>
          <p:cNvPr id="135" name="Text Box 7">
            <a:extLst>
              <a:ext uri="{FF2B5EF4-FFF2-40B4-BE49-F238E27FC236}">
                <a16:creationId xmlns:a16="http://schemas.microsoft.com/office/drawing/2014/main" id="{79D19412-B942-4607-87C1-61817AD7C533}"/>
              </a:ext>
            </a:extLst>
          </p:cNvPr>
          <p:cNvSpPr txBox="1">
            <a:spLocks noChangeArrowheads="1"/>
          </p:cNvSpPr>
          <p:nvPr/>
        </p:nvSpPr>
        <p:spPr bwMode="auto">
          <a:xfrm>
            <a:off x="399824" y="526457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90 </a:t>
            </a:r>
            <a:r>
              <a:rPr lang="ja-JP" altLang="en-US" sz="1800" dirty="0"/>
              <a:t>気圧</a:t>
            </a:r>
            <a:r>
              <a:rPr lang="en-US" altLang="ja-JP" sz="1800" dirty="0"/>
              <a:t>, 730 K</a:t>
            </a:r>
          </a:p>
        </p:txBody>
      </p:sp>
      <p:sp>
        <p:nvSpPr>
          <p:cNvPr id="136" name="Text Box 8">
            <a:extLst>
              <a:ext uri="{FF2B5EF4-FFF2-40B4-BE49-F238E27FC236}">
                <a16:creationId xmlns:a16="http://schemas.microsoft.com/office/drawing/2014/main" id="{7FAF9E8E-7F9A-4162-AB92-667F9C77DE35}"/>
              </a:ext>
            </a:extLst>
          </p:cNvPr>
          <p:cNvSpPr txBox="1">
            <a:spLocks noChangeArrowheads="1"/>
          </p:cNvSpPr>
          <p:nvPr/>
        </p:nvSpPr>
        <p:spPr bwMode="auto">
          <a:xfrm>
            <a:off x="2988142" y="524552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1 </a:t>
            </a:r>
            <a:r>
              <a:rPr lang="ja-JP" altLang="en-US" sz="1800" dirty="0"/>
              <a:t>気圧</a:t>
            </a:r>
            <a:r>
              <a:rPr lang="en-US" altLang="ja-JP" sz="1800" dirty="0"/>
              <a:t>, 290 K</a:t>
            </a:r>
          </a:p>
        </p:txBody>
      </p:sp>
      <p:sp>
        <p:nvSpPr>
          <p:cNvPr id="137" name="Text Box 9">
            <a:extLst>
              <a:ext uri="{FF2B5EF4-FFF2-40B4-BE49-F238E27FC236}">
                <a16:creationId xmlns:a16="http://schemas.microsoft.com/office/drawing/2014/main" id="{7CEF46C2-CBA1-4512-A21B-6138DF889947}"/>
              </a:ext>
            </a:extLst>
          </p:cNvPr>
          <p:cNvSpPr txBox="1">
            <a:spLocks noChangeArrowheads="1"/>
          </p:cNvSpPr>
          <p:nvPr/>
        </p:nvSpPr>
        <p:spPr bwMode="auto">
          <a:xfrm>
            <a:off x="4841879" y="5229200"/>
            <a:ext cx="2018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t>0.007 </a:t>
            </a:r>
            <a:r>
              <a:rPr lang="ja-JP" altLang="en-US" sz="1800" dirty="0"/>
              <a:t>気圧</a:t>
            </a:r>
            <a:r>
              <a:rPr lang="en-US" altLang="ja-JP" sz="1800" dirty="0"/>
              <a:t>, 220 K</a:t>
            </a:r>
          </a:p>
        </p:txBody>
      </p:sp>
      <p:sp>
        <p:nvSpPr>
          <p:cNvPr id="141" name="テキスト ボックス 140">
            <a:extLst>
              <a:ext uri="{FF2B5EF4-FFF2-40B4-BE49-F238E27FC236}">
                <a16:creationId xmlns:a16="http://schemas.microsoft.com/office/drawing/2014/main" id="{0C714ACA-BF5E-46C0-993A-781B8BC7F988}"/>
              </a:ext>
            </a:extLst>
          </p:cNvPr>
          <p:cNvSpPr txBox="1"/>
          <p:nvPr/>
        </p:nvSpPr>
        <p:spPr>
          <a:xfrm>
            <a:off x="2711624" y="5517232"/>
            <a:ext cx="2122697" cy="646331"/>
          </a:xfrm>
          <a:prstGeom prst="rect">
            <a:avLst/>
          </a:prstGeom>
          <a:noFill/>
        </p:spPr>
        <p:txBody>
          <a:bodyPr wrap="none" rtlCol="0">
            <a:spAutoFit/>
          </a:bodyPr>
          <a:lstStyle/>
          <a:p>
            <a:pPr algn="ctr"/>
            <a:r>
              <a:rPr kumimoji="0" lang="en-US" altLang="ja-JP" sz="1800" dirty="0">
                <a:latin typeface="Arial" panose="020B0604020202020204" pitchFamily="34" charset="0"/>
                <a:cs typeface="Arial" panose="020B0604020202020204" pitchFamily="34" charset="0"/>
              </a:rPr>
              <a:t>N</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(78),O</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(21),</a:t>
            </a:r>
          </a:p>
          <a:p>
            <a:pPr algn="ctr"/>
            <a:r>
              <a:rPr kumimoji="0" lang="en-US" altLang="ja-JP" sz="1800" dirty="0" err="1">
                <a:latin typeface="Arial" panose="020B0604020202020204" pitchFamily="34" charset="0"/>
                <a:cs typeface="Arial" panose="020B0604020202020204" pitchFamily="34" charset="0"/>
              </a:rPr>
              <a:t>Ar</a:t>
            </a:r>
            <a:r>
              <a:rPr kumimoji="0" lang="en-US" altLang="ja-JP" sz="1800" dirty="0">
                <a:latin typeface="Arial" panose="020B0604020202020204" pitchFamily="34" charset="0"/>
                <a:cs typeface="Arial" panose="020B0604020202020204" pitchFamily="34" charset="0"/>
              </a:rPr>
              <a:t>(0.9),H</a:t>
            </a:r>
            <a:r>
              <a:rPr kumimoji="0" lang="en-US" altLang="ja-JP" sz="1800" baseline="-25000" dirty="0">
                <a:latin typeface="Arial" panose="020B0604020202020204" pitchFamily="34" charset="0"/>
                <a:cs typeface="Arial" panose="020B0604020202020204" pitchFamily="34" charset="0"/>
              </a:rPr>
              <a:t>2</a:t>
            </a:r>
            <a:r>
              <a:rPr kumimoji="0" lang="en-US" altLang="ja-JP" sz="1800" dirty="0">
                <a:latin typeface="Arial" panose="020B0604020202020204" pitchFamily="34" charset="0"/>
                <a:cs typeface="Arial" panose="020B0604020202020204" pitchFamily="34" charset="0"/>
              </a:rPr>
              <a:t>O(0~0.2)</a:t>
            </a:r>
          </a:p>
        </p:txBody>
      </p:sp>
      <p:sp>
        <p:nvSpPr>
          <p:cNvPr id="143" name="テキスト ボックス 142">
            <a:extLst>
              <a:ext uri="{FF2B5EF4-FFF2-40B4-BE49-F238E27FC236}">
                <a16:creationId xmlns:a16="http://schemas.microsoft.com/office/drawing/2014/main" id="{09E7DC59-039C-472D-831C-B4932963AEAE}"/>
              </a:ext>
            </a:extLst>
          </p:cNvPr>
          <p:cNvSpPr txBox="1"/>
          <p:nvPr/>
        </p:nvSpPr>
        <p:spPr>
          <a:xfrm>
            <a:off x="308453" y="5517232"/>
            <a:ext cx="1880643" cy="646331"/>
          </a:xfrm>
          <a:prstGeom prst="rect">
            <a:avLst/>
          </a:prstGeom>
          <a:noFill/>
        </p:spPr>
        <p:txBody>
          <a:bodyPr wrap="none" rtlCol="0">
            <a:spAutoFit/>
          </a:bodyPr>
          <a:lstStyle/>
          <a:p>
            <a:pPr algn="ctr"/>
            <a:r>
              <a:rPr lang="en-US" altLang="ja-JP" sz="1800" dirty="0">
                <a:latin typeface="Arial" panose="020B0604020202020204" pitchFamily="34" charset="0"/>
                <a:cs typeface="Arial" panose="020B0604020202020204" pitchFamily="34" charset="0"/>
              </a:rPr>
              <a:t>CO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(96),N</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(3.5),</a:t>
            </a:r>
          </a:p>
          <a:p>
            <a:pPr algn="ctr"/>
            <a:r>
              <a:rPr lang="en-US" altLang="ja-JP" sz="1800" dirty="0">
                <a:latin typeface="Arial" panose="020B0604020202020204" pitchFamily="34" charset="0"/>
                <a:cs typeface="Arial" panose="020B0604020202020204" pitchFamily="34" charset="0"/>
              </a:rPr>
              <a:t>SO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(0.015)</a:t>
            </a:r>
          </a:p>
        </p:txBody>
      </p:sp>
      <p:sp>
        <p:nvSpPr>
          <p:cNvPr id="144" name="テキスト ボックス 143">
            <a:extLst>
              <a:ext uri="{FF2B5EF4-FFF2-40B4-BE49-F238E27FC236}">
                <a16:creationId xmlns:a16="http://schemas.microsoft.com/office/drawing/2014/main" id="{AA58E117-7292-47D9-8D7B-3EAB53E67097}"/>
              </a:ext>
            </a:extLst>
          </p:cNvPr>
          <p:cNvSpPr txBox="1"/>
          <p:nvPr/>
        </p:nvSpPr>
        <p:spPr>
          <a:xfrm>
            <a:off x="4910808" y="5517232"/>
            <a:ext cx="1880643" cy="646331"/>
          </a:xfrm>
          <a:prstGeom prst="rect">
            <a:avLst/>
          </a:prstGeom>
          <a:noFill/>
        </p:spPr>
        <p:txBody>
          <a:bodyPr wrap="none" rtlCol="0">
            <a:spAutoFit/>
          </a:bodyPr>
          <a:lstStyle/>
          <a:p>
            <a:pPr algn="ctr"/>
            <a:r>
              <a:rPr lang="en-US" altLang="ja-JP" sz="1800" dirty="0">
                <a:latin typeface="Arial" panose="020B0604020202020204" pitchFamily="34" charset="0"/>
                <a:cs typeface="Arial" panose="020B0604020202020204" pitchFamily="34" charset="0"/>
              </a:rPr>
              <a:t>CO</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(95),N</a:t>
            </a:r>
            <a:r>
              <a:rPr lang="en-US" altLang="ja-JP" sz="1800" baseline="-25000" dirty="0">
                <a:latin typeface="Arial" panose="020B0604020202020204" pitchFamily="34" charset="0"/>
                <a:cs typeface="Arial" panose="020B0604020202020204" pitchFamily="34" charset="0"/>
              </a:rPr>
              <a:t>2</a:t>
            </a:r>
            <a:r>
              <a:rPr lang="en-US" altLang="ja-JP" sz="1800" dirty="0">
                <a:latin typeface="Arial" panose="020B0604020202020204" pitchFamily="34" charset="0"/>
                <a:cs typeface="Arial" panose="020B0604020202020204" pitchFamily="34" charset="0"/>
              </a:rPr>
              <a:t>(2.7),</a:t>
            </a:r>
          </a:p>
          <a:p>
            <a:pPr algn="ctr"/>
            <a:r>
              <a:rPr lang="en-US" altLang="ja-JP" sz="1800" dirty="0" err="1">
                <a:latin typeface="Arial" panose="020B0604020202020204" pitchFamily="34" charset="0"/>
                <a:cs typeface="Arial" panose="020B0604020202020204" pitchFamily="34" charset="0"/>
              </a:rPr>
              <a:t>Ar</a:t>
            </a:r>
            <a:r>
              <a:rPr lang="en-US" altLang="ja-JP" sz="1800" dirty="0">
                <a:latin typeface="Arial" panose="020B0604020202020204" pitchFamily="34" charset="0"/>
                <a:cs typeface="Arial" panose="020B0604020202020204" pitchFamily="34" charset="0"/>
              </a:rPr>
              <a:t>(1.6)</a:t>
            </a:r>
          </a:p>
        </p:txBody>
      </p:sp>
      <p:sp>
        <p:nvSpPr>
          <p:cNvPr id="145" name="テキスト ボックス 144">
            <a:extLst>
              <a:ext uri="{FF2B5EF4-FFF2-40B4-BE49-F238E27FC236}">
                <a16:creationId xmlns:a16="http://schemas.microsoft.com/office/drawing/2014/main" id="{145DEBA3-E559-4D04-9B20-F1F7A7DB802B}"/>
              </a:ext>
            </a:extLst>
          </p:cNvPr>
          <p:cNvSpPr txBox="1"/>
          <p:nvPr/>
        </p:nvSpPr>
        <p:spPr>
          <a:xfrm>
            <a:off x="800701" y="929073"/>
            <a:ext cx="902811" cy="523220"/>
          </a:xfrm>
          <a:prstGeom prst="rect">
            <a:avLst/>
          </a:prstGeom>
          <a:noFill/>
        </p:spPr>
        <p:txBody>
          <a:bodyPr wrap="none" rtlCol="0">
            <a:spAutoFit/>
          </a:bodyPr>
          <a:lstStyle/>
          <a:p>
            <a:r>
              <a:rPr kumimoji="1" lang="ja-JP" altLang="en-US" sz="2800" dirty="0"/>
              <a:t>金星</a:t>
            </a:r>
          </a:p>
        </p:txBody>
      </p:sp>
      <p:sp>
        <p:nvSpPr>
          <p:cNvPr id="146" name="テキスト ボックス 145">
            <a:extLst>
              <a:ext uri="{FF2B5EF4-FFF2-40B4-BE49-F238E27FC236}">
                <a16:creationId xmlns:a16="http://schemas.microsoft.com/office/drawing/2014/main" id="{F44F6AAA-3BCE-4A76-BBAD-95A1F0641FB4}"/>
              </a:ext>
            </a:extLst>
          </p:cNvPr>
          <p:cNvSpPr txBox="1"/>
          <p:nvPr/>
        </p:nvSpPr>
        <p:spPr>
          <a:xfrm>
            <a:off x="3320981" y="929073"/>
            <a:ext cx="902811" cy="523220"/>
          </a:xfrm>
          <a:prstGeom prst="rect">
            <a:avLst/>
          </a:prstGeom>
          <a:noFill/>
        </p:spPr>
        <p:txBody>
          <a:bodyPr wrap="none" rtlCol="0">
            <a:spAutoFit/>
          </a:bodyPr>
          <a:lstStyle/>
          <a:p>
            <a:r>
              <a:rPr kumimoji="1" lang="ja-JP" altLang="en-US" sz="2800" dirty="0"/>
              <a:t>地球</a:t>
            </a:r>
          </a:p>
        </p:txBody>
      </p:sp>
      <p:sp>
        <p:nvSpPr>
          <p:cNvPr id="147" name="テキスト ボックス 146">
            <a:extLst>
              <a:ext uri="{FF2B5EF4-FFF2-40B4-BE49-F238E27FC236}">
                <a16:creationId xmlns:a16="http://schemas.microsoft.com/office/drawing/2014/main" id="{BC4C8B21-0A96-4932-BA30-6BBB4980A846}"/>
              </a:ext>
            </a:extLst>
          </p:cNvPr>
          <p:cNvSpPr txBox="1"/>
          <p:nvPr/>
        </p:nvSpPr>
        <p:spPr>
          <a:xfrm>
            <a:off x="5375920" y="929073"/>
            <a:ext cx="902811" cy="523220"/>
          </a:xfrm>
          <a:prstGeom prst="rect">
            <a:avLst/>
          </a:prstGeom>
          <a:noFill/>
        </p:spPr>
        <p:txBody>
          <a:bodyPr wrap="none" rtlCol="0">
            <a:spAutoFit/>
          </a:bodyPr>
          <a:lstStyle/>
          <a:p>
            <a:r>
              <a:rPr kumimoji="1" lang="ja-JP" altLang="en-US" sz="2800" dirty="0"/>
              <a:t>火星</a:t>
            </a:r>
          </a:p>
        </p:txBody>
      </p:sp>
      <p:sp>
        <p:nvSpPr>
          <p:cNvPr id="2" name="テキスト ボックス 1">
            <a:extLst>
              <a:ext uri="{FF2B5EF4-FFF2-40B4-BE49-F238E27FC236}">
                <a16:creationId xmlns:a16="http://schemas.microsoft.com/office/drawing/2014/main" id="{9C0F6528-5CF8-48A8-A35E-98F9FB011229}"/>
              </a:ext>
            </a:extLst>
          </p:cNvPr>
          <p:cNvSpPr txBox="1"/>
          <p:nvPr/>
        </p:nvSpPr>
        <p:spPr>
          <a:xfrm>
            <a:off x="1575819" y="1456571"/>
            <a:ext cx="1107996" cy="369332"/>
          </a:xfrm>
          <a:prstGeom prst="rect">
            <a:avLst/>
          </a:prstGeom>
          <a:noFill/>
        </p:spPr>
        <p:txBody>
          <a:bodyPr wrap="none" rtlCol="0">
            <a:spAutoFit/>
          </a:bodyPr>
          <a:lstStyle/>
          <a:p>
            <a:r>
              <a:rPr kumimoji="1" lang="ja-JP" altLang="en-US" sz="1800" b="1" dirty="0">
                <a:solidFill>
                  <a:srgbClr val="FFC000"/>
                </a:solidFill>
              </a:rPr>
              <a:t>自転方向</a:t>
            </a:r>
          </a:p>
        </p:txBody>
      </p:sp>
      <p:sp>
        <p:nvSpPr>
          <p:cNvPr id="53" name="テキスト ボックス 52">
            <a:extLst>
              <a:ext uri="{FF2B5EF4-FFF2-40B4-BE49-F238E27FC236}">
                <a16:creationId xmlns:a16="http://schemas.microsoft.com/office/drawing/2014/main" id="{AC0866EF-2080-48D1-B466-5920C8BF20FF}"/>
              </a:ext>
            </a:extLst>
          </p:cNvPr>
          <p:cNvSpPr txBox="1"/>
          <p:nvPr/>
        </p:nvSpPr>
        <p:spPr>
          <a:xfrm>
            <a:off x="6744072" y="931826"/>
            <a:ext cx="1620957" cy="523220"/>
          </a:xfrm>
          <a:prstGeom prst="rect">
            <a:avLst/>
          </a:prstGeom>
          <a:noFill/>
        </p:spPr>
        <p:txBody>
          <a:bodyPr wrap="none" rtlCol="0">
            <a:spAutoFit/>
          </a:bodyPr>
          <a:lstStyle/>
          <a:p>
            <a:r>
              <a:rPr kumimoji="1" lang="ja-JP" altLang="en-US" sz="2800" dirty="0"/>
              <a:t>系外惑星</a:t>
            </a:r>
          </a:p>
        </p:txBody>
      </p:sp>
      <p:sp>
        <p:nvSpPr>
          <p:cNvPr id="54" name="楕円 53">
            <a:extLst>
              <a:ext uri="{FF2B5EF4-FFF2-40B4-BE49-F238E27FC236}">
                <a16:creationId xmlns:a16="http://schemas.microsoft.com/office/drawing/2014/main" id="{D802DA5B-D07E-4239-8009-3E223E453E6F}"/>
              </a:ext>
            </a:extLst>
          </p:cNvPr>
          <p:cNvSpPr/>
          <p:nvPr/>
        </p:nvSpPr>
        <p:spPr>
          <a:xfrm>
            <a:off x="7100365" y="2866148"/>
            <a:ext cx="914400" cy="914400"/>
          </a:xfrm>
          <a:prstGeom prst="ellipse">
            <a:avLst/>
          </a:prstGeom>
          <a:solidFill>
            <a:schemeClr val="tx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endParaRPr kumimoji="1" lang="ja-JP" altLang="en-US" b="1" dirty="0">
              <a:solidFill>
                <a:schemeClr val="tx1"/>
              </a:solidFill>
            </a:endParaRPr>
          </a:p>
        </p:txBody>
      </p:sp>
      <p:sp>
        <p:nvSpPr>
          <p:cNvPr id="56" name="コンテンツ プレースホルダー 2">
            <a:extLst>
              <a:ext uri="{FF2B5EF4-FFF2-40B4-BE49-F238E27FC236}">
                <a16:creationId xmlns:a16="http://schemas.microsoft.com/office/drawing/2014/main" id="{B40EA4B7-9ED2-46EB-850A-499A764AA36F}"/>
              </a:ext>
            </a:extLst>
          </p:cNvPr>
          <p:cNvSpPr txBox="1">
            <a:spLocks/>
          </p:cNvSpPr>
          <p:nvPr/>
        </p:nvSpPr>
        <p:spPr>
          <a:xfrm>
            <a:off x="8544271" y="1106488"/>
            <a:ext cx="3475569" cy="5059362"/>
          </a:xfrm>
          <a:prstGeom prst="rect">
            <a:avLst/>
          </a:prstGeom>
        </p:spPr>
        <p:txBody>
          <a:bodyPr/>
          <a:lstStyle>
            <a:lvl1pPr marL="342900" indent="-342900" algn="l" rtl="0" eaLnBrk="1" fontAlgn="base" hangingPunct="1">
              <a:spcBef>
                <a:spcPct val="20000"/>
              </a:spcBef>
              <a:spcAft>
                <a:spcPct val="0"/>
              </a:spcAft>
              <a:buChar char="•"/>
              <a:defRPr kumimoji="1"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0000"/>
                </a:solidFill>
                <a:latin typeface="+mn-lt"/>
                <a:ea typeface="+mn-ea"/>
              </a:defRPr>
            </a:lvl2pPr>
            <a:lvl3pPr marL="1143000" indent="-228600" algn="l" rtl="0" eaLnBrk="1" fontAlgn="base" hangingPunct="1">
              <a:spcBef>
                <a:spcPct val="20000"/>
              </a:spcBef>
              <a:spcAft>
                <a:spcPct val="0"/>
              </a:spcAft>
              <a:buChar char="•"/>
              <a:defRPr kumimoji="1" sz="2400">
                <a:solidFill>
                  <a:srgbClr val="000000"/>
                </a:solidFill>
                <a:latin typeface="+mn-lt"/>
                <a:ea typeface="+mn-ea"/>
              </a:defRPr>
            </a:lvl3pPr>
            <a:lvl4pPr marL="1600200" indent="-228600" algn="l" rtl="0" eaLnBrk="1" fontAlgn="base" hangingPunct="1">
              <a:spcBef>
                <a:spcPct val="20000"/>
              </a:spcBef>
              <a:spcAft>
                <a:spcPct val="0"/>
              </a:spcAft>
              <a:buChar char="–"/>
              <a:defRPr kumimoji="1" sz="2000">
                <a:solidFill>
                  <a:srgbClr val="000000"/>
                </a:solidFill>
                <a:latin typeface="+mn-lt"/>
                <a:ea typeface="+mn-ea"/>
              </a:defRPr>
            </a:lvl4pPr>
            <a:lvl5pPr marL="2057400" indent="-228600" algn="l" rtl="0" eaLnBrk="1" fontAlgn="base" hangingPunct="1">
              <a:spcBef>
                <a:spcPct val="20000"/>
              </a:spcBef>
              <a:spcAft>
                <a:spcPct val="0"/>
              </a:spcAft>
              <a:buChar char="»"/>
              <a:defRPr kumimoji="1" sz="2000">
                <a:solidFill>
                  <a:srgbClr val="000000"/>
                </a:solidFill>
                <a:latin typeface="+mn-lt"/>
                <a:ea typeface="+mn-ea"/>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a:lstStyle>
          <a:p>
            <a:r>
              <a:rPr lang="ja-JP" altLang="en-US" kern="0" dirty="0"/>
              <a:t>惑星の気候・循環構造に興味</a:t>
            </a:r>
            <a:r>
              <a:rPr lang="en-US" altLang="ja-JP" kern="0" dirty="0"/>
              <a:t>.</a:t>
            </a:r>
          </a:p>
          <a:p>
            <a:pPr lvl="1"/>
            <a:r>
              <a:rPr lang="ja-JP" altLang="en-US" kern="0" dirty="0"/>
              <a:t>多数の太陽系内惑星・衛星が多様な大気を保持</a:t>
            </a:r>
            <a:endParaRPr lang="en-US" altLang="ja-JP" kern="0" dirty="0"/>
          </a:p>
          <a:p>
            <a:pPr lvl="1"/>
            <a:r>
              <a:rPr lang="ja-JP" altLang="en-US" kern="0" dirty="0"/>
              <a:t>系外惑星はさらに多様な大気を保持している可能性</a:t>
            </a:r>
            <a:r>
              <a:rPr lang="en-US" altLang="ja-JP" kern="0" dirty="0"/>
              <a:t>.</a:t>
            </a:r>
          </a:p>
          <a:p>
            <a:r>
              <a:rPr lang="ja-JP" altLang="en-US" kern="0" dirty="0"/>
              <a:t>数値モデルを用いて研究</a:t>
            </a:r>
            <a:r>
              <a:rPr lang="en-US" altLang="ja-JP" kern="0" dirty="0"/>
              <a:t>.</a:t>
            </a:r>
          </a:p>
        </p:txBody>
      </p:sp>
    </p:spTree>
    <p:extLst>
      <p:ext uri="{BB962C8B-B14F-4D97-AF65-F5344CB8AC3E}">
        <p14:creationId xmlns:p14="http://schemas.microsoft.com/office/powerpoint/2010/main" val="329408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平均循環</a:t>
            </a:r>
            <a:endParaRPr lang="en-US" altLang="ja-JP" dirty="0"/>
          </a:p>
          <a:p>
            <a:pPr lvl="2"/>
            <a:r>
              <a:rPr lang="ja-JP" altLang="en-US" dirty="0"/>
              <a:t>火星</a:t>
            </a:r>
            <a:r>
              <a:rPr lang="en-US" altLang="ja-JP" dirty="0"/>
              <a:t>: Takahashi et al. (2003)</a:t>
            </a:r>
          </a:p>
          <a:p>
            <a:pPr lvl="2"/>
            <a:r>
              <a:rPr lang="ja-JP" altLang="en-US" dirty="0"/>
              <a:t>水惑星</a:t>
            </a:r>
            <a:r>
              <a:rPr lang="en-US" altLang="ja-JP" dirty="0"/>
              <a:t>:</a:t>
            </a:r>
            <a:r>
              <a:rPr lang="ja-JP" altLang="en-US" dirty="0"/>
              <a:t> </a:t>
            </a:r>
            <a:r>
              <a:rPr lang="en-US" altLang="ja-JP" dirty="0"/>
              <a:t>Blackburn et al. (2013)</a:t>
            </a:r>
          </a:p>
          <a:p>
            <a:pPr lvl="2"/>
            <a:r>
              <a:rPr lang="ja-JP" altLang="en-US" dirty="0"/>
              <a:t>系外惑星</a:t>
            </a:r>
            <a:r>
              <a:rPr lang="en-US" altLang="ja-JP" dirty="0"/>
              <a:t>: Noda et al. (2017)</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水惑星</a:t>
            </a:r>
            <a:r>
              <a:rPr lang="en-US" altLang="ja-JP" dirty="0"/>
              <a:t>: Nakajima et al. (2013)</a:t>
            </a:r>
          </a:p>
          <a:p>
            <a:pPr lvl="2"/>
            <a:r>
              <a:rPr lang="ja-JP" altLang="en-US" dirty="0"/>
              <a:t>系外惑星</a:t>
            </a:r>
            <a:r>
              <a:rPr lang="en-US" altLang="ja-JP" dirty="0"/>
              <a:t>: Noda et al. (2017)</a:t>
            </a:r>
          </a:p>
          <a:p>
            <a:pPr lvl="1"/>
            <a:r>
              <a:rPr lang="ja-JP" altLang="en-US" dirty="0"/>
              <a:t>観測との連携</a:t>
            </a:r>
            <a:endParaRPr lang="en-US" altLang="ja-JP" dirty="0"/>
          </a:p>
          <a:p>
            <a:pPr lvl="2"/>
            <a:r>
              <a:rPr lang="ja-JP" altLang="en-US" dirty="0"/>
              <a:t>系外惑星</a:t>
            </a:r>
            <a:r>
              <a:rPr lang="en-US" altLang="ja-JP" dirty="0"/>
              <a:t>: Nakagawa et al. (2020)</a:t>
            </a:r>
          </a:p>
        </p:txBody>
      </p:sp>
      <p:grpSp>
        <p:nvGrpSpPr>
          <p:cNvPr id="6" name="グループ化 5">
            <a:extLst>
              <a:ext uri="{FF2B5EF4-FFF2-40B4-BE49-F238E27FC236}">
                <a16:creationId xmlns:a16="http://schemas.microsoft.com/office/drawing/2014/main" id="{85F7CC41-F67D-476B-9B01-A098B11F6625}"/>
              </a:ext>
            </a:extLst>
          </p:cNvPr>
          <p:cNvGrpSpPr/>
          <p:nvPr/>
        </p:nvGrpSpPr>
        <p:grpSpPr>
          <a:xfrm>
            <a:off x="7444930" y="2694490"/>
            <a:ext cx="1670064" cy="1152874"/>
            <a:chOff x="2639616" y="2991308"/>
            <a:chExt cx="2121860" cy="1464757"/>
          </a:xfrm>
        </p:grpSpPr>
        <p:sp>
          <p:nvSpPr>
            <p:cNvPr id="7" name="Oval 5">
              <a:extLst>
                <a:ext uri="{FF2B5EF4-FFF2-40B4-BE49-F238E27FC236}">
                  <a16:creationId xmlns:a16="http://schemas.microsoft.com/office/drawing/2014/main" id="{C1E6164F-C5DC-4FE4-A6EF-845AE18D34BA}"/>
                </a:ext>
              </a:extLst>
            </p:cNvPr>
            <p:cNvSpPr>
              <a:spLocks noChangeArrowheads="1"/>
            </p:cNvSpPr>
            <p:nvPr/>
          </p:nvSpPr>
          <p:spPr bwMode="auto">
            <a:xfrm>
              <a:off x="3578788" y="3278646"/>
              <a:ext cx="914400" cy="914400"/>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8" name="AutoShape 7">
              <a:extLst>
                <a:ext uri="{FF2B5EF4-FFF2-40B4-BE49-F238E27FC236}">
                  <a16:creationId xmlns:a16="http://schemas.microsoft.com/office/drawing/2014/main" id="{FF4BED0C-9B7C-4730-BDC1-788DB6E4EE8E}"/>
                </a:ext>
              </a:extLst>
            </p:cNvPr>
            <p:cNvSpPr>
              <a:spLocks noChangeArrowheads="1"/>
            </p:cNvSpPr>
            <p:nvPr/>
          </p:nvSpPr>
          <p:spPr bwMode="auto">
            <a:xfrm>
              <a:off x="2639616" y="30162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 name="AutoShape 8">
              <a:extLst>
                <a:ext uri="{FF2B5EF4-FFF2-40B4-BE49-F238E27FC236}">
                  <a16:creationId xmlns:a16="http://schemas.microsoft.com/office/drawing/2014/main" id="{A1D0E140-107C-48F1-BD3A-46EC132E6638}"/>
                </a:ext>
              </a:extLst>
            </p:cNvPr>
            <p:cNvSpPr>
              <a:spLocks noChangeArrowheads="1"/>
            </p:cNvSpPr>
            <p:nvPr/>
          </p:nvSpPr>
          <p:spPr bwMode="auto">
            <a:xfrm>
              <a:off x="2639616" y="36639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 name="AutoShape 9">
              <a:extLst>
                <a:ext uri="{FF2B5EF4-FFF2-40B4-BE49-F238E27FC236}">
                  <a16:creationId xmlns:a16="http://schemas.microsoft.com/office/drawing/2014/main" id="{00B1EDD4-41B8-443E-A30F-5E4B117A3D81}"/>
                </a:ext>
              </a:extLst>
            </p:cNvPr>
            <p:cNvSpPr>
              <a:spLocks noChangeArrowheads="1"/>
            </p:cNvSpPr>
            <p:nvPr/>
          </p:nvSpPr>
          <p:spPr bwMode="auto">
            <a:xfrm>
              <a:off x="2639616" y="43116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 name="AutoShape 11">
              <a:extLst>
                <a:ext uri="{FF2B5EF4-FFF2-40B4-BE49-F238E27FC236}">
                  <a16:creationId xmlns:a16="http://schemas.microsoft.com/office/drawing/2014/main" id="{1A45CEF0-675F-4D47-A3C1-D141AEAD3601}"/>
                </a:ext>
              </a:extLst>
            </p:cNvPr>
            <p:cNvSpPr>
              <a:spLocks noChangeArrowheads="1"/>
            </p:cNvSpPr>
            <p:nvPr/>
          </p:nvSpPr>
          <p:spPr bwMode="auto">
            <a:xfrm rot="-8100000" flipH="1" flipV="1">
              <a:off x="4361426" y="40469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 name="AutoShape 12">
              <a:extLst>
                <a:ext uri="{FF2B5EF4-FFF2-40B4-BE49-F238E27FC236}">
                  <a16:creationId xmlns:a16="http://schemas.microsoft.com/office/drawing/2014/main" id="{9046AF65-BC8D-481B-BA2D-9C2BD85C415D}"/>
                </a:ext>
              </a:extLst>
            </p:cNvPr>
            <p:cNvSpPr>
              <a:spLocks noChangeArrowheads="1"/>
            </p:cNvSpPr>
            <p:nvPr/>
          </p:nvSpPr>
          <p:spPr bwMode="auto">
            <a:xfrm rot="-8100000">
              <a:off x="3450201" y="31706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 name="AutoShape 13">
              <a:extLst>
                <a:ext uri="{FF2B5EF4-FFF2-40B4-BE49-F238E27FC236}">
                  <a16:creationId xmlns:a16="http://schemas.microsoft.com/office/drawing/2014/main" id="{09C2016C-D2F7-4D8B-8DB6-DB516F5A656E}"/>
                </a:ext>
              </a:extLst>
            </p:cNvPr>
            <p:cNvSpPr>
              <a:spLocks noChangeArrowheads="1"/>
            </p:cNvSpPr>
            <p:nvPr/>
          </p:nvSpPr>
          <p:spPr bwMode="auto">
            <a:xfrm rot="-2700000" flipH="1" flipV="1">
              <a:off x="3488301" y="40374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14">
              <a:extLst>
                <a:ext uri="{FF2B5EF4-FFF2-40B4-BE49-F238E27FC236}">
                  <a16:creationId xmlns:a16="http://schemas.microsoft.com/office/drawing/2014/main" id="{7DB647AA-71A3-427B-A2DB-D306B2B05DB4}"/>
                </a:ext>
              </a:extLst>
            </p:cNvPr>
            <p:cNvSpPr>
              <a:spLocks noChangeArrowheads="1"/>
            </p:cNvSpPr>
            <p:nvPr/>
          </p:nvSpPr>
          <p:spPr bwMode="auto">
            <a:xfrm rot="-5400000">
              <a:off x="3902639" y="29547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 name="AutoShape 15">
              <a:extLst>
                <a:ext uri="{FF2B5EF4-FFF2-40B4-BE49-F238E27FC236}">
                  <a16:creationId xmlns:a16="http://schemas.microsoft.com/office/drawing/2014/main" id="{03DC4453-8850-40AE-A00B-A536ACDCCF48}"/>
                </a:ext>
              </a:extLst>
            </p:cNvPr>
            <p:cNvSpPr>
              <a:spLocks noChangeArrowheads="1"/>
            </p:cNvSpPr>
            <p:nvPr/>
          </p:nvSpPr>
          <p:spPr bwMode="auto">
            <a:xfrm rot="-2700000">
              <a:off x="4370951" y="3134183"/>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 name="AutoShape 16">
              <a:extLst>
                <a:ext uri="{FF2B5EF4-FFF2-40B4-BE49-F238E27FC236}">
                  <a16:creationId xmlns:a16="http://schemas.microsoft.com/office/drawing/2014/main" id="{65FA7DFC-68B0-4C73-A8D8-05DA4FEBB6B4}"/>
                </a:ext>
              </a:extLst>
            </p:cNvPr>
            <p:cNvSpPr>
              <a:spLocks noChangeArrowheads="1"/>
            </p:cNvSpPr>
            <p:nvPr/>
          </p:nvSpPr>
          <p:spPr bwMode="auto">
            <a:xfrm flipH="1">
              <a:off x="3291451" y="358820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17">
              <a:extLst>
                <a:ext uri="{FF2B5EF4-FFF2-40B4-BE49-F238E27FC236}">
                  <a16:creationId xmlns:a16="http://schemas.microsoft.com/office/drawing/2014/main" id="{C3EAC1F3-1362-4A1D-B062-ABBE6D266BAB}"/>
                </a:ext>
              </a:extLst>
            </p:cNvPr>
            <p:cNvSpPr>
              <a:spLocks noChangeArrowheads="1"/>
            </p:cNvSpPr>
            <p:nvPr/>
          </p:nvSpPr>
          <p:spPr bwMode="auto">
            <a:xfrm>
              <a:off x="4545576" y="35675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 name="AutoShape 18">
              <a:extLst>
                <a:ext uri="{FF2B5EF4-FFF2-40B4-BE49-F238E27FC236}">
                  <a16:creationId xmlns:a16="http://schemas.microsoft.com/office/drawing/2014/main" id="{85F330A1-C7EC-4884-B4A2-A5CDFB091408}"/>
                </a:ext>
              </a:extLst>
            </p:cNvPr>
            <p:cNvSpPr>
              <a:spLocks noChangeArrowheads="1"/>
            </p:cNvSpPr>
            <p:nvPr/>
          </p:nvSpPr>
          <p:spPr bwMode="auto">
            <a:xfrm rot="5400000" flipV="1">
              <a:off x="3937564" y="419145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9" name="グループ化 18">
            <a:extLst>
              <a:ext uri="{FF2B5EF4-FFF2-40B4-BE49-F238E27FC236}">
                <a16:creationId xmlns:a16="http://schemas.microsoft.com/office/drawing/2014/main" id="{159C2B39-5972-4DCC-AA2E-5083E899B74D}"/>
              </a:ext>
            </a:extLst>
          </p:cNvPr>
          <p:cNvGrpSpPr/>
          <p:nvPr/>
        </p:nvGrpSpPr>
        <p:grpSpPr>
          <a:xfrm>
            <a:off x="7707504" y="4127397"/>
            <a:ext cx="663829" cy="1220883"/>
            <a:chOff x="4656304" y="2181026"/>
            <a:chExt cx="1728192" cy="3178402"/>
          </a:xfrm>
        </p:grpSpPr>
        <p:cxnSp>
          <p:nvCxnSpPr>
            <p:cNvPr id="20" name="直線矢印コネクタ 19">
              <a:extLst>
                <a:ext uri="{FF2B5EF4-FFF2-40B4-BE49-F238E27FC236}">
                  <a16:creationId xmlns:a16="http://schemas.microsoft.com/office/drawing/2014/main" id="{06604F78-CC3A-4224-ABE4-CF4578AB7589}"/>
                </a:ext>
              </a:extLst>
            </p:cNvPr>
            <p:cNvCxnSpPr/>
            <p:nvPr/>
          </p:nvCxnSpPr>
          <p:spPr>
            <a:xfrm flipV="1">
              <a:off x="4944336" y="2191375"/>
              <a:ext cx="0" cy="3168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A318DBE-95EC-4975-A1F8-6EA4F6B2522A}"/>
                </a:ext>
              </a:extLst>
            </p:cNvPr>
            <p:cNvCxnSpPr/>
            <p:nvPr/>
          </p:nvCxnSpPr>
          <p:spPr>
            <a:xfrm>
              <a:off x="4656304" y="5059732"/>
              <a:ext cx="17281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フリーフォーム: 図形 21">
              <a:extLst>
                <a:ext uri="{FF2B5EF4-FFF2-40B4-BE49-F238E27FC236}">
                  <a16:creationId xmlns:a16="http://schemas.microsoft.com/office/drawing/2014/main" id="{420D8A7F-0189-48F4-A946-44762AD82173}"/>
                </a:ext>
              </a:extLst>
            </p:cNvPr>
            <p:cNvSpPr/>
            <p:nvPr/>
          </p:nvSpPr>
          <p:spPr>
            <a:xfrm>
              <a:off x="5272207" y="2181026"/>
              <a:ext cx="433171" cy="2843408"/>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52" name="図 251">
            <a:extLst>
              <a:ext uri="{FF2B5EF4-FFF2-40B4-BE49-F238E27FC236}">
                <a16:creationId xmlns:a16="http://schemas.microsoft.com/office/drawing/2014/main" id="{4BF254AA-5D21-4A9F-953C-645468861510}"/>
              </a:ext>
            </a:extLst>
          </p:cNvPr>
          <p:cNvPicPr>
            <a:picLocks noChangeAspect="1"/>
          </p:cNvPicPr>
          <p:nvPr/>
        </p:nvPicPr>
        <p:blipFill>
          <a:blip r:embed="rId2"/>
          <a:stretch>
            <a:fillRect/>
          </a:stretch>
        </p:blipFill>
        <p:spPr>
          <a:xfrm>
            <a:off x="11166126" y="4135062"/>
            <a:ext cx="869681" cy="2171303"/>
          </a:xfrm>
          <a:prstGeom prst="rect">
            <a:avLst/>
          </a:prstGeom>
        </p:spPr>
      </p:pic>
      <p:pic>
        <p:nvPicPr>
          <p:cNvPr id="300" name="図 299">
            <a:extLst>
              <a:ext uri="{FF2B5EF4-FFF2-40B4-BE49-F238E27FC236}">
                <a16:creationId xmlns:a16="http://schemas.microsoft.com/office/drawing/2014/main" id="{95B7BB73-5184-476D-BE72-DA62282784E7}"/>
              </a:ext>
            </a:extLst>
          </p:cNvPr>
          <p:cNvPicPr>
            <a:picLocks noChangeAspect="1"/>
          </p:cNvPicPr>
          <p:nvPr/>
        </p:nvPicPr>
        <p:blipFill>
          <a:blip r:embed="rId3"/>
          <a:stretch>
            <a:fillRect/>
          </a:stretch>
        </p:blipFill>
        <p:spPr>
          <a:xfrm>
            <a:off x="9300138" y="3695753"/>
            <a:ext cx="1449468" cy="2171303"/>
          </a:xfrm>
          <a:prstGeom prst="rect">
            <a:avLst/>
          </a:prstGeom>
        </p:spPr>
      </p:pic>
      <p:sp>
        <p:nvSpPr>
          <p:cNvPr id="301" name="テキスト ボックス 300">
            <a:extLst>
              <a:ext uri="{FF2B5EF4-FFF2-40B4-BE49-F238E27FC236}">
                <a16:creationId xmlns:a16="http://schemas.microsoft.com/office/drawing/2014/main" id="{F1311342-9CDB-4F7A-8596-A81B6C778F9C}"/>
              </a:ext>
            </a:extLst>
          </p:cNvPr>
          <p:cNvSpPr txBox="1"/>
          <p:nvPr/>
        </p:nvSpPr>
        <p:spPr>
          <a:xfrm>
            <a:off x="9432756" y="3392980"/>
            <a:ext cx="1415772" cy="338554"/>
          </a:xfrm>
          <a:prstGeom prst="rect">
            <a:avLst/>
          </a:prstGeom>
          <a:noFill/>
        </p:spPr>
        <p:txBody>
          <a:bodyPr wrap="none" rtlCol="0">
            <a:spAutoFit/>
          </a:bodyPr>
          <a:lstStyle/>
          <a:p>
            <a:r>
              <a:rPr lang="ja-JP" altLang="en-US" sz="1600" dirty="0"/>
              <a:t>東西平均循環</a:t>
            </a:r>
            <a:endParaRPr kumimoji="1" lang="ja-JP" altLang="en-US" sz="1600" dirty="0"/>
          </a:p>
        </p:txBody>
      </p:sp>
      <p:sp>
        <p:nvSpPr>
          <p:cNvPr id="302" name="テキスト ボックス 301">
            <a:extLst>
              <a:ext uri="{FF2B5EF4-FFF2-40B4-BE49-F238E27FC236}">
                <a16:creationId xmlns:a16="http://schemas.microsoft.com/office/drawing/2014/main" id="{82BDDAC4-E5E3-418C-BE7B-F5D71C32A5C5}"/>
              </a:ext>
            </a:extLst>
          </p:cNvPr>
          <p:cNvSpPr txBox="1"/>
          <p:nvPr/>
        </p:nvSpPr>
        <p:spPr>
          <a:xfrm>
            <a:off x="11036676" y="3837496"/>
            <a:ext cx="1107996" cy="338554"/>
          </a:xfrm>
          <a:prstGeom prst="rect">
            <a:avLst/>
          </a:prstGeom>
          <a:noFill/>
        </p:spPr>
        <p:txBody>
          <a:bodyPr wrap="none" rtlCol="0">
            <a:spAutoFit/>
          </a:bodyPr>
          <a:lstStyle/>
          <a:p>
            <a:r>
              <a:rPr lang="ja-JP" altLang="en-US" sz="1600" dirty="0"/>
              <a:t>波動・擾乱</a:t>
            </a:r>
            <a:endParaRPr kumimoji="1" lang="ja-JP" altLang="en-US" sz="1600" dirty="0"/>
          </a:p>
        </p:txBody>
      </p:sp>
      <p:sp>
        <p:nvSpPr>
          <p:cNvPr id="303" name="テキスト ボックス 302">
            <a:extLst>
              <a:ext uri="{FF2B5EF4-FFF2-40B4-BE49-F238E27FC236}">
                <a16:creationId xmlns:a16="http://schemas.microsoft.com/office/drawing/2014/main" id="{A744264B-D096-4441-82AC-C3D96C5BD7D9}"/>
              </a:ext>
            </a:extLst>
          </p:cNvPr>
          <p:cNvSpPr txBox="1"/>
          <p:nvPr/>
        </p:nvSpPr>
        <p:spPr>
          <a:xfrm>
            <a:off x="7248427" y="2224798"/>
            <a:ext cx="1928733" cy="338554"/>
          </a:xfrm>
          <a:prstGeom prst="rect">
            <a:avLst/>
          </a:prstGeom>
          <a:noFill/>
        </p:spPr>
        <p:txBody>
          <a:bodyPr wrap="none" rtlCol="0">
            <a:spAutoFit/>
          </a:bodyPr>
          <a:lstStyle/>
          <a:p>
            <a:r>
              <a:rPr lang="ja-JP" altLang="en-US" sz="1600" dirty="0"/>
              <a:t>放射</a:t>
            </a:r>
            <a:r>
              <a:rPr kumimoji="1" lang="ja-JP" altLang="en-US" sz="1600" dirty="0"/>
              <a:t>収支・鉛直構造</a:t>
            </a:r>
          </a:p>
        </p:txBody>
      </p:sp>
      <p:sp>
        <p:nvSpPr>
          <p:cNvPr id="305" name="正方形/長方形 304">
            <a:extLst>
              <a:ext uri="{FF2B5EF4-FFF2-40B4-BE49-F238E27FC236}">
                <a16:creationId xmlns:a16="http://schemas.microsoft.com/office/drawing/2014/main" id="{4BD332D1-1DC4-4A92-A7A2-DAEA8C9894AB}"/>
              </a:ext>
            </a:extLst>
          </p:cNvPr>
          <p:cNvSpPr/>
          <p:nvPr/>
        </p:nvSpPr>
        <p:spPr>
          <a:xfrm>
            <a:off x="1703512" y="2267625"/>
            <a:ext cx="5040555" cy="7197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CA0C26B4-05CF-4A4C-80CB-CD7549AA9EA6}"/>
              </a:ext>
            </a:extLst>
          </p:cNvPr>
          <p:cNvSpPr/>
          <p:nvPr/>
        </p:nvSpPr>
        <p:spPr>
          <a:xfrm>
            <a:off x="1703511" y="3019952"/>
            <a:ext cx="5040555" cy="91310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a:extLst>
              <a:ext uri="{FF2B5EF4-FFF2-40B4-BE49-F238E27FC236}">
                <a16:creationId xmlns:a16="http://schemas.microsoft.com/office/drawing/2014/main" id="{E1DC9AE7-BB4D-4141-A234-D6DEB7B3486D}"/>
              </a:ext>
            </a:extLst>
          </p:cNvPr>
          <p:cNvSpPr/>
          <p:nvPr/>
        </p:nvSpPr>
        <p:spPr>
          <a:xfrm>
            <a:off x="1698662" y="3965680"/>
            <a:ext cx="5040555" cy="140753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a:extLst>
              <a:ext uri="{FF2B5EF4-FFF2-40B4-BE49-F238E27FC236}">
                <a16:creationId xmlns:a16="http://schemas.microsoft.com/office/drawing/2014/main" id="{4B25C88C-486F-47CF-ABB0-3B3DA7572A9C}"/>
              </a:ext>
            </a:extLst>
          </p:cNvPr>
          <p:cNvSpPr/>
          <p:nvPr/>
        </p:nvSpPr>
        <p:spPr>
          <a:xfrm>
            <a:off x="7232944" y="2277250"/>
            <a:ext cx="1959400" cy="3167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F1F5B97A-432E-4E51-8CBC-08F865B1B11D}"/>
              </a:ext>
            </a:extLst>
          </p:cNvPr>
          <p:cNvSpPr/>
          <p:nvPr/>
        </p:nvSpPr>
        <p:spPr>
          <a:xfrm>
            <a:off x="9300138" y="3387138"/>
            <a:ext cx="1548390" cy="24901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a:extLst>
              <a:ext uri="{FF2B5EF4-FFF2-40B4-BE49-F238E27FC236}">
                <a16:creationId xmlns:a16="http://schemas.microsoft.com/office/drawing/2014/main" id="{0D5F4A03-CBF4-4401-B162-85B1D7B8981A}"/>
              </a:ext>
            </a:extLst>
          </p:cNvPr>
          <p:cNvSpPr/>
          <p:nvPr/>
        </p:nvSpPr>
        <p:spPr>
          <a:xfrm>
            <a:off x="10949484" y="3826447"/>
            <a:ext cx="1195188" cy="249013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テキスト ボックス 310">
            <a:extLst>
              <a:ext uri="{FF2B5EF4-FFF2-40B4-BE49-F238E27FC236}">
                <a16:creationId xmlns:a16="http://schemas.microsoft.com/office/drawing/2014/main" id="{137BFCF4-24C4-40ED-A361-0E7BF383902C}"/>
              </a:ext>
            </a:extLst>
          </p:cNvPr>
          <p:cNvSpPr txBox="1"/>
          <p:nvPr/>
        </p:nvSpPr>
        <p:spPr>
          <a:xfrm>
            <a:off x="8312890" y="5057767"/>
            <a:ext cx="543739" cy="307777"/>
          </a:xfrm>
          <a:prstGeom prst="rect">
            <a:avLst/>
          </a:prstGeom>
          <a:noFill/>
        </p:spPr>
        <p:txBody>
          <a:bodyPr wrap="none" rtlCol="0">
            <a:spAutoFit/>
          </a:bodyPr>
          <a:lstStyle/>
          <a:p>
            <a:r>
              <a:rPr lang="ja-JP" altLang="en-US" sz="1400" dirty="0"/>
              <a:t>温度</a:t>
            </a:r>
            <a:endParaRPr kumimoji="1" lang="ja-JP" altLang="en-US" sz="1400" dirty="0"/>
          </a:p>
        </p:txBody>
      </p:sp>
      <p:sp>
        <p:nvSpPr>
          <p:cNvPr id="312" name="テキスト ボックス 311">
            <a:extLst>
              <a:ext uri="{FF2B5EF4-FFF2-40B4-BE49-F238E27FC236}">
                <a16:creationId xmlns:a16="http://schemas.microsoft.com/office/drawing/2014/main" id="{9987F106-02B4-4F03-8680-27E1AE9DCDF8}"/>
              </a:ext>
            </a:extLst>
          </p:cNvPr>
          <p:cNvSpPr txBox="1"/>
          <p:nvPr/>
        </p:nvSpPr>
        <p:spPr>
          <a:xfrm rot="16200000">
            <a:off x="7337065" y="4610900"/>
            <a:ext cx="543739" cy="307777"/>
          </a:xfrm>
          <a:prstGeom prst="rect">
            <a:avLst/>
          </a:prstGeom>
          <a:noFill/>
        </p:spPr>
        <p:txBody>
          <a:bodyPr wrap="none" rtlCol="0">
            <a:spAutoFit/>
          </a:bodyPr>
          <a:lstStyle/>
          <a:p>
            <a:r>
              <a:rPr lang="ja-JP" altLang="en-US" sz="1400" dirty="0"/>
              <a:t>高度</a:t>
            </a:r>
            <a:endParaRPr kumimoji="1" lang="ja-JP" altLang="en-US" sz="1400" dirty="0"/>
          </a:p>
        </p:txBody>
      </p:sp>
    </p:spTree>
    <p:extLst>
      <p:ext uri="{BB962C8B-B14F-4D97-AF65-F5344CB8AC3E}">
        <p14:creationId xmlns:p14="http://schemas.microsoft.com/office/powerpoint/2010/main" val="3407060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1A1196A-41D9-46E8-AAC9-6ED51385DD04}"/>
              </a:ext>
            </a:extLst>
          </p:cNvPr>
          <p:cNvSpPr>
            <a:spLocks noGrp="1"/>
          </p:cNvSpPr>
          <p:nvPr>
            <p:ph type="title"/>
          </p:nvPr>
        </p:nvSpPr>
        <p:spPr/>
        <p:txBody>
          <a:bodyPr/>
          <a:lstStyle/>
          <a:p>
            <a:r>
              <a:rPr lang="ja-JP" altLang="en-US" dirty="0"/>
              <a:t>主要な研究業績</a:t>
            </a:r>
            <a:endParaRPr kumimoji="1" lang="ja-JP" altLang="en-US" dirty="0"/>
          </a:p>
        </p:txBody>
      </p:sp>
      <p:sp>
        <p:nvSpPr>
          <p:cNvPr id="5" name="コンテンツ プレースホルダー 4">
            <a:extLst>
              <a:ext uri="{FF2B5EF4-FFF2-40B4-BE49-F238E27FC236}">
                <a16:creationId xmlns:a16="http://schemas.microsoft.com/office/drawing/2014/main" id="{77981C74-2B59-4C00-9626-47136FB5D3F9}"/>
              </a:ext>
            </a:extLst>
          </p:cNvPr>
          <p:cNvSpPr>
            <a:spLocks noGrp="1"/>
          </p:cNvSpPr>
          <p:nvPr>
            <p:ph idx="1"/>
          </p:nvPr>
        </p:nvSpPr>
        <p:spPr/>
        <p:txBody>
          <a:bodyPr>
            <a:normAutofit fontScale="85000" lnSpcReduction="20000"/>
          </a:bodyPr>
          <a:lstStyle/>
          <a:p>
            <a:r>
              <a:rPr lang="ja-JP" altLang="en-US" dirty="0"/>
              <a:t>惑星大気数値モデルの構築</a:t>
            </a:r>
            <a:endParaRPr lang="en-US" altLang="ja-JP" dirty="0"/>
          </a:p>
          <a:p>
            <a:pPr lvl="1"/>
            <a:r>
              <a:rPr lang="ja-JP" altLang="en-US" dirty="0"/>
              <a:t>惑星大気放射モデルの構築 </a:t>
            </a:r>
            <a:r>
              <a:rPr lang="en-US" altLang="ja-JP" dirty="0"/>
              <a:t>(Takahashi et al., 2023, 2024a, 2024b)</a:t>
            </a:r>
          </a:p>
          <a:p>
            <a:pPr lvl="1"/>
            <a:r>
              <a:rPr lang="ja-JP" altLang="en-US" dirty="0"/>
              <a:t>惑星大気大循環モデルの構築 </a:t>
            </a:r>
            <a:r>
              <a:rPr lang="en-US" altLang="ja-JP" dirty="0"/>
              <a:t>(Takahashi et al., 2001, 2003, 2006; </a:t>
            </a:r>
            <a:r>
              <a:rPr lang="en-US" altLang="ja-JP" dirty="0" err="1"/>
              <a:t>Ishiwatari</a:t>
            </a:r>
            <a:r>
              <a:rPr lang="en-US" altLang="ja-JP" dirty="0"/>
              <a:t> et al., 2012)</a:t>
            </a:r>
          </a:p>
          <a:p>
            <a:r>
              <a:rPr lang="ja-JP" altLang="en-US" dirty="0"/>
              <a:t>火星大気の以下に関する研究</a:t>
            </a:r>
          </a:p>
          <a:p>
            <a:pPr lvl="1"/>
            <a:r>
              <a:rPr lang="ja-JP" altLang="en-US" dirty="0"/>
              <a:t>子午面循環 </a:t>
            </a:r>
            <a:r>
              <a:rPr lang="en-US" altLang="ja-JP" dirty="0"/>
              <a:t>(Takahashi et al., 2001, 2003)</a:t>
            </a:r>
          </a:p>
          <a:p>
            <a:pPr lvl="1"/>
            <a:r>
              <a:rPr lang="ja-JP" altLang="en-US" dirty="0"/>
              <a:t>熱潮汐波 </a:t>
            </a:r>
            <a:r>
              <a:rPr lang="en-US" altLang="ja-JP" dirty="0"/>
              <a:t>(Takahashi et al., 2006; Sato et al., 2013)</a:t>
            </a:r>
          </a:p>
          <a:p>
            <a:pPr lvl="1"/>
            <a:r>
              <a:rPr lang="ja-JP" altLang="en-US" dirty="0"/>
              <a:t>中小規模擾乱 </a:t>
            </a:r>
            <a:r>
              <a:rPr lang="en-US" altLang="ja-JP" dirty="0"/>
              <a:t>(to be submitted)</a:t>
            </a:r>
          </a:p>
          <a:p>
            <a:r>
              <a:rPr lang="ja-JP" altLang="en-US" dirty="0"/>
              <a:t>地球大気・水惑星の以下に関する研究</a:t>
            </a:r>
          </a:p>
          <a:p>
            <a:pPr lvl="1"/>
            <a:r>
              <a:rPr lang="ja-JP" altLang="en-US" dirty="0"/>
              <a:t>エネルギースペクトル </a:t>
            </a:r>
            <a:r>
              <a:rPr lang="en-US" altLang="ja-JP" dirty="0"/>
              <a:t>(Takahashi et al., 2006, Hamilton et al., 2008)</a:t>
            </a:r>
          </a:p>
          <a:p>
            <a:r>
              <a:rPr lang="ja-JP" altLang="en-US" dirty="0"/>
              <a:t>様々な空間スケールの擾乱の相互作用</a:t>
            </a:r>
          </a:p>
          <a:p>
            <a:pPr lvl="1"/>
            <a:r>
              <a:rPr lang="ja-JP" altLang="en-US" dirty="0"/>
              <a:t>水惑星国際相互比較実験 </a:t>
            </a:r>
            <a:r>
              <a:rPr lang="en-US" altLang="ja-JP" dirty="0"/>
              <a:t>(Blackburn et al., 2013; Nakajima et al., 2013, </a:t>
            </a:r>
            <a:r>
              <a:rPr lang="ja-JP" altLang="en-US" dirty="0"/>
              <a:t>他</a:t>
            </a:r>
            <a:r>
              <a:rPr lang="en-US" altLang="ja-JP" dirty="0"/>
              <a:t>)</a:t>
            </a:r>
          </a:p>
          <a:p>
            <a:endParaRPr kumimoji="1" lang="ja-JP" altLang="en-US" dirty="0"/>
          </a:p>
        </p:txBody>
      </p:sp>
    </p:spTree>
    <p:extLst>
      <p:ext uri="{BB962C8B-B14F-4D97-AF65-F5344CB8AC3E}">
        <p14:creationId xmlns:p14="http://schemas.microsoft.com/office/powerpoint/2010/main" val="80563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D8E645-17B3-48D5-B879-2A4325990337}"/>
              </a:ext>
            </a:extLst>
          </p:cNvPr>
          <p:cNvSpPr>
            <a:spLocks noGrp="1"/>
          </p:cNvSpPr>
          <p:nvPr>
            <p:ph type="title"/>
          </p:nvPr>
        </p:nvSpPr>
        <p:spPr/>
        <p:txBody>
          <a:bodyPr/>
          <a:lstStyle/>
          <a:p>
            <a:r>
              <a:rPr kumimoji="1" lang="ja-JP" altLang="en-US" dirty="0"/>
              <a:t>惑星大気放射モデルの構築</a:t>
            </a:r>
            <a:br>
              <a:rPr kumimoji="1" lang="en-US" altLang="ja-JP" dirty="0"/>
            </a:br>
            <a:r>
              <a:rPr kumimoji="1" lang="en-US" altLang="ja-JP" dirty="0"/>
              <a:t>(Takahashi et al., </a:t>
            </a:r>
            <a:r>
              <a:rPr lang="en-US" altLang="ja-JP" dirty="0"/>
              <a:t>2023)</a:t>
            </a:r>
            <a:endParaRPr kumimoji="1" lang="ja-JP" altLang="en-US" dirty="0"/>
          </a:p>
        </p:txBody>
      </p:sp>
      <p:pic>
        <p:nvPicPr>
          <p:cNvPr id="5" name="図 4">
            <a:extLst>
              <a:ext uri="{FF2B5EF4-FFF2-40B4-BE49-F238E27FC236}">
                <a16:creationId xmlns:a16="http://schemas.microsoft.com/office/drawing/2014/main" id="{DBBDF475-4815-449B-B87A-E1DE775DBF15}"/>
              </a:ext>
            </a:extLst>
          </p:cNvPr>
          <p:cNvPicPr>
            <a:picLocks noChangeAspect="1"/>
          </p:cNvPicPr>
          <p:nvPr/>
        </p:nvPicPr>
        <p:blipFill>
          <a:blip r:embed="rId2"/>
          <a:stretch>
            <a:fillRect/>
          </a:stretch>
        </p:blipFill>
        <p:spPr>
          <a:xfrm>
            <a:off x="3287688" y="2528758"/>
            <a:ext cx="3871609" cy="2650787"/>
          </a:xfrm>
          <a:prstGeom prst="rect">
            <a:avLst/>
          </a:prstGeom>
        </p:spPr>
      </p:pic>
      <p:pic>
        <p:nvPicPr>
          <p:cNvPr id="6" name="図 5">
            <a:extLst>
              <a:ext uri="{FF2B5EF4-FFF2-40B4-BE49-F238E27FC236}">
                <a16:creationId xmlns:a16="http://schemas.microsoft.com/office/drawing/2014/main" id="{8EF52EAB-3515-43F7-BECC-0A8871A0C070}"/>
              </a:ext>
            </a:extLst>
          </p:cNvPr>
          <p:cNvPicPr>
            <a:picLocks noChangeAspect="1"/>
          </p:cNvPicPr>
          <p:nvPr/>
        </p:nvPicPr>
        <p:blipFill>
          <a:blip r:embed="rId3"/>
          <a:stretch>
            <a:fillRect/>
          </a:stretch>
        </p:blipFill>
        <p:spPr>
          <a:xfrm>
            <a:off x="245636" y="2502833"/>
            <a:ext cx="2490281" cy="3618689"/>
          </a:xfrm>
          <a:prstGeom prst="rect">
            <a:avLst/>
          </a:prstGeom>
        </p:spPr>
      </p:pic>
      <p:sp>
        <p:nvSpPr>
          <p:cNvPr id="7" name="テキスト ボックス 6">
            <a:extLst>
              <a:ext uri="{FF2B5EF4-FFF2-40B4-BE49-F238E27FC236}">
                <a16:creationId xmlns:a16="http://schemas.microsoft.com/office/drawing/2014/main" id="{B941FE9F-C0EC-4D06-8CD0-782891F3A035}"/>
              </a:ext>
            </a:extLst>
          </p:cNvPr>
          <p:cNvSpPr txBox="1"/>
          <p:nvPr/>
        </p:nvSpPr>
        <p:spPr>
          <a:xfrm>
            <a:off x="1632832" y="1138981"/>
            <a:ext cx="9518953" cy="461665"/>
          </a:xfrm>
          <a:prstGeom prst="rect">
            <a:avLst/>
          </a:prstGeom>
          <a:noFill/>
        </p:spPr>
        <p:txBody>
          <a:bodyPr wrap="none" rtlCol="0">
            <a:spAutoFit/>
          </a:bodyPr>
          <a:lstStyle/>
          <a:p>
            <a:r>
              <a:rPr kumimoji="1" lang="ja-JP" altLang="en-US" dirty="0"/>
              <a:t>金星・火星 </a:t>
            </a:r>
            <a:r>
              <a:rPr kumimoji="1" lang="en-US" altLang="ja-JP" dirty="0"/>
              <a:t>(</a:t>
            </a:r>
            <a:r>
              <a:rPr kumimoji="1" lang="ja-JP" altLang="en-US" dirty="0"/>
              <a:t>古火星</a:t>
            </a:r>
            <a:r>
              <a:rPr lang="ja-JP" altLang="en-US" dirty="0"/>
              <a:t>・現在火星</a:t>
            </a:r>
            <a:r>
              <a:rPr kumimoji="1" lang="en-US" altLang="ja-JP" dirty="0"/>
              <a:t>) </a:t>
            </a:r>
            <a:r>
              <a:rPr kumimoji="1" lang="ja-JP" altLang="en-US" dirty="0"/>
              <a:t>の放射場</a:t>
            </a:r>
            <a:r>
              <a:rPr kumimoji="1" lang="en-US" altLang="ja-JP" dirty="0"/>
              <a:t>, </a:t>
            </a:r>
            <a:r>
              <a:rPr kumimoji="1" lang="ja-JP" altLang="en-US" dirty="0"/>
              <a:t>平衡鉛直構造の評価に使用</a:t>
            </a:r>
            <a:r>
              <a:rPr kumimoji="1" lang="en-US" altLang="ja-JP" dirty="0"/>
              <a:t>.</a:t>
            </a:r>
            <a:endParaRPr kumimoji="1" lang="ja-JP" altLang="en-US" dirty="0">
              <a:solidFill>
                <a:srgbClr val="FF0000"/>
              </a:solidFill>
            </a:endParaRPr>
          </a:p>
        </p:txBody>
      </p:sp>
      <p:sp>
        <p:nvSpPr>
          <p:cNvPr id="8" name="テキスト ボックス 7">
            <a:extLst>
              <a:ext uri="{FF2B5EF4-FFF2-40B4-BE49-F238E27FC236}">
                <a16:creationId xmlns:a16="http://schemas.microsoft.com/office/drawing/2014/main" id="{37828C42-CFCC-4C9D-807B-3DE4DCFB68F5}"/>
              </a:ext>
            </a:extLst>
          </p:cNvPr>
          <p:cNvSpPr txBox="1"/>
          <p:nvPr/>
        </p:nvSpPr>
        <p:spPr>
          <a:xfrm>
            <a:off x="660873" y="1988841"/>
            <a:ext cx="1927131" cy="646331"/>
          </a:xfrm>
          <a:prstGeom prst="rect">
            <a:avLst/>
          </a:prstGeom>
          <a:noFill/>
        </p:spPr>
        <p:txBody>
          <a:bodyPr wrap="none" rtlCol="0">
            <a:spAutoFit/>
          </a:bodyPr>
          <a:lstStyle/>
          <a:p>
            <a:r>
              <a:rPr lang="ja-JP" altLang="en-US" sz="1800" dirty="0"/>
              <a:t>金星大気アルベド</a:t>
            </a:r>
            <a:endParaRPr lang="en-US" altLang="ja-JP" sz="1800" dirty="0"/>
          </a:p>
          <a:p>
            <a:r>
              <a:rPr lang="ja-JP" altLang="en-US" sz="1800" dirty="0"/>
              <a:t>スペクトル</a:t>
            </a:r>
            <a:endParaRPr kumimoji="1" lang="ja-JP" altLang="en-US" sz="1800" dirty="0"/>
          </a:p>
        </p:txBody>
      </p:sp>
      <p:sp>
        <p:nvSpPr>
          <p:cNvPr id="9" name="テキスト ボックス 8">
            <a:extLst>
              <a:ext uri="{FF2B5EF4-FFF2-40B4-BE49-F238E27FC236}">
                <a16:creationId xmlns:a16="http://schemas.microsoft.com/office/drawing/2014/main" id="{9B2E82D1-B709-45DF-9D48-DDE023C4496B}"/>
              </a:ext>
            </a:extLst>
          </p:cNvPr>
          <p:cNvSpPr txBox="1"/>
          <p:nvPr/>
        </p:nvSpPr>
        <p:spPr>
          <a:xfrm>
            <a:off x="3536802" y="1988841"/>
            <a:ext cx="3659976" cy="646331"/>
          </a:xfrm>
          <a:prstGeom prst="rect">
            <a:avLst/>
          </a:prstGeom>
          <a:noFill/>
        </p:spPr>
        <p:txBody>
          <a:bodyPr wrap="none" rtlCol="0">
            <a:spAutoFit/>
          </a:bodyPr>
          <a:lstStyle/>
          <a:p>
            <a:r>
              <a:rPr lang="ja-JP" altLang="en-US" sz="1800" dirty="0"/>
              <a:t>金星大気中の太陽放射フラックスの</a:t>
            </a:r>
            <a:endParaRPr lang="en-US" altLang="ja-JP" sz="1800" dirty="0"/>
          </a:p>
          <a:p>
            <a:r>
              <a:rPr lang="ja-JP" altLang="en-US" sz="1800" dirty="0"/>
              <a:t>鉛直分布</a:t>
            </a:r>
            <a:endParaRPr kumimoji="1" lang="ja-JP" altLang="en-US" sz="1800" dirty="0"/>
          </a:p>
        </p:txBody>
      </p:sp>
      <p:sp>
        <p:nvSpPr>
          <p:cNvPr id="10" name="テキスト ボックス 9">
            <a:extLst>
              <a:ext uri="{FF2B5EF4-FFF2-40B4-BE49-F238E27FC236}">
                <a16:creationId xmlns:a16="http://schemas.microsoft.com/office/drawing/2014/main" id="{68475272-DECE-4205-B190-BC23BC0B052D}"/>
              </a:ext>
            </a:extLst>
          </p:cNvPr>
          <p:cNvSpPr txBox="1"/>
          <p:nvPr/>
        </p:nvSpPr>
        <p:spPr>
          <a:xfrm>
            <a:off x="3228209" y="5373216"/>
            <a:ext cx="3900427" cy="584775"/>
          </a:xfrm>
          <a:prstGeom prst="rect">
            <a:avLst/>
          </a:prstGeom>
          <a:noFill/>
        </p:spPr>
        <p:txBody>
          <a:bodyPr wrap="none" rtlCol="0">
            <a:spAutoFit/>
          </a:bodyPr>
          <a:lstStyle/>
          <a:p>
            <a:r>
              <a:rPr lang="ja-JP" altLang="en-US" sz="1600" dirty="0"/>
              <a:t>赤線</a:t>
            </a:r>
            <a:r>
              <a:rPr lang="en-US" altLang="ja-JP" sz="1600" dirty="0"/>
              <a:t>, </a:t>
            </a:r>
            <a:r>
              <a:rPr lang="ja-JP" altLang="en-US" sz="1600" dirty="0"/>
              <a:t>緑線は異なる微量気体分布に対する</a:t>
            </a:r>
            <a:endParaRPr lang="en-US" altLang="ja-JP" sz="1600" dirty="0"/>
          </a:p>
          <a:p>
            <a:r>
              <a:rPr lang="ja-JP" altLang="en-US" sz="1600" dirty="0"/>
              <a:t>計算結果</a:t>
            </a:r>
            <a:r>
              <a:rPr lang="en-US" altLang="ja-JP" sz="1600" dirty="0"/>
              <a:t>. </a:t>
            </a:r>
            <a:r>
              <a:rPr lang="ja-JP" altLang="en-US" sz="1600" dirty="0"/>
              <a:t>黒線・黒</a:t>
            </a:r>
            <a:r>
              <a:rPr lang="en-US" altLang="ja-JP" sz="1600" dirty="0"/>
              <a:t>+ </a:t>
            </a:r>
            <a:r>
              <a:rPr lang="ja-JP" altLang="en-US" sz="1600" dirty="0"/>
              <a:t>は観測結果</a:t>
            </a:r>
            <a:r>
              <a:rPr lang="en-US" altLang="ja-JP" sz="1600" dirty="0"/>
              <a:t>.</a:t>
            </a:r>
          </a:p>
        </p:txBody>
      </p:sp>
      <p:pic>
        <p:nvPicPr>
          <p:cNvPr id="11" name="図 10">
            <a:extLst>
              <a:ext uri="{FF2B5EF4-FFF2-40B4-BE49-F238E27FC236}">
                <a16:creationId xmlns:a16="http://schemas.microsoft.com/office/drawing/2014/main" id="{64BE9050-A74E-436F-BC95-5EFDE0A58902}"/>
              </a:ext>
            </a:extLst>
          </p:cNvPr>
          <p:cNvPicPr>
            <a:picLocks noChangeAspect="1"/>
          </p:cNvPicPr>
          <p:nvPr/>
        </p:nvPicPr>
        <p:blipFill>
          <a:blip r:embed="rId4"/>
          <a:stretch>
            <a:fillRect/>
          </a:stretch>
        </p:blipFill>
        <p:spPr>
          <a:xfrm>
            <a:off x="7762274" y="2564904"/>
            <a:ext cx="3832698" cy="2485417"/>
          </a:xfrm>
          <a:prstGeom prst="rect">
            <a:avLst/>
          </a:prstGeom>
        </p:spPr>
      </p:pic>
      <p:sp>
        <p:nvSpPr>
          <p:cNvPr id="12" name="テキスト ボックス 11">
            <a:extLst>
              <a:ext uri="{FF2B5EF4-FFF2-40B4-BE49-F238E27FC236}">
                <a16:creationId xmlns:a16="http://schemas.microsoft.com/office/drawing/2014/main" id="{EC049C07-D222-41F9-A682-51B4E8D515C7}"/>
              </a:ext>
            </a:extLst>
          </p:cNvPr>
          <p:cNvSpPr txBox="1"/>
          <p:nvPr/>
        </p:nvSpPr>
        <p:spPr>
          <a:xfrm>
            <a:off x="7960182" y="1988840"/>
            <a:ext cx="4062331" cy="646331"/>
          </a:xfrm>
          <a:prstGeom prst="rect">
            <a:avLst/>
          </a:prstGeom>
          <a:noFill/>
        </p:spPr>
        <p:txBody>
          <a:bodyPr wrap="none" rtlCol="0">
            <a:spAutoFit/>
          </a:bodyPr>
          <a:lstStyle/>
          <a:p>
            <a:r>
              <a:rPr lang="ja-JP" altLang="en-US" sz="1800" dirty="0"/>
              <a:t>様々な質量の </a:t>
            </a:r>
            <a:r>
              <a:rPr lang="en-US" altLang="ja-JP" sz="1800" dirty="0"/>
              <a:t>CO</a:t>
            </a:r>
            <a:r>
              <a:rPr lang="en-US" altLang="ja-JP" sz="1800" baseline="-25000" dirty="0"/>
              <a:t>2</a:t>
            </a:r>
            <a:r>
              <a:rPr lang="en-US" altLang="ja-JP" sz="1800" dirty="0"/>
              <a:t> </a:t>
            </a:r>
            <a:r>
              <a:rPr lang="ja-JP" altLang="en-US" sz="1800" dirty="0"/>
              <a:t>大気における</a:t>
            </a:r>
            <a:endParaRPr lang="en-US" altLang="ja-JP" sz="1800" dirty="0"/>
          </a:p>
          <a:p>
            <a:r>
              <a:rPr lang="ja-JP" altLang="en-US" sz="1800" dirty="0"/>
              <a:t>放射対流平衡 </a:t>
            </a:r>
            <a:r>
              <a:rPr lang="en-US" altLang="ja-JP" sz="1800" dirty="0"/>
              <a:t>(</a:t>
            </a:r>
            <a:r>
              <a:rPr lang="ja-JP" altLang="en-US" sz="1800" dirty="0"/>
              <a:t>火星の入射放射を仮定</a:t>
            </a:r>
            <a:r>
              <a:rPr lang="en-US" altLang="ja-JP" sz="1800" dirty="0"/>
              <a:t>)</a:t>
            </a:r>
            <a:endParaRPr kumimoji="1" lang="ja-JP" altLang="en-US" sz="1800" dirty="0"/>
          </a:p>
        </p:txBody>
      </p:sp>
    </p:spTree>
    <p:extLst>
      <p:ext uri="{BB962C8B-B14F-4D97-AF65-F5344CB8AC3E}">
        <p14:creationId xmlns:p14="http://schemas.microsoft.com/office/powerpoint/2010/main" val="508286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032C686-503D-440C-8ABC-828E06CA839E}"/>
              </a:ext>
            </a:extLst>
          </p:cNvPr>
          <p:cNvSpPr>
            <a:spLocks noGrp="1"/>
          </p:cNvSpPr>
          <p:nvPr>
            <p:ph type="title"/>
          </p:nvPr>
        </p:nvSpPr>
        <p:spPr/>
        <p:txBody>
          <a:bodyPr/>
          <a:lstStyle/>
          <a:p>
            <a:r>
              <a:rPr lang="ja-JP" altLang="en-US" dirty="0"/>
              <a:t>独自に数値モデルを構築することへの拘り</a:t>
            </a:r>
            <a:endParaRPr lang="en-US" altLang="ja-JP" dirty="0"/>
          </a:p>
        </p:txBody>
      </p:sp>
      <p:sp>
        <p:nvSpPr>
          <p:cNvPr id="5" name="コンテンツ プレースホルダー 4">
            <a:extLst>
              <a:ext uri="{FF2B5EF4-FFF2-40B4-BE49-F238E27FC236}">
                <a16:creationId xmlns:a16="http://schemas.microsoft.com/office/drawing/2014/main" id="{F41EEABA-5447-400B-841D-F2AC73FBA5AA}"/>
              </a:ext>
            </a:extLst>
          </p:cNvPr>
          <p:cNvSpPr>
            <a:spLocks noGrp="1"/>
          </p:cNvSpPr>
          <p:nvPr>
            <p:ph idx="1"/>
          </p:nvPr>
        </p:nvSpPr>
        <p:spPr/>
        <p:txBody>
          <a:bodyPr>
            <a:normAutofit fontScale="77500" lnSpcReduction="20000"/>
          </a:bodyPr>
          <a:lstStyle/>
          <a:p>
            <a:r>
              <a:rPr lang="ja-JP" altLang="en-US" dirty="0"/>
              <a:t>これまでほとんどの研究は</a:t>
            </a:r>
            <a:r>
              <a:rPr lang="en-US" altLang="ja-JP" dirty="0"/>
              <a:t>, </a:t>
            </a:r>
            <a:r>
              <a:rPr lang="ja-JP" altLang="en-US" dirty="0"/>
              <a:t>独自に数値モデルを構築し</a:t>
            </a:r>
            <a:r>
              <a:rPr lang="en-US" altLang="ja-JP" dirty="0"/>
              <a:t>, </a:t>
            </a:r>
            <a:r>
              <a:rPr lang="ja-JP" altLang="en-US" dirty="0"/>
              <a:t>それを用いた数値実験によって実施</a:t>
            </a:r>
            <a:r>
              <a:rPr lang="en-US" altLang="ja-JP" dirty="0"/>
              <a:t>.</a:t>
            </a:r>
          </a:p>
          <a:p>
            <a:pPr lvl="1"/>
            <a:r>
              <a:rPr lang="ja-JP" altLang="en-US" dirty="0"/>
              <a:t>いくつかの共同研究は</a:t>
            </a:r>
            <a:r>
              <a:rPr lang="en-US" altLang="ja-JP" dirty="0"/>
              <a:t>, </a:t>
            </a:r>
            <a:r>
              <a:rPr lang="ja-JP" altLang="en-US" dirty="0"/>
              <a:t>他グループの数値モデルを用いて実施</a:t>
            </a:r>
            <a:endParaRPr lang="en-US" altLang="ja-JP" dirty="0"/>
          </a:p>
          <a:p>
            <a:pPr lvl="2"/>
            <a:r>
              <a:rPr lang="ja-JP" altLang="en-US" dirty="0"/>
              <a:t>例えば</a:t>
            </a:r>
            <a:r>
              <a:rPr lang="en-US" altLang="ja-JP" dirty="0"/>
              <a:t>, Takahashi et al. (2006b), Hamilton et al. (2008) </a:t>
            </a:r>
            <a:r>
              <a:rPr lang="ja-JP" altLang="en-US" dirty="0"/>
              <a:t>など</a:t>
            </a:r>
            <a:r>
              <a:rPr lang="en-US" altLang="ja-JP" dirty="0"/>
              <a:t>.</a:t>
            </a:r>
          </a:p>
          <a:p>
            <a:endParaRPr lang="en-US" altLang="ja-JP" dirty="0"/>
          </a:p>
          <a:p>
            <a:r>
              <a:rPr lang="ja-JP" altLang="en-US" dirty="0"/>
              <a:t>数値モデルを構築の意義</a:t>
            </a:r>
            <a:endParaRPr lang="en-US" altLang="ja-JP" dirty="0"/>
          </a:p>
          <a:p>
            <a:pPr lvl="1"/>
            <a:r>
              <a:rPr lang="ja-JP" altLang="en-US" dirty="0"/>
              <a:t>中身を理解</a:t>
            </a:r>
            <a:endParaRPr lang="en-US" altLang="ja-JP" dirty="0"/>
          </a:p>
          <a:p>
            <a:pPr lvl="2"/>
            <a:r>
              <a:rPr lang="ja-JP" altLang="en-US" dirty="0"/>
              <a:t>ブラックボックスでない</a:t>
            </a:r>
            <a:r>
              <a:rPr lang="en-US" altLang="ja-JP" dirty="0"/>
              <a:t>.</a:t>
            </a:r>
          </a:p>
          <a:p>
            <a:pPr lvl="2"/>
            <a:r>
              <a:rPr lang="ja-JP" altLang="en-US" dirty="0"/>
              <a:t>自分で構築することで</a:t>
            </a:r>
            <a:r>
              <a:rPr lang="en-US" altLang="ja-JP" dirty="0"/>
              <a:t>, </a:t>
            </a:r>
            <a:r>
              <a:rPr lang="ja-JP" altLang="en-US" dirty="0"/>
              <a:t>移流</a:t>
            </a:r>
            <a:r>
              <a:rPr lang="en-US" altLang="ja-JP" dirty="0"/>
              <a:t>, </a:t>
            </a:r>
            <a:r>
              <a:rPr lang="ja-JP" altLang="en-US" dirty="0"/>
              <a:t>乱流</a:t>
            </a:r>
            <a:r>
              <a:rPr lang="en-US" altLang="ja-JP" dirty="0"/>
              <a:t>, </a:t>
            </a:r>
            <a:r>
              <a:rPr lang="ja-JP" altLang="en-US" dirty="0"/>
              <a:t>放射</a:t>
            </a:r>
            <a:r>
              <a:rPr lang="en-US" altLang="ja-JP" dirty="0"/>
              <a:t>, </a:t>
            </a:r>
            <a:r>
              <a:rPr lang="ja-JP" altLang="en-US" dirty="0"/>
              <a:t>凝結・蒸発</a:t>
            </a:r>
            <a:r>
              <a:rPr lang="en-US" altLang="ja-JP" dirty="0"/>
              <a:t>, </a:t>
            </a:r>
            <a:r>
              <a:rPr lang="ja-JP" altLang="en-US" dirty="0"/>
              <a:t>地面といった様々な過程個別の理解と</a:t>
            </a:r>
            <a:r>
              <a:rPr lang="en-US" altLang="ja-JP" dirty="0"/>
              <a:t>, </a:t>
            </a:r>
            <a:r>
              <a:rPr lang="ja-JP" altLang="en-US" dirty="0"/>
              <a:t>統合した結果のモデルの理解につながる</a:t>
            </a:r>
            <a:r>
              <a:rPr lang="en-US" altLang="ja-JP" dirty="0"/>
              <a:t>.</a:t>
            </a:r>
          </a:p>
          <a:p>
            <a:pPr lvl="3"/>
            <a:r>
              <a:rPr lang="ja-JP" altLang="en-US" dirty="0"/>
              <a:t>特によくわからない惑星の理解には必要不可欠</a:t>
            </a:r>
            <a:r>
              <a:rPr lang="en-US" altLang="ja-JP" dirty="0"/>
              <a:t>.</a:t>
            </a:r>
          </a:p>
          <a:p>
            <a:pPr lvl="3"/>
            <a:r>
              <a:rPr lang="ja-JP" altLang="en-US" dirty="0"/>
              <a:t>結果の妥当性を判断（変な結果に気づく）</a:t>
            </a:r>
            <a:endParaRPr lang="en-US" altLang="ja-JP" dirty="0"/>
          </a:p>
          <a:p>
            <a:pPr lvl="1"/>
            <a:r>
              <a:rPr lang="ja-JP" altLang="en-US" dirty="0"/>
              <a:t>モデルは理解の表現の一形態</a:t>
            </a:r>
            <a:endParaRPr lang="en-US" altLang="ja-JP" dirty="0"/>
          </a:p>
          <a:p>
            <a:pPr lvl="2"/>
            <a:r>
              <a:rPr lang="ja-JP" altLang="en-US" dirty="0"/>
              <a:t>モデルの構築においては</a:t>
            </a:r>
            <a:r>
              <a:rPr lang="en-US" altLang="ja-JP" dirty="0"/>
              <a:t>, </a:t>
            </a:r>
            <a:r>
              <a:rPr lang="ja-JP" altLang="en-US" dirty="0"/>
              <a:t>対象の考察に基づき</a:t>
            </a:r>
            <a:r>
              <a:rPr lang="en-US" altLang="ja-JP" dirty="0"/>
              <a:t>, </a:t>
            </a:r>
            <a:r>
              <a:rPr lang="ja-JP" altLang="en-US" dirty="0"/>
              <a:t>現象をモデル化</a:t>
            </a:r>
            <a:r>
              <a:rPr lang="en-US" altLang="ja-JP" dirty="0"/>
              <a:t>.</a:t>
            </a:r>
          </a:p>
          <a:p>
            <a:pPr lvl="3"/>
            <a:r>
              <a:rPr lang="ja-JP" altLang="en-US" dirty="0"/>
              <a:t>モデルを構築すること自体が研究であり</a:t>
            </a:r>
            <a:r>
              <a:rPr lang="en-US" altLang="ja-JP" dirty="0"/>
              <a:t>, </a:t>
            </a:r>
            <a:r>
              <a:rPr lang="ja-JP" altLang="en-US" dirty="0"/>
              <a:t>理解の集積</a:t>
            </a:r>
            <a:endParaRPr lang="en-US" altLang="ja-JP" dirty="0"/>
          </a:p>
          <a:p>
            <a:pPr lvl="2"/>
            <a:r>
              <a:rPr lang="ja-JP" altLang="en-US" dirty="0"/>
              <a:t>モデル自体が教育の材料</a:t>
            </a:r>
            <a:endParaRPr lang="en-US" altLang="ja-JP" dirty="0"/>
          </a:p>
          <a:p>
            <a:pPr lvl="1"/>
            <a:endParaRPr lang="en-US" altLang="ja-JP" dirty="0"/>
          </a:p>
          <a:p>
            <a:endParaRPr kumimoji="1" lang="ja-JP" altLang="en-US" dirty="0"/>
          </a:p>
        </p:txBody>
      </p:sp>
    </p:spTree>
    <p:extLst>
      <p:ext uri="{BB962C8B-B14F-4D97-AF65-F5344CB8AC3E}">
        <p14:creationId xmlns:p14="http://schemas.microsoft.com/office/powerpoint/2010/main" val="4164494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903B5B-CF91-4BDC-9213-1570BC952007}"/>
              </a:ext>
            </a:extLst>
          </p:cNvPr>
          <p:cNvSpPr>
            <a:spLocks noGrp="1"/>
          </p:cNvSpPr>
          <p:nvPr>
            <p:ph type="title"/>
          </p:nvPr>
        </p:nvSpPr>
        <p:spPr/>
        <p:txBody>
          <a:bodyPr>
            <a:normAutofit fontScale="90000"/>
          </a:bodyPr>
          <a:lstStyle/>
          <a:p>
            <a:r>
              <a:rPr lang="ja-JP" altLang="en-US" dirty="0"/>
              <a:t>惑星大気大循環モデルの構築</a:t>
            </a:r>
            <a:br>
              <a:rPr lang="en-US" altLang="ja-JP" dirty="0"/>
            </a:br>
            <a:r>
              <a:rPr lang="en-US" altLang="ja-JP" dirty="0"/>
              <a:t>(Takahashi et al., 2003, 2006; </a:t>
            </a:r>
            <a:r>
              <a:rPr lang="en-US" altLang="ja-JP" dirty="0" err="1"/>
              <a:t>Ishiwatari</a:t>
            </a:r>
            <a:r>
              <a:rPr lang="en-US" altLang="ja-JP" dirty="0"/>
              <a:t> et al., 2012)</a:t>
            </a:r>
            <a:endParaRPr kumimoji="1"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BDE84A1-538D-4A54-9860-7D4AE83509A9}"/>
                  </a:ext>
                </a:extLst>
              </p:cNvPr>
              <p:cNvSpPr txBox="1"/>
              <p:nvPr/>
            </p:nvSpPr>
            <p:spPr>
              <a:xfrm>
                <a:off x="571472" y="908720"/>
                <a:ext cx="8072494" cy="707886"/>
              </a:xfrm>
              <a:prstGeom prst="rect">
                <a:avLst/>
              </a:prstGeom>
              <a:noFill/>
            </p:spPr>
            <p:txBody>
              <a:bodyPr wrap="square" rtlCol="0">
                <a:spAutoFit/>
              </a:bodyPr>
              <a:lstStyle/>
              <a:p>
                <a:r>
                  <a:rPr lang="ja-JP" altLang="en-US" sz="2000" dirty="0"/>
                  <a:t>方程式系は</a:t>
                </a:r>
                <a:r>
                  <a:rPr lang="en-US" altLang="ja-JP" sz="2000" dirty="0"/>
                  <a:t>, </a:t>
                </a:r>
                <a:r>
                  <a:rPr lang="ja-JP" altLang="en-US" sz="2000" dirty="0"/>
                  <a:t>静水圧平衡を仮定し</a:t>
                </a:r>
                <a:r>
                  <a:rPr lang="en-US" altLang="ja-JP" sz="2000" dirty="0"/>
                  <a:t>, </a:t>
                </a:r>
                <a:r>
                  <a:rPr lang="ja-JP" altLang="en-US" sz="2000" dirty="0"/>
                  <a:t>鉛直方向に </a:t>
                </a:r>
                <a14:m>
                  <m:oMath xmlns:m="http://schemas.openxmlformats.org/officeDocument/2006/math">
                    <m:r>
                      <a:rPr lang="ja-JP" altLang="en-US" sz="2000" i="1" smtClean="0">
                        <a:latin typeface="Cambria Math"/>
                      </a:rPr>
                      <m:t>𝜎</m:t>
                    </m:r>
                    <m:r>
                      <a:rPr lang="en-US" altLang="ja-JP" sz="2000" b="0" i="1" smtClean="0">
                        <a:latin typeface="Cambria Math"/>
                      </a:rPr>
                      <m:t>=</m:t>
                    </m:r>
                    <m:r>
                      <a:rPr lang="en-US" altLang="ja-JP" sz="2000" b="0" i="1" smtClean="0">
                        <a:latin typeface="Cambria Math"/>
                      </a:rPr>
                      <m:t>𝑝</m:t>
                    </m:r>
                    <m:r>
                      <a:rPr lang="en-US" altLang="ja-JP" sz="2000" b="0" i="1" smtClean="0">
                        <a:latin typeface="Cambria Math"/>
                      </a:rPr>
                      <m:t>/</m:t>
                    </m:r>
                    <m:sSub>
                      <m:sSubPr>
                        <m:ctrlPr>
                          <a:rPr lang="en-US" altLang="ja-JP" sz="2000" b="0" i="1" smtClean="0">
                            <a:latin typeface="Cambria Math" panose="02040503050406030204" pitchFamily="18" charset="0"/>
                          </a:rPr>
                        </m:ctrlPr>
                      </m:sSubPr>
                      <m:e>
                        <m:r>
                          <a:rPr lang="en-US" altLang="ja-JP" sz="2000" b="0" i="1" smtClean="0">
                            <a:latin typeface="Cambria Math"/>
                          </a:rPr>
                          <m:t>𝑝</m:t>
                        </m:r>
                      </m:e>
                      <m:sub>
                        <m:r>
                          <a:rPr lang="en-US" altLang="ja-JP" sz="2000" b="0" i="1" smtClean="0">
                            <a:latin typeface="Cambria Math"/>
                          </a:rPr>
                          <m:t>𝑠</m:t>
                        </m:r>
                      </m:sub>
                    </m:sSub>
                  </m:oMath>
                </a14:m>
                <a:r>
                  <a:rPr lang="en-US" altLang="ja-JP" sz="2000" dirty="0">
                    <a:sym typeface="Symbol"/>
                  </a:rPr>
                  <a:t> </a:t>
                </a:r>
                <a:r>
                  <a:rPr lang="ja-JP" altLang="en-US" sz="2000" dirty="0">
                    <a:sym typeface="Symbol"/>
                  </a:rPr>
                  <a:t>座標を用いたプリミティブ方程式系</a:t>
                </a:r>
                <a:r>
                  <a:rPr lang="en-US" altLang="ja-JP" sz="2000" dirty="0">
                    <a:sym typeface="Symbol"/>
                  </a:rPr>
                  <a:t>.</a:t>
                </a:r>
                <a:endParaRPr kumimoji="1" lang="ja-JP" altLang="en-US" sz="2000" dirty="0"/>
              </a:p>
            </p:txBody>
          </p:sp>
        </mc:Choice>
        <mc:Fallback xmlns="">
          <p:sp>
            <p:nvSpPr>
              <p:cNvPr id="5" name="テキスト ボックス 4">
                <a:extLst>
                  <a:ext uri="{FF2B5EF4-FFF2-40B4-BE49-F238E27FC236}">
                    <a16:creationId xmlns:a16="http://schemas.microsoft.com/office/drawing/2014/main" id="{FBDE84A1-538D-4A54-9860-7D4AE83509A9}"/>
                  </a:ext>
                </a:extLst>
              </p:cNvPr>
              <p:cNvSpPr txBox="1">
                <a:spLocks noRot="1" noChangeAspect="1" noMove="1" noResize="1" noEditPoints="1" noAdjustHandles="1" noChangeArrowheads="1" noChangeShapeType="1" noTextEdit="1"/>
              </p:cNvSpPr>
              <p:nvPr/>
            </p:nvSpPr>
            <p:spPr>
              <a:xfrm>
                <a:off x="571472" y="908720"/>
                <a:ext cx="8072494" cy="707886"/>
              </a:xfrm>
              <a:prstGeom prst="rect">
                <a:avLst/>
              </a:prstGeom>
              <a:blipFill>
                <a:blip r:embed="rId2"/>
                <a:stretch>
                  <a:fillRect l="-831" t="-6034"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C5F5AA7-CB92-474E-B378-907C62BDB9FB}"/>
                  </a:ext>
                </a:extLst>
              </p:cNvPr>
              <p:cNvSpPr txBox="1"/>
              <p:nvPr/>
            </p:nvSpPr>
            <p:spPr>
              <a:xfrm>
                <a:off x="1465752" y="1633151"/>
                <a:ext cx="6839245" cy="3590470"/>
              </a:xfrm>
              <a:prstGeom prst="rect">
                <a:avLst/>
              </a:prstGeom>
              <a:noFill/>
            </p:spPr>
            <p:txBody>
              <a:bodyPr wrap="none" rtlCol="0">
                <a:spAutoFit/>
              </a:bodyPr>
              <a:lstStyle/>
              <a:p>
                <a14:m>
                  <m:oMath xmlns:m="http://schemas.openxmlformats.org/officeDocument/2006/math">
                    <m:f>
                      <m:fPr>
                        <m:ctrlPr>
                          <a:rPr kumimoji="1" lang="en-US" altLang="ja-JP" i="1" smtClean="0">
                            <a:latin typeface="Cambria Math" panose="02040503050406030204" pitchFamily="18" charset="0"/>
                          </a:rPr>
                        </m:ctrlPr>
                      </m:fPr>
                      <m:num>
                        <m:r>
                          <a:rPr lang="ja-JP" altLang="en-US" i="1">
                            <a:latin typeface="Cambria Math"/>
                          </a:rPr>
                          <m:t>𝜕</m:t>
                        </m:r>
                        <m:acc>
                          <m:accPr>
                            <m:chr m:val="⃗"/>
                            <m:ctrlPr>
                              <a:rPr kumimoji="1" lang="ja-JP" altLang="en-US" i="1" smtClean="0">
                                <a:latin typeface="Cambria Math" panose="02040503050406030204" pitchFamily="18" charset="0"/>
                              </a:rPr>
                            </m:ctrlPr>
                          </m:accPr>
                          <m:e>
                            <m:r>
                              <a:rPr kumimoji="1" lang="en-US" altLang="ja-JP" b="0" i="1" smtClean="0">
                                <a:latin typeface="Cambria Math"/>
                              </a:rPr>
                              <m:t>𝑢</m:t>
                            </m:r>
                          </m:e>
                        </m:acc>
                      </m:num>
                      <m:den>
                        <m:r>
                          <a:rPr lang="ja-JP" altLang="en-US" i="1">
                            <a:latin typeface="Cambria Math"/>
                          </a:rPr>
                          <m:t>𝜕</m:t>
                        </m:r>
                        <m:r>
                          <a:rPr lang="en-US" altLang="ja-JP" b="0" i="1" smtClean="0">
                            <a:latin typeface="Cambria Math"/>
                          </a:rPr>
                          <m:t>𝑡</m:t>
                        </m:r>
                      </m:den>
                    </m:f>
                    <m:r>
                      <a:rPr kumimoji="1" lang="en-US" altLang="ja-JP" b="0" i="0" smtClean="0">
                        <a:latin typeface="Cambria Math"/>
                      </a:rPr>
                      <m:t>=−</m:t>
                    </m:r>
                    <m:d>
                      <m:dPr>
                        <m:ctrlPr>
                          <a:rPr kumimoji="1" lang="en-US" altLang="ja-JP" b="0" i="1" smtClean="0">
                            <a:latin typeface="Cambria Math" panose="02040503050406030204" pitchFamily="18" charset="0"/>
                          </a:rPr>
                        </m:ctrlPr>
                      </m:dPr>
                      <m:e>
                        <m:acc>
                          <m:accPr>
                            <m:chr m:val="⃗"/>
                            <m:ctrlPr>
                              <a:rPr kumimoji="1" lang="en-US" altLang="ja-JP" b="0" i="1" smtClean="0">
                                <a:latin typeface="Cambria Math" panose="02040503050406030204" pitchFamily="18" charset="0"/>
                              </a:rPr>
                            </m:ctrlPr>
                          </m:accPr>
                          <m:e>
                            <m:r>
                              <a:rPr kumimoji="1" lang="en-US" altLang="ja-JP" b="0" i="1" smtClean="0">
                                <a:latin typeface="Cambria Math"/>
                              </a:rPr>
                              <m:t>𝑢</m:t>
                            </m:r>
                          </m:e>
                        </m:acc>
                        <m:r>
                          <a:rPr kumimoji="1" lang="en-US" altLang="ja-JP" b="0" i="1" smtClean="0">
                            <a:latin typeface="Cambria Math"/>
                          </a:rPr>
                          <m:t>.</m:t>
                        </m:r>
                        <m:r>
                          <a:rPr lang="en-US" altLang="ja-JP" i="1">
                            <a:latin typeface="Cambria Math"/>
                            <a:ea typeface="Cambria Math"/>
                          </a:rPr>
                          <m:t>𝛻</m:t>
                        </m:r>
                      </m:e>
                    </m:d>
                    <m:acc>
                      <m:accPr>
                        <m:chr m:val="⃗"/>
                        <m:ctrlPr>
                          <a:rPr lang="en-US" altLang="ja-JP" i="1">
                            <a:latin typeface="Cambria Math" panose="02040503050406030204" pitchFamily="18" charset="0"/>
                          </a:rPr>
                        </m:ctrlPr>
                      </m:accPr>
                      <m:e>
                        <m:r>
                          <a:rPr lang="en-US" altLang="ja-JP" i="1">
                            <a:latin typeface="Cambria Math"/>
                          </a:rPr>
                          <m:t>𝑢</m:t>
                        </m:r>
                      </m:e>
                    </m:acc>
                    <m:r>
                      <a:rPr lang="en-US" altLang="ja-JP" b="0" i="1" smtClean="0">
                        <a:latin typeface="Cambria Math"/>
                      </a:rPr>
                      <m:t>−</m:t>
                    </m:r>
                    <m:acc>
                      <m:accPr>
                        <m:chr m:val="̇"/>
                        <m:ctrlPr>
                          <a:rPr kumimoji="1" lang="en-US" altLang="ja-JP" b="0" i="1" smtClean="0">
                            <a:latin typeface="Cambria Math" panose="02040503050406030204" pitchFamily="18" charset="0"/>
                          </a:rPr>
                        </m:ctrlPr>
                      </m:accPr>
                      <m:e>
                        <m:r>
                          <a:rPr kumimoji="1" lang="ja-JP" altLang="en-US" b="0" i="1" smtClean="0">
                            <a:latin typeface="Cambria Math"/>
                          </a:rPr>
                          <m:t>𝜎</m:t>
                        </m:r>
                      </m:e>
                    </m:acc>
                    <m:f>
                      <m:fPr>
                        <m:ctrlPr>
                          <a:rPr kumimoji="1" lang="en-US" altLang="ja-JP" i="1" smtClean="0">
                            <a:latin typeface="Cambria Math" panose="02040503050406030204" pitchFamily="18" charset="0"/>
                          </a:rPr>
                        </m:ctrlPr>
                      </m:fPr>
                      <m:num>
                        <m:r>
                          <a:rPr kumimoji="1" lang="en-US" altLang="ja-JP" i="1" smtClean="0">
                            <a:latin typeface="Cambria Math"/>
                          </a:rPr>
                          <m:t>𝜕</m:t>
                        </m:r>
                        <m:acc>
                          <m:accPr>
                            <m:chr m:val="⃗"/>
                            <m:ctrlPr>
                              <a:rPr kumimoji="1" lang="en-US" altLang="ja-JP" i="1" smtClean="0">
                                <a:latin typeface="Cambria Math" panose="02040503050406030204" pitchFamily="18" charset="0"/>
                              </a:rPr>
                            </m:ctrlPr>
                          </m:accPr>
                          <m:e>
                            <m:r>
                              <a:rPr kumimoji="1" lang="en-US" altLang="ja-JP" b="0" i="1" smtClean="0">
                                <a:latin typeface="Cambria Math"/>
                              </a:rPr>
                              <m:t>𝑢</m:t>
                            </m:r>
                          </m:e>
                        </m:acc>
                      </m:num>
                      <m:den>
                        <m:r>
                          <a:rPr kumimoji="1" lang="en-US" altLang="ja-JP" i="1" smtClean="0">
                            <a:latin typeface="Cambria Math"/>
                          </a:rPr>
                          <m:t>𝜕</m:t>
                        </m:r>
                        <m:r>
                          <a:rPr kumimoji="1" lang="ja-JP" altLang="en-US" i="1" smtClean="0">
                            <a:latin typeface="Cambria Math"/>
                            <a:ea typeface="Cambria Math"/>
                          </a:rPr>
                          <m:t>𝜎</m:t>
                        </m:r>
                      </m:den>
                    </m:f>
                    <m:r>
                      <a:rPr lang="en-US" altLang="ja-JP" b="0" i="1" smtClean="0">
                        <a:latin typeface="Cambria Math"/>
                      </a:rPr>
                      <m:t>−</m:t>
                    </m:r>
                    <m:r>
                      <a:rPr lang="en-US" altLang="ja-JP" b="0" i="1" smtClean="0">
                        <a:latin typeface="Cambria Math"/>
                      </a:rPr>
                      <m:t>𝑓</m:t>
                    </m:r>
                    <m:acc>
                      <m:accPr>
                        <m:chr m:val="⃗"/>
                        <m:ctrlPr>
                          <a:rPr kumimoji="1" lang="en-US" altLang="ja-JP" b="0" i="1" smtClean="0">
                            <a:latin typeface="Cambria Math" panose="02040503050406030204" pitchFamily="18" charset="0"/>
                          </a:rPr>
                        </m:ctrlPr>
                      </m:accPr>
                      <m:e>
                        <m:r>
                          <a:rPr kumimoji="1" lang="en-US" altLang="ja-JP" b="0" i="1" smtClean="0">
                            <a:latin typeface="Cambria Math"/>
                          </a:rPr>
                          <m:t>𝑘</m:t>
                        </m:r>
                      </m:e>
                    </m:acc>
                    <m:r>
                      <a:rPr kumimoji="1" lang="en-US" altLang="ja-JP" i="1" smtClean="0">
                        <a:latin typeface="Cambria Math"/>
                        <a:ea typeface="Cambria Math"/>
                      </a:rPr>
                      <m:t>×</m:t>
                    </m:r>
                    <m:acc>
                      <m:accPr>
                        <m:chr m:val="⃗"/>
                        <m:ctrlPr>
                          <a:rPr lang="en-US" altLang="ja-JP" i="1">
                            <a:latin typeface="Cambria Math" panose="02040503050406030204" pitchFamily="18" charset="0"/>
                          </a:rPr>
                        </m:ctrlPr>
                      </m:accPr>
                      <m:e>
                        <m:r>
                          <a:rPr lang="en-US" altLang="ja-JP" i="1">
                            <a:latin typeface="Cambria Math"/>
                          </a:rPr>
                          <m:t>𝑢</m:t>
                        </m:r>
                      </m:e>
                    </m:acc>
                    <m:r>
                      <a:rPr lang="en-US" altLang="ja-JP" b="0" i="0" smtClean="0">
                        <a:latin typeface="Cambria Math"/>
                      </a:rPr>
                      <m:t>−</m:t>
                    </m:r>
                  </m:oMath>
                </a14:m>
                <a:r>
                  <a:rPr lang="en-US" altLang="ja-JP" dirty="0">
                    <a:ea typeface="Cambria Math"/>
                  </a:rPr>
                  <a:t> </a:t>
                </a:r>
                <a14:m>
                  <m:oMath xmlns:m="http://schemas.openxmlformats.org/officeDocument/2006/math">
                    <m:r>
                      <a:rPr lang="en-US" altLang="ja-JP" i="1">
                        <a:latin typeface="Cambria Math"/>
                        <a:ea typeface="Cambria Math"/>
                      </a:rPr>
                      <m:t>𝛻</m:t>
                    </m:r>
                    <m:r>
                      <m:rPr>
                        <m:sty m:val="p"/>
                      </m:rPr>
                      <a:rPr lang="el-GR" altLang="ja-JP" i="1" smtClean="0">
                        <a:latin typeface="Cambria Math"/>
                        <a:ea typeface="Cambria Math"/>
                      </a:rPr>
                      <m:t>Φ</m:t>
                    </m:r>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𝑅𝑇</m:t>
                        </m:r>
                      </m:num>
                      <m:den>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𝑝</m:t>
                            </m:r>
                          </m:e>
                          <m:sub>
                            <m:r>
                              <a:rPr lang="en-US" altLang="ja-JP" b="0" i="1" smtClean="0">
                                <a:latin typeface="Cambria Math"/>
                                <a:ea typeface="Cambria Math"/>
                              </a:rPr>
                              <m:t>𝑠</m:t>
                            </m:r>
                          </m:sub>
                        </m:sSub>
                      </m:den>
                    </m:f>
                    <m:r>
                      <a:rPr lang="en-US" altLang="ja-JP" i="1">
                        <a:latin typeface="Cambria Math"/>
                        <a:ea typeface="Cambria Math"/>
                      </a:rPr>
                      <m:t>𝛻</m:t>
                    </m:r>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𝑝</m:t>
                        </m:r>
                      </m:e>
                      <m:sub>
                        <m:r>
                          <a:rPr lang="en-US" altLang="ja-JP" b="0" i="1" smtClean="0">
                            <a:latin typeface="Cambria Math"/>
                            <a:ea typeface="Cambria Math"/>
                          </a:rPr>
                          <m:t>𝑠</m:t>
                        </m:r>
                      </m:sub>
                    </m:sSub>
                    <m:r>
                      <a:rPr lang="en-US" altLang="ja-JP" b="0" i="1" smtClean="0">
                        <a:latin typeface="Cambria Math"/>
                        <a:ea typeface="Cambria Math"/>
                      </a:rPr>
                      <m:t>+</m:t>
                    </m:r>
                    <m:acc>
                      <m:accPr>
                        <m:chr m:val="⃗"/>
                        <m:ctrlPr>
                          <a:rPr lang="en-US" altLang="ja-JP" b="0" i="1" smtClean="0">
                            <a:latin typeface="Cambria Math" panose="02040503050406030204" pitchFamily="18" charset="0"/>
                            <a:ea typeface="Cambria Math"/>
                          </a:rPr>
                        </m:ctrlPr>
                      </m:accPr>
                      <m:e>
                        <m:r>
                          <a:rPr lang="en-US" altLang="ja-JP" b="0" i="1" smtClean="0">
                            <a:latin typeface="Cambria Math"/>
                            <a:ea typeface="Cambria Math"/>
                          </a:rPr>
                          <m:t>𝐹</m:t>
                        </m:r>
                      </m:e>
                    </m:acc>
                  </m:oMath>
                </a14:m>
                <a:endParaRPr lang="en-US" altLang="ja-JP" dirty="0">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rPr>
                          </m:ctrlPr>
                        </m:fPr>
                        <m:num>
                          <m:r>
                            <a:rPr lang="ja-JP" altLang="en-US" i="1">
                              <a:latin typeface="Cambria Math"/>
                            </a:rPr>
                            <m:t>𝜕</m:t>
                          </m:r>
                          <m:r>
                            <m:rPr>
                              <m:sty m:val="p"/>
                            </m:rPr>
                            <a:rPr lang="el-GR" altLang="ja-JP" i="1">
                              <a:latin typeface="Cambria Math"/>
                              <a:ea typeface="Cambria Math"/>
                            </a:rPr>
                            <m:t>Φ</m:t>
                          </m:r>
                        </m:num>
                        <m:den>
                          <m:r>
                            <a:rPr lang="ja-JP" altLang="en-US" i="1">
                              <a:latin typeface="Cambria Math"/>
                            </a:rPr>
                            <m:t>𝜕</m:t>
                          </m:r>
                          <m:r>
                            <a:rPr lang="ja-JP" altLang="en-US" i="1" smtClean="0">
                              <a:latin typeface="Cambria Math"/>
                            </a:rPr>
                            <m:t>𝜎</m:t>
                          </m:r>
                        </m:den>
                      </m:f>
                      <m:r>
                        <a:rPr lang="en-US" altLang="ja-JP">
                          <a:latin typeface="Cambria Math"/>
                        </a:rPr>
                        <m:t>=</m:t>
                      </m:r>
                      <m:r>
                        <a:rPr lang="en-US" altLang="ja-JP" b="0" i="0" smtClean="0">
                          <a:latin typeface="Cambria Math"/>
                        </a:rPr>
                        <m:t>−</m:t>
                      </m:r>
                      <m:f>
                        <m:fPr>
                          <m:ctrlPr>
                            <a:rPr lang="en-US" altLang="ja-JP" i="1">
                              <a:latin typeface="Cambria Math" panose="02040503050406030204" pitchFamily="18" charset="0"/>
                              <a:ea typeface="Cambria Math"/>
                            </a:rPr>
                          </m:ctrlPr>
                        </m:fPr>
                        <m:num>
                          <m:r>
                            <a:rPr lang="en-US" altLang="ja-JP" i="1">
                              <a:latin typeface="Cambria Math"/>
                              <a:ea typeface="Cambria Math"/>
                            </a:rPr>
                            <m:t>𝑅𝑇</m:t>
                          </m:r>
                        </m:num>
                        <m:den>
                          <m:r>
                            <a:rPr lang="ja-JP" altLang="en-US" i="1" smtClean="0">
                              <a:latin typeface="Cambria Math"/>
                              <a:ea typeface="Cambria Math"/>
                            </a:rPr>
                            <m:t>𝜎</m:t>
                          </m:r>
                        </m:den>
                      </m:f>
                    </m:oMath>
                  </m:oMathPara>
                </a14:m>
                <a:endParaRPr lang="en-US" altLang="ja-JP" dirty="0">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rPr>
                          </m:ctrlPr>
                        </m:fPr>
                        <m:num>
                          <m:r>
                            <a:rPr lang="ja-JP" altLang="en-US" i="1">
                              <a:latin typeface="Cambria Math"/>
                            </a:rPr>
                            <m:t>𝜕</m:t>
                          </m:r>
                          <m:r>
                            <a:rPr lang="en-US" altLang="ja-JP" b="0" i="1" smtClean="0">
                              <a:latin typeface="Cambria Math"/>
                            </a:rPr>
                            <m:t>𝑇</m:t>
                          </m:r>
                        </m:num>
                        <m:den>
                          <m:r>
                            <a:rPr lang="ja-JP" altLang="en-US" i="1">
                              <a:latin typeface="Cambria Math"/>
                            </a:rPr>
                            <m:t>𝜕</m:t>
                          </m:r>
                          <m:r>
                            <a:rPr lang="en-US" altLang="ja-JP" i="1">
                              <a:latin typeface="Cambria Math"/>
                            </a:rPr>
                            <m:t>𝑡</m:t>
                          </m:r>
                        </m:den>
                      </m:f>
                      <m:r>
                        <a:rPr lang="en-US" altLang="ja-JP">
                          <a:latin typeface="Cambria Math"/>
                        </a:rPr>
                        <m:t>=−</m:t>
                      </m:r>
                      <m:d>
                        <m:dPr>
                          <m:ctrlPr>
                            <a:rPr lang="en-US" altLang="ja-JP" i="1">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a:rPr>
                                <m:t>𝑢</m:t>
                              </m:r>
                            </m:e>
                          </m:acc>
                          <m:r>
                            <a:rPr lang="en-US" altLang="ja-JP" i="1">
                              <a:latin typeface="Cambria Math"/>
                            </a:rPr>
                            <m:t>.</m:t>
                          </m:r>
                          <m:r>
                            <a:rPr lang="en-US" altLang="ja-JP" i="1">
                              <a:latin typeface="Cambria Math"/>
                              <a:ea typeface="Cambria Math"/>
                            </a:rPr>
                            <m:t>𝛻</m:t>
                          </m:r>
                        </m:e>
                      </m:d>
                      <m:r>
                        <a:rPr lang="en-US" altLang="ja-JP" b="0" i="1" smtClean="0">
                          <a:latin typeface="Cambria Math"/>
                          <a:ea typeface="Cambria Math"/>
                        </a:rPr>
                        <m:t>𝑇</m:t>
                      </m:r>
                      <m:r>
                        <a:rPr lang="en-US" altLang="ja-JP" b="0" i="1" smtClean="0">
                          <a:latin typeface="Cambria Math"/>
                          <a:ea typeface="Cambria Math"/>
                        </a:rPr>
                        <m:t>−</m:t>
                      </m:r>
                      <m:acc>
                        <m:accPr>
                          <m:chr m:val="̇"/>
                          <m:ctrlPr>
                            <a:rPr lang="en-US" altLang="ja-JP" b="0" i="1" smtClean="0">
                              <a:latin typeface="Cambria Math" panose="02040503050406030204" pitchFamily="18" charset="0"/>
                              <a:ea typeface="Cambria Math"/>
                            </a:rPr>
                          </m:ctrlPr>
                        </m:accPr>
                        <m:e>
                          <m:r>
                            <a:rPr lang="ja-JP" altLang="en-US" b="0" i="1" smtClean="0">
                              <a:latin typeface="Cambria Math"/>
                              <a:ea typeface="Cambria Math"/>
                            </a:rPr>
                            <m:t>𝜎</m:t>
                          </m:r>
                        </m:e>
                      </m:acc>
                      <m:f>
                        <m:fPr>
                          <m:ctrlPr>
                            <a:rPr lang="en-US" altLang="ja-JP" i="1" smtClean="0">
                              <a:latin typeface="Cambria Math" panose="02040503050406030204" pitchFamily="18" charset="0"/>
                            </a:rPr>
                          </m:ctrlPr>
                        </m:fPr>
                        <m:num>
                          <m:r>
                            <a:rPr lang="en-US" altLang="ja-JP" i="1" smtClean="0">
                              <a:latin typeface="Cambria Math"/>
                            </a:rPr>
                            <m:t>𝜕</m:t>
                          </m:r>
                          <m:r>
                            <a:rPr lang="en-US" altLang="ja-JP" b="0" i="1" smtClean="0">
                              <a:latin typeface="Cambria Math"/>
                            </a:rPr>
                            <m:t>𝑇</m:t>
                          </m:r>
                        </m:num>
                        <m:den>
                          <m:r>
                            <a:rPr lang="en-US" altLang="ja-JP" i="1" smtClean="0">
                              <a:latin typeface="Cambria Math"/>
                            </a:rPr>
                            <m:t>𝜕</m:t>
                          </m:r>
                          <m:r>
                            <a:rPr lang="ja-JP" altLang="en-US" i="1" smtClean="0">
                              <a:latin typeface="Cambria Math"/>
                            </a:rPr>
                            <m:t>𝜎</m:t>
                          </m:r>
                        </m:den>
                      </m:f>
                      <m:r>
                        <a:rPr lang="en-US" altLang="ja-JP" i="1">
                          <a:latin typeface="Cambria Math"/>
                          <a:ea typeface="Cambria Math"/>
                        </a:rPr>
                        <m:t>+</m:t>
                      </m:r>
                      <m:f>
                        <m:fPr>
                          <m:ctrlPr>
                            <a:rPr lang="en-US" altLang="ja-JP" i="1">
                              <a:latin typeface="Cambria Math" panose="02040503050406030204" pitchFamily="18" charset="0"/>
                              <a:ea typeface="Cambria Math"/>
                            </a:rPr>
                          </m:ctrlPr>
                        </m:fPr>
                        <m:num>
                          <m:r>
                            <a:rPr lang="ja-JP" altLang="en-US" i="1" smtClean="0">
                              <a:latin typeface="Cambria Math"/>
                              <a:ea typeface="Cambria Math"/>
                            </a:rPr>
                            <m:t>𝜅</m:t>
                          </m:r>
                          <m:r>
                            <a:rPr lang="en-US" altLang="ja-JP" i="1">
                              <a:latin typeface="Cambria Math"/>
                              <a:ea typeface="Cambria Math"/>
                            </a:rPr>
                            <m:t>𝑇</m:t>
                          </m:r>
                        </m:num>
                        <m:den>
                          <m:r>
                            <a:rPr lang="en-US" altLang="ja-JP" b="0" i="1" smtClean="0">
                              <a:latin typeface="Cambria Math"/>
                              <a:ea typeface="Cambria Math"/>
                            </a:rPr>
                            <m:t>𝑝</m:t>
                          </m:r>
                        </m:den>
                      </m:f>
                      <m:f>
                        <m:fPr>
                          <m:ctrlPr>
                            <a:rPr lang="en-US" altLang="ja-JP" i="1">
                              <a:latin typeface="Cambria Math" panose="02040503050406030204" pitchFamily="18" charset="0"/>
                            </a:rPr>
                          </m:ctrlPr>
                        </m:fPr>
                        <m:num>
                          <m:r>
                            <a:rPr lang="en-US" altLang="ja-JP" b="0" i="1" smtClean="0">
                              <a:latin typeface="Cambria Math"/>
                            </a:rPr>
                            <m:t>𝑑𝑝</m:t>
                          </m:r>
                        </m:num>
                        <m:den>
                          <m:r>
                            <a:rPr lang="en-US" altLang="ja-JP" b="0" i="1" smtClean="0">
                              <a:latin typeface="Cambria Math"/>
                            </a:rPr>
                            <m:t>𝑑</m:t>
                          </m:r>
                          <m:r>
                            <a:rPr lang="en-US" altLang="ja-JP" i="1">
                              <a:latin typeface="Cambria Math"/>
                            </a:rPr>
                            <m:t>𝑡</m:t>
                          </m:r>
                        </m:den>
                      </m:f>
                      <m:r>
                        <a:rPr lang="en-US" altLang="ja-JP" i="1">
                          <a:latin typeface="Cambria Math"/>
                          <a:ea typeface="Cambria Math"/>
                        </a:rPr>
                        <m:t>+</m:t>
                      </m:r>
                      <m:r>
                        <a:rPr lang="en-US" altLang="ja-JP" b="0" i="1" smtClean="0">
                          <a:latin typeface="Cambria Math"/>
                          <a:ea typeface="Cambria Math"/>
                        </a:rPr>
                        <m:t>𝑄</m:t>
                      </m:r>
                    </m:oMath>
                  </m:oMathPara>
                </a14:m>
                <a:endParaRPr lang="en-US" altLang="ja-JP" dirty="0">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rPr>
                          </m:ctrlPr>
                        </m:fPr>
                        <m:num>
                          <m:r>
                            <a:rPr lang="ja-JP" altLang="en-US" i="1">
                              <a:latin typeface="Cambria Math"/>
                            </a:rPr>
                            <m:t>𝜕</m:t>
                          </m:r>
                          <m:sSub>
                            <m:sSubPr>
                              <m:ctrlPr>
                                <a:rPr lang="en-US" altLang="ja-JP" i="1" smtClean="0">
                                  <a:latin typeface="Cambria Math" panose="02040503050406030204" pitchFamily="18" charset="0"/>
                                </a:rPr>
                              </m:ctrlPr>
                            </m:sSubPr>
                            <m:e>
                              <m:r>
                                <a:rPr lang="en-US" altLang="ja-JP" b="0" i="1" smtClean="0">
                                  <a:latin typeface="Cambria Math"/>
                                </a:rPr>
                                <m:t>𝑝</m:t>
                              </m:r>
                            </m:e>
                            <m:sub>
                              <m:r>
                                <a:rPr lang="en-US" altLang="ja-JP" b="0" i="1" smtClean="0">
                                  <a:latin typeface="Cambria Math"/>
                                </a:rPr>
                                <m:t>𝑠</m:t>
                              </m:r>
                            </m:sub>
                          </m:sSub>
                        </m:num>
                        <m:den>
                          <m:r>
                            <a:rPr lang="ja-JP" altLang="en-US" i="1">
                              <a:latin typeface="Cambria Math"/>
                            </a:rPr>
                            <m:t>𝜕</m:t>
                          </m:r>
                          <m:r>
                            <a:rPr lang="en-US" altLang="ja-JP" i="1">
                              <a:latin typeface="Cambria Math"/>
                            </a:rPr>
                            <m:t>𝑡</m:t>
                          </m:r>
                        </m:den>
                      </m:f>
                      <m:r>
                        <a:rPr lang="en-US" altLang="ja-JP">
                          <a:latin typeface="Cambria Math"/>
                        </a:rPr>
                        <m:t>=−</m:t>
                      </m:r>
                      <m:r>
                        <a:rPr lang="en-US" altLang="ja-JP" i="1">
                          <a:latin typeface="Cambria Math"/>
                          <a:ea typeface="Cambria Math"/>
                        </a:rPr>
                        <m:t>𝛻</m:t>
                      </m:r>
                      <m:r>
                        <a:rPr lang="en-US" altLang="ja-JP" b="0" i="1" smtClean="0">
                          <a:latin typeface="Cambria Math"/>
                          <a:ea typeface="Cambria Math"/>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ea typeface="Cambria Math"/>
                                </a:rPr>
                              </m:ctrlPr>
                            </m:sSubPr>
                            <m:e>
                              <m:r>
                                <a:rPr lang="en-US" altLang="ja-JP" i="1">
                                  <a:latin typeface="Cambria Math"/>
                                  <a:ea typeface="Cambria Math"/>
                                </a:rPr>
                                <m:t>𝑝</m:t>
                              </m:r>
                            </m:e>
                            <m:sub>
                              <m:r>
                                <a:rPr lang="en-US" altLang="ja-JP" i="1">
                                  <a:latin typeface="Cambria Math"/>
                                  <a:ea typeface="Cambria Math"/>
                                </a:rPr>
                                <m:t>𝑠</m:t>
                              </m:r>
                            </m:sub>
                          </m:sSub>
                          <m:acc>
                            <m:accPr>
                              <m:chr m:val="⃗"/>
                              <m:ctrlPr>
                                <a:rPr lang="en-US" altLang="ja-JP" i="1">
                                  <a:latin typeface="Cambria Math" panose="02040503050406030204" pitchFamily="18" charset="0"/>
                                </a:rPr>
                              </m:ctrlPr>
                            </m:accPr>
                            <m:e>
                              <m:r>
                                <a:rPr lang="en-US" altLang="ja-JP" i="1">
                                  <a:latin typeface="Cambria Math"/>
                                </a:rPr>
                                <m:t>𝑢</m:t>
                              </m:r>
                            </m:e>
                          </m:acc>
                        </m:e>
                      </m:d>
                      <m:r>
                        <a:rPr lang="en-US" altLang="ja-JP" b="0" i="1" smtClean="0">
                          <a:latin typeface="Cambria Math"/>
                          <a:ea typeface="Cambria Math"/>
                        </a:rPr>
                        <m:t>−</m:t>
                      </m:r>
                      <m:f>
                        <m:fPr>
                          <m:ctrlPr>
                            <a:rPr lang="en-US" altLang="ja-JP" i="1">
                              <a:latin typeface="Cambria Math" panose="02040503050406030204" pitchFamily="18" charset="0"/>
                              <a:ea typeface="Cambria Math"/>
                            </a:rPr>
                          </m:ctrlPr>
                        </m:fPr>
                        <m:num>
                          <m:r>
                            <a:rPr lang="ja-JP" altLang="en-US" i="1" smtClean="0">
                              <a:latin typeface="Cambria Math"/>
                              <a:ea typeface="Cambria Math"/>
                            </a:rPr>
                            <m:t>𝜕</m:t>
                          </m:r>
                        </m:num>
                        <m:den>
                          <m:r>
                            <a:rPr lang="ja-JP" altLang="en-US" i="1" smtClean="0">
                              <a:latin typeface="Cambria Math"/>
                              <a:ea typeface="Cambria Math"/>
                            </a:rPr>
                            <m:t>𝜕𝜎</m:t>
                          </m:r>
                        </m:den>
                      </m:f>
                      <m:d>
                        <m:dPr>
                          <m:ctrlPr>
                            <a:rPr lang="en-US" altLang="ja-JP" i="1" smtClean="0">
                              <a:latin typeface="Cambria Math" panose="02040503050406030204" pitchFamily="18" charset="0"/>
                              <a:ea typeface="Cambria Math"/>
                            </a:rPr>
                          </m:ctrlPr>
                        </m:dPr>
                        <m:e>
                          <m:sSub>
                            <m:sSubPr>
                              <m:ctrlPr>
                                <a:rPr lang="en-US" altLang="ja-JP" i="1">
                                  <a:latin typeface="Cambria Math" panose="02040503050406030204" pitchFamily="18" charset="0"/>
                                  <a:ea typeface="Cambria Math"/>
                                </a:rPr>
                              </m:ctrlPr>
                            </m:sSubPr>
                            <m:e>
                              <m:r>
                                <a:rPr lang="en-US" altLang="ja-JP" b="0" i="1" smtClean="0">
                                  <a:latin typeface="Cambria Math"/>
                                  <a:ea typeface="Cambria Math"/>
                                </a:rPr>
                                <m:t>𝑝</m:t>
                              </m:r>
                            </m:e>
                            <m:sub>
                              <m:r>
                                <a:rPr lang="en-US" altLang="ja-JP" b="0" i="1" smtClean="0">
                                  <a:latin typeface="Cambria Math"/>
                                  <a:ea typeface="Cambria Math"/>
                                </a:rPr>
                                <m:t>𝑠</m:t>
                              </m:r>
                            </m:sub>
                          </m:sSub>
                          <m:acc>
                            <m:accPr>
                              <m:chr m:val="̇"/>
                              <m:ctrlPr>
                                <a:rPr lang="en-US" altLang="ja-JP" i="1" smtClean="0">
                                  <a:latin typeface="Cambria Math" panose="02040503050406030204" pitchFamily="18" charset="0"/>
                                  <a:ea typeface="Cambria Math"/>
                                </a:rPr>
                              </m:ctrlPr>
                            </m:accPr>
                            <m:e>
                              <m:r>
                                <a:rPr lang="ja-JP" altLang="en-US" i="1">
                                  <a:latin typeface="Cambria Math"/>
                                </a:rPr>
                                <m:t>𝜎</m:t>
                              </m:r>
                            </m:e>
                          </m:acc>
                        </m:e>
                      </m:d>
                    </m:oMath>
                  </m:oMathPara>
                </a14:m>
                <a:endParaRPr lang="en-US" altLang="ja-JP" dirty="0">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rPr>
                          </m:ctrlPr>
                        </m:fPr>
                        <m:num>
                          <m:r>
                            <a:rPr lang="ja-JP" altLang="en-US" i="1">
                              <a:latin typeface="Cambria Math"/>
                            </a:rPr>
                            <m:t>𝜕</m:t>
                          </m:r>
                          <m:r>
                            <a:rPr lang="en-US" altLang="ja-JP" b="0" i="1" smtClean="0">
                              <a:latin typeface="Cambria Math"/>
                            </a:rPr>
                            <m:t>𝑞</m:t>
                          </m:r>
                        </m:num>
                        <m:den>
                          <m:r>
                            <a:rPr lang="ja-JP" altLang="en-US" i="1">
                              <a:latin typeface="Cambria Math"/>
                            </a:rPr>
                            <m:t>𝜕</m:t>
                          </m:r>
                          <m:r>
                            <a:rPr lang="en-US" altLang="ja-JP" i="1">
                              <a:latin typeface="Cambria Math"/>
                            </a:rPr>
                            <m:t>𝑡</m:t>
                          </m:r>
                        </m:den>
                      </m:f>
                      <m:r>
                        <a:rPr lang="en-US" altLang="ja-JP">
                          <a:latin typeface="Cambria Math"/>
                        </a:rPr>
                        <m:t>=−</m:t>
                      </m:r>
                      <m:d>
                        <m:dPr>
                          <m:ctrlPr>
                            <a:rPr lang="en-US" altLang="ja-JP" i="1">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a:rPr>
                                <m:t>𝑢</m:t>
                              </m:r>
                            </m:e>
                          </m:acc>
                          <m:r>
                            <a:rPr lang="en-US" altLang="ja-JP" i="1">
                              <a:latin typeface="Cambria Math"/>
                            </a:rPr>
                            <m:t>.</m:t>
                          </m:r>
                          <m:r>
                            <a:rPr lang="en-US" altLang="ja-JP" i="1">
                              <a:latin typeface="Cambria Math"/>
                              <a:ea typeface="Cambria Math"/>
                            </a:rPr>
                            <m:t>𝛻</m:t>
                          </m:r>
                        </m:e>
                      </m:d>
                      <m:r>
                        <a:rPr lang="en-US" altLang="ja-JP" b="0" i="1" smtClean="0">
                          <a:latin typeface="Cambria Math"/>
                          <a:ea typeface="Cambria Math"/>
                        </a:rPr>
                        <m:t>𝑞</m:t>
                      </m:r>
                      <m:r>
                        <a:rPr lang="en-US" altLang="ja-JP" b="0" i="1" smtClean="0">
                          <a:latin typeface="Cambria Math"/>
                          <a:ea typeface="Cambria Math"/>
                        </a:rPr>
                        <m:t>−</m:t>
                      </m:r>
                      <m:acc>
                        <m:accPr>
                          <m:chr m:val="̇"/>
                          <m:ctrlPr>
                            <a:rPr lang="en-US" altLang="ja-JP" b="0" i="1" smtClean="0">
                              <a:latin typeface="Cambria Math" panose="02040503050406030204" pitchFamily="18" charset="0"/>
                              <a:ea typeface="Cambria Math"/>
                            </a:rPr>
                          </m:ctrlPr>
                        </m:accPr>
                        <m:e>
                          <m:r>
                            <a:rPr lang="ja-JP" altLang="en-US" b="0" i="1" smtClean="0">
                              <a:latin typeface="Cambria Math"/>
                              <a:ea typeface="Cambria Math"/>
                            </a:rPr>
                            <m:t>𝜎</m:t>
                          </m:r>
                        </m:e>
                      </m:acc>
                      <m:f>
                        <m:fPr>
                          <m:ctrlPr>
                            <a:rPr lang="en-US" altLang="ja-JP" i="1" smtClean="0">
                              <a:latin typeface="Cambria Math" panose="02040503050406030204" pitchFamily="18" charset="0"/>
                            </a:rPr>
                          </m:ctrlPr>
                        </m:fPr>
                        <m:num>
                          <m:r>
                            <a:rPr lang="en-US" altLang="ja-JP" i="1" smtClean="0">
                              <a:latin typeface="Cambria Math"/>
                            </a:rPr>
                            <m:t>𝜕</m:t>
                          </m:r>
                          <m:r>
                            <a:rPr lang="en-US" altLang="ja-JP" b="0" i="1" smtClean="0">
                              <a:latin typeface="Cambria Math"/>
                            </a:rPr>
                            <m:t>𝑞</m:t>
                          </m:r>
                        </m:num>
                        <m:den>
                          <m:r>
                            <a:rPr lang="en-US" altLang="ja-JP" i="1" smtClean="0">
                              <a:latin typeface="Cambria Math"/>
                            </a:rPr>
                            <m:t>𝜕</m:t>
                          </m:r>
                          <m:r>
                            <a:rPr lang="ja-JP" altLang="en-US" i="1" smtClean="0">
                              <a:latin typeface="Cambria Math"/>
                            </a:rPr>
                            <m:t>𝜎</m:t>
                          </m:r>
                        </m:den>
                      </m:f>
                      <m:r>
                        <a:rPr lang="en-US" altLang="ja-JP" i="1">
                          <a:latin typeface="Cambria Math"/>
                          <a:ea typeface="Cambria Math"/>
                        </a:rPr>
                        <m:t>+</m:t>
                      </m:r>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𝑆</m:t>
                          </m:r>
                        </m:e>
                        <m:sub>
                          <m:r>
                            <a:rPr lang="en-US" altLang="ja-JP" b="0" i="1" smtClean="0">
                              <a:latin typeface="Cambria Math"/>
                              <a:ea typeface="Cambria Math"/>
                            </a:rPr>
                            <m:t>𝑞</m:t>
                          </m:r>
                        </m:sub>
                      </m:sSub>
                    </m:oMath>
                  </m:oMathPara>
                </a14:m>
                <a:endParaRPr lang="en-US" altLang="ja-JP" dirty="0">
                  <a:ea typeface="Cambria Math"/>
                </a:endParaRPr>
              </a:p>
            </p:txBody>
          </p:sp>
        </mc:Choice>
        <mc:Fallback xmlns="">
          <p:sp>
            <p:nvSpPr>
              <p:cNvPr id="6" name="テキスト ボックス 5">
                <a:extLst>
                  <a:ext uri="{FF2B5EF4-FFF2-40B4-BE49-F238E27FC236}">
                    <a16:creationId xmlns:a16="http://schemas.microsoft.com/office/drawing/2014/main" id="{AC5F5AA7-CB92-474E-B378-907C62BDB9FB}"/>
                  </a:ext>
                </a:extLst>
              </p:cNvPr>
              <p:cNvSpPr txBox="1">
                <a:spLocks noRot="1" noChangeAspect="1" noMove="1" noResize="1" noEditPoints="1" noAdjustHandles="1" noChangeArrowheads="1" noChangeShapeType="1" noTextEdit="1"/>
              </p:cNvSpPr>
              <p:nvPr/>
            </p:nvSpPr>
            <p:spPr>
              <a:xfrm>
                <a:off x="1465752" y="1633151"/>
                <a:ext cx="6839245" cy="359047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2DF96D1-4A8E-4F9F-AB66-C9A6FA257C35}"/>
                  </a:ext>
                </a:extLst>
              </p:cNvPr>
              <p:cNvSpPr txBox="1"/>
              <p:nvPr/>
            </p:nvSpPr>
            <p:spPr>
              <a:xfrm>
                <a:off x="639270" y="5341104"/>
                <a:ext cx="8181202" cy="10222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kumimoji="1" lang="en-US" altLang="ja-JP" sz="1800" i="1" smtClean="0">
                              <a:latin typeface="Cambria Math" panose="02040503050406030204" pitchFamily="18" charset="0"/>
                              <a:ea typeface="+mn-ea"/>
                            </a:rPr>
                          </m:ctrlPr>
                        </m:accPr>
                        <m:e>
                          <m:r>
                            <a:rPr kumimoji="1" lang="en-US" altLang="ja-JP" sz="1800" b="0" i="1" smtClean="0">
                              <a:latin typeface="Cambria Math"/>
                              <a:ea typeface="+mn-ea"/>
                            </a:rPr>
                            <m:t>𝑢</m:t>
                          </m:r>
                        </m:e>
                      </m:acc>
                      <m:r>
                        <m:rPr>
                          <m:nor/>
                        </m:rPr>
                        <a:rPr kumimoji="1" lang="en-US" altLang="ja-JP" sz="1800" b="0" i="0" smtClean="0">
                          <a:latin typeface="+mn-ea"/>
                          <a:ea typeface="+mn-ea"/>
                        </a:rPr>
                        <m:t> </m:t>
                      </m:r>
                      <m:r>
                        <a:rPr kumimoji="1" lang="ja-JP" altLang="en-US" sz="1800" b="0" i="1" smtClean="0">
                          <a:latin typeface="Cambria Math"/>
                          <a:ea typeface="+mn-ea"/>
                        </a:rPr>
                        <m:t>は</m:t>
                      </m:r>
                      <m:r>
                        <a:rPr lang="ja-JP" altLang="en-US" sz="1800" i="1">
                          <a:latin typeface="Cambria Math"/>
                          <a:ea typeface="+mn-ea"/>
                        </a:rPr>
                        <m:t>水平風</m:t>
                      </m:r>
                      <m:r>
                        <a:rPr lang="ja-JP" altLang="en-US" sz="1800" b="0" i="1" smtClean="0">
                          <a:latin typeface="Cambria Math"/>
                          <a:ea typeface="+mn-ea"/>
                        </a:rPr>
                        <m:t>速</m:t>
                      </m:r>
                      <m:r>
                        <m:rPr>
                          <m:nor/>
                        </m:rPr>
                        <a:rPr kumimoji="1" lang="en-US" altLang="ja-JP" sz="1800" b="0" i="0" smtClean="0">
                          <a:latin typeface="+mn-ea"/>
                          <a:ea typeface="+mn-ea"/>
                        </a:rPr>
                        <m:t>, </m:t>
                      </m:r>
                      <m:r>
                        <a:rPr kumimoji="1" lang="en-US" altLang="ja-JP" sz="1800" b="0" i="1" smtClean="0">
                          <a:latin typeface="Cambria Math"/>
                          <a:ea typeface="+mn-ea"/>
                        </a:rPr>
                        <m:t>𝑝</m:t>
                      </m:r>
                      <m:r>
                        <a:rPr kumimoji="1" lang="en-US" altLang="ja-JP" sz="1800" b="0" i="1" smtClean="0">
                          <a:latin typeface="Cambria Math"/>
                          <a:ea typeface="+mn-ea"/>
                        </a:rPr>
                        <m:t> </m:t>
                      </m:r>
                      <m:r>
                        <a:rPr kumimoji="1" lang="ja-JP" altLang="en-US" sz="1800" b="0" i="1" smtClean="0">
                          <a:latin typeface="Cambria Math"/>
                          <a:ea typeface="+mn-ea"/>
                        </a:rPr>
                        <m:t>は</m:t>
                      </m:r>
                      <m:r>
                        <a:rPr lang="ja-JP" altLang="en-US" sz="1800" i="1">
                          <a:latin typeface="Cambria Math"/>
                          <a:ea typeface="+mn-ea"/>
                        </a:rPr>
                        <m:t>気圧</m:t>
                      </m:r>
                      <m:r>
                        <m:rPr>
                          <m:nor/>
                        </m:rPr>
                        <a:rPr kumimoji="1" lang="en-US" altLang="ja-JP" sz="1800" b="0" i="0" smtClean="0">
                          <a:latin typeface="+mn-ea"/>
                          <a:ea typeface="+mn-ea"/>
                        </a:rPr>
                        <m:t>, </m:t>
                      </m:r>
                      <m:sSub>
                        <m:sSubPr>
                          <m:ctrlPr>
                            <a:rPr kumimoji="1" lang="en-US" altLang="ja-JP" sz="1800" b="0" i="1" smtClean="0">
                              <a:latin typeface="Cambria Math" panose="02040503050406030204" pitchFamily="18" charset="0"/>
                              <a:ea typeface="+mn-ea"/>
                            </a:rPr>
                          </m:ctrlPr>
                        </m:sSubPr>
                        <m:e>
                          <m:r>
                            <a:rPr kumimoji="1" lang="en-US" altLang="ja-JP" sz="1800" b="0" i="1" smtClean="0">
                              <a:latin typeface="Cambria Math"/>
                              <a:ea typeface="+mn-ea"/>
                            </a:rPr>
                            <m:t>𝑝</m:t>
                          </m:r>
                        </m:e>
                        <m:sub>
                          <m:r>
                            <a:rPr kumimoji="1" lang="en-US" altLang="ja-JP" sz="1800" b="0" i="1" smtClean="0">
                              <a:latin typeface="Cambria Math"/>
                              <a:ea typeface="+mn-ea"/>
                            </a:rPr>
                            <m:t>𝑠</m:t>
                          </m:r>
                        </m:sub>
                      </m:sSub>
                      <m:r>
                        <a:rPr kumimoji="1" lang="en-US" altLang="ja-JP" sz="1800" b="0" i="1" smtClean="0">
                          <a:latin typeface="Cambria Math"/>
                          <a:ea typeface="+mn-ea"/>
                        </a:rPr>
                        <m:t> </m:t>
                      </m:r>
                      <m:r>
                        <a:rPr kumimoji="1" lang="ja-JP" altLang="en-US" sz="1800" b="0" i="1" smtClean="0">
                          <a:latin typeface="Cambria Math"/>
                          <a:ea typeface="+mn-ea"/>
                        </a:rPr>
                        <m:t>は</m:t>
                      </m:r>
                      <m:r>
                        <a:rPr lang="ja-JP" altLang="en-US" sz="1800" i="1">
                          <a:latin typeface="Cambria Math"/>
                          <a:ea typeface="+mn-ea"/>
                        </a:rPr>
                        <m:t>惑星表面気圧</m:t>
                      </m:r>
                      <m:r>
                        <m:rPr>
                          <m:nor/>
                        </m:rPr>
                        <a:rPr kumimoji="1" lang="en-US" altLang="ja-JP" sz="1800" b="0" i="0" smtClean="0">
                          <a:latin typeface="+mn-ea"/>
                          <a:ea typeface="+mn-ea"/>
                        </a:rPr>
                        <m:t>,</m:t>
                      </m:r>
                      <m:r>
                        <a:rPr kumimoji="1" lang="en-US" altLang="ja-JP" sz="1800" b="0" i="0" smtClean="0">
                          <a:latin typeface="Cambria Math"/>
                          <a:ea typeface="+mn-ea"/>
                        </a:rPr>
                        <m:t> </m:t>
                      </m:r>
                      <m:r>
                        <a:rPr kumimoji="1" lang="en-US" altLang="ja-JP" sz="1800" b="0" i="1" dirty="0" smtClean="0">
                          <a:latin typeface="Cambria Math"/>
                          <a:ea typeface="+mn-ea"/>
                        </a:rPr>
                        <m:t>𝑇</m:t>
                      </m:r>
                      <m:r>
                        <a:rPr kumimoji="1" lang="en-US" altLang="ja-JP" sz="1800" b="0" i="1" dirty="0" smtClean="0">
                          <a:latin typeface="Cambria Math"/>
                          <a:ea typeface="+mn-ea"/>
                        </a:rPr>
                        <m:t> </m:t>
                      </m:r>
                      <m:r>
                        <a:rPr kumimoji="1" lang="ja-JP" altLang="en-US" sz="1800" b="0" i="1" dirty="0" smtClean="0">
                          <a:latin typeface="Cambria Math"/>
                          <a:ea typeface="+mn-ea"/>
                        </a:rPr>
                        <m:t>は</m:t>
                      </m:r>
                      <m:r>
                        <a:rPr lang="ja-JP" altLang="en-US" sz="1800" i="1" dirty="0">
                          <a:latin typeface="Cambria Math"/>
                          <a:ea typeface="+mn-ea"/>
                        </a:rPr>
                        <m:t>温度</m:t>
                      </m:r>
                      <m:r>
                        <m:rPr>
                          <m:nor/>
                        </m:rPr>
                        <a:rPr kumimoji="1" lang="en-US" altLang="ja-JP" sz="1800" b="0" i="0" dirty="0" smtClean="0">
                          <a:latin typeface="+mn-ea"/>
                          <a:ea typeface="+mn-ea"/>
                        </a:rPr>
                        <m:t>, </m:t>
                      </m:r>
                      <m:r>
                        <a:rPr kumimoji="1" lang="en-US" altLang="ja-JP" sz="1800" b="0" i="1" dirty="0" smtClean="0">
                          <a:latin typeface="Cambria Math"/>
                          <a:ea typeface="+mn-ea"/>
                        </a:rPr>
                        <m:t>𝑞</m:t>
                      </m:r>
                      <m:r>
                        <a:rPr kumimoji="1" lang="en-US" altLang="ja-JP" sz="1800" b="0" i="1" dirty="0" smtClean="0">
                          <a:latin typeface="Cambria Math"/>
                          <a:ea typeface="+mn-ea"/>
                        </a:rPr>
                        <m:t> </m:t>
                      </m:r>
                      <m:r>
                        <a:rPr kumimoji="1" lang="ja-JP" altLang="en-US" sz="1800" b="0" i="1" dirty="0" smtClean="0">
                          <a:latin typeface="Cambria Math"/>
                          <a:ea typeface="+mn-ea"/>
                        </a:rPr>
                        <m:t>は</m:t>
                      </m:r>
                      <m:r>
                        <a:rPr lang="ja-JP" altLang="en-US" sz="1800" i="1" dirty="0">
                          <a:latin typeface="Cambria Math"/>
                          <a:ea typeface="+mn-ea"/>
                        </a:rPr>
                        <m:t>物質の</m:t>
                      </m:r>
                      <m:r>
                        <a:rPr lang="ja-JP" altLang="en-US" sz="1800" i="1" dirty="0" smtClean="0">
                          <a:latin typeface="Cambria Math"/>
                          <a:ea typeface="+mn-ea"/>
                        </a:rPr>
                        <m:t>混合比</m:t>
                      </m:r>
                      <m:r>
                        <a:rPr lang="en-US" altLang="ja-JP" sz="1800" b="0" i="1" dirty="0" smtClean="0">
                          <a:latin typeface="Cambria Math"/>
                          <a:ea typeface="+mn-ea"/>
                        </a:rPr>
                        <m:t>, </m:t>
                      </m:r>
                      <m:r>
                        <m:rPr>
                          <m:sty m:val="p"/>
                        </m:rPr>
                        <a:rPr kumimoji="1" lang="el-GR" altLang="ja-JP" sz="1800" b="0" i="1" dirty="0" smtClean="0">
                          <a:latin typeface="Cambria Math"/>
                          <a:ea typeface="+mn-ea"/>
                        </a:rPr>
                        <m:t>Φ</m:t>
                      </m:r>
                      <m:r>
                        <a:rPr kumimoji="1" lang="en-US" altLang="ja-JP" sz="1800" b="0" i="1" dirty="0" smtClean="0">
                          <a:latin typeface="Cambria Math"/>
                          <a:ea typeface="+mn-ea"/>
                        </a:rPr>
                        <m:t> </m:t>
                      </m:r>
                      <m:r>
                        <a:rPr kumimoji="1" lang="ja-JP" altLang="en-US" sz="1800" b="0" i="1" dirty="0" smtClean="0">
                          <a:latin typeface="Cambria Math"/>
                          <a:ea typeface="+mn-ea"/>
                        </a:rPr>
                        <m:t>は</m:t>
                      </m:r>
                    </m:oMath>
                  </m:oMathPara>
                </a14:m>
                <a:endParaRPr kumimoji="1" lang="en-US" altLang="ja-JP" sz="1800" b="0" i="1" dirty="0">
                  <a:latin typeface="+mn-ea"/>
                  <a:ea typeface="+mn-ea"/>
                </a:endParaRPr>
              </a:p>
              <a:p>
                <a14:m>
                  <m:oMath xmlns:m="http://schemas.openxmlformats.org/officeDocument/2006/math">
                    <m:r>
                      <a:rPr lang="ja-JP" altLang="en-US" sz="1800" i="1" dirty="0">
                        <a:latin typeface="Cambria Math"/>
                        <a:ea typeface="+mn-ea"/>
                      </a:rPr>
                      <m:t>ジオポテンシャル</m:t>
                    </m:r>
                    <m:r>
                      <m:rPr>
                        <m:nor/>
                      </m:rPr>
                      <a:rPr kumimoji="1" lang="en-US" altLang="ja-JP" sz="1800" b="0" i="0" dirty="0" smtClean="0">
                        <a:latin typeface="+mn-ea"/>
                        <a:ea typeface="+mn-ea"/>
                      </a:rPr>
                      <m:t>, </m:t>
                    </m:r>
                    <m:r>
                      <a:rPr kumimoji="1" lang="en-US" altLang="ja-JP" sz="1800" b="0" i="1" dirty="0" smtClean="0">
                        <a:latin typeface="Cambria Math"/>
                        <a:ea typeface="+mn-ea"/>
                      </a:rPr>
                      <m:t> </m:t>
                    </m:r>
                    <m:r>
                      <a:rPr kumimoji="1" lang="ja-JP" altLang="en-US" sz="1800" b="0" i="1" dirty="0" smtClean="0">
                        <a:latin typeface="Cambria Math"/>
                        <a:ea typeface="+mn-ea"/>
                      </a:rPr>
                      <m:t>𝜅</m:t>
                    </m:r>
                    <m:r>
                      <a:rPr kumimoji="1" lang="en-US" altLang="ja-JP" sz="1800" b="0" i="1" dirty="0" smtClean="0">
                        <a:latin typeface="Cambria Math"/>
                        <a:ea typeface="+mn-ea"/>
                      </a:rPr>
                      <m:t>=</m:t>
                    </m:r>
                    <m:r>
                      <a:rPr kumimoji="1" lang="en-US" altLang="ja-JP" sz="1800" b="0" i="1" dirty="0" smtClean="0">
                        <a:latin typeface="Cambria Math"/>
                        <a:ea typeface="+mn-ea"/>
                      </a:rPr>
                      <m:t>𝑅</m:t>
                    </m:r>
                    <m:r>
                      <a:rPr kumimoji="1" lang="en-US" altLang="ja-JP" sz="1800" b="0" i="1" dirty="0" smtClean="0">
                        <a:latin typeface="Cambria Math"/>
                        <a:ea typeface="+mn-ea"/>
                      </a:rPr>
                      <m:t>/</m:t>
                    </m:r>
                    <m:sSub>
                      <m:sSubPr>
                        <m:ctrlPr>
                          <a:rPr lang="en-US" altLang="ja-JP" sz="1800" i="1" dirty="0">
                            <a:latin typeface="Cambria Math" panose="02040503050406030204" pitchFamily="18" charset="0"/>
                            <a:ea typeface="+mn-ea"/>
                          </a:rPr>
                        </m:ctrlPr>
                      </m:sSubPr>
                      <m:e>
                        <m:r>
                          <a:rPr lang="en-US" altLang="ja-JP" sz="1800" i="1" dirty="0">
                            <a:latin typeface="Cambria Math"/>
                            <a:ea typeface="+mn-ea"/>
                          </a:rPr>
                          <m:t>𝐶</m:t>
                        </m:r>
                      </m:e>
                      <m:sub>
                        <m:r>
                          <a:rPr lang="en-US" altLang="ja-JP" sz="1800" i="1" dirty="0">
                            <a:latin typeface="Cambria Math"/>
                            <a:ea typeface="+mn-ea"/>
                          </a:rPr>
                          <m:t>𝑝</m:t>
                        </m:r>
                      </m:sub>
                    </m:sSub>
                    <m:r>
                      <m:rPr>
                        <m:nor/>
                      </m:rPr>
                      <a:rPr kumimoji="1" lang="en-US" altLang="ja-JP" sz="1800" b="0" i="0" dirty="0" smtClean="0">
                        <a:latin typeface="+mn-ea"/>
                        <a:ea typeface="+mn-ea"/>
                      </a:rPr>
                      <m:t>, </m:t>
                    </m:r>
                    <m:r>
                      <a:rPr kumimoji="1" lang="en-US" altLang="ja-JP" sz="1800" b="0" i="1" dirty="0" smtClean="0">
                        <a:latin typeface="Cambria Math"/>
                        <a:ea typeface="+mn-ea"/>
                      </a:rPr>
                      <m:t>𝑅</m:t>
                    </m:r>
                    <m:r>
                      <a:rPr kumimoji="1" lang="en-US" altLang="ja-JP" sz="1800" b="0" i="1" dirty="0" smtClean="0">
                        <a:latin typeface="Cambria Math"/>
                        <a:ea typeface="+mn-ea"/>
                      </a:rPr>
                      <m:t> </m:t>
                    </m:r>
                    <m:r>
                      <a:rPr kumimoji="1" lang="en-US" altLang="ja-JP" sz="1800" b="0" i="1" dirty="0" smtClean="0">
                        <a:latin typeface="Cambria Math"/>
                        <a:ea typeface="+mn-ea"/>
                      </a:rPr>
                      <m:t>は気体定数</m:t>
                    </m:r>
                    <m:r>
                      <m:rPr>
                        <m:nor/>
                      </m:rPr>
                      <a:rPr kumimoji="1" lang="en-US" altLang="ja-JP" sz="1800" b="0" i="0" dirty="0" smtClean="0">
                        <a:latin typeface="+mn-ea"/>
                        <a:ea typeface="+mn-ea"/>
                      </a:rPr>
                      <m:t>, </m:t>
                    </m:r>
                    <m:sSub>
                      <m:sSubPr>
                        <m:ctrlPr>
                          <a:rPr kumimoji="1" lang="en-US" altLang="ja-JP" sz="1800" b="0" i="1" dirty="0" smtClean="0">
                            <a:latin typeface="Cambria Math" panose="02040503050406030204" pitchFamily="18" charset="0"/>
                            <a:ea typeface="+mn-ea"/>
                          </a:rPr>
                        </m:ctrlPr>
                      </m:sSubPr>
                      <m:e>
                        <m:r>
                          <a:rPr kumimoji="1" lang="en-US" altLang="ja-JP" sz="1800" b="0" i="1" dirty="0" smtClean="0">
                            <a:latin typeface="Cambria Math"/>
                            <a:ea typeface="+mn-ea"/>
                          </a:rPr>
                          <m:t>𝐶</m:t>
                        </m:r>
                      </m:e>
                      <m:sub>
                        <m:r>
                          <a:rPr kumimoji="1" lang="en-US" altLang="ja-JP" sz="1800" b="0" i="1" dirty="0" smtClean="0">
                            <a:latin typeface="Cambria Math"/>
                            <a:ea typeface="+mn-ea"/>
                          </a:rPr>
                          <m:t>𝑝</m:t>
                        </m:r>
                      </m:sub>
                    </m:sSub>
                  </m:oMath>
                </a14:m>
                <a:r>
                  <a:rPr kumimoji="1" lang="en-US" altLang="ja-JP" sz="1800" b="0" i="0" dirty="0">
                    <a:latin typeface="+mn-ea"/>
                    <a:ea typeface="+mn-ea"/>
                  </a:rPr>
                  <a:t> </a:t>
                </a:r>
                <a:r>
                  <a:rPr kumimoji="1" lang="ja-JP" altLang="en-US" sz="1800" b="0" i="0" dirty="0">
                    <a:latin typeface="+mn-ea"/>
                    <a:ea typeface="+mn-ea"/>
                  </a:rPr>
                  <a:t>は定圧比熱</a:t>
                </a:r>
                <a:r>
                  <a:rPr kumimoji="1" lang="en-US" altLang="ja-JP" sz="1800" b="0" i="0" dirty="0">
                    <a:latin typeface="+mn-ea"/>
                    <a:ea typeface="+mn-ea"/>
                  </a:rPr>
                  <a:t>, </a:t>
                </a:r>
                <a14:m>
                  <m:oMath xmlns:m="http://schemas.openxmlformats.org/officeDocument/2006/math">
                    <m:r>
                      <a:rPr kumimoji="1" lang="en-US" altLang="ja-JP" sz="1800" b="0" i="1" dirty="0" smtClean="0">
                        <a:latin typeface="Cambria Math"/>
                        <a:ea typeface="+mn-ea"/>
                      </a:rPr>
                      <m:t> </m:t>
                    </m:r>
                    <m:acc>
                      <m:accPr>
                        <m:chr m:val="⃗"/>
                        <m:ctrlPr>
                          <a:rPr lang="en-US" altLang="ja-JP" sz="1800" i="1">
                            <a:latin typeface="Cambria Math" panose="02040503050406030204" pitchFamily="18" charset="0"/>
                            <a:ea typeface="+mn-ea"/>
                          </a:rPr>
                        </m:ctrlPr>
                      </m:accPr>
                      <m:e>
                        <m:r>
                          <a:rPr lang="en-US" altLang="ja-JP" sz="1800" b="0" i="1" smtClean="0">
                            <a:latin typeface="Cambria Math"/>
                            <a:ea typeface="+mn-ea"/>
                          </a:rPr>
                          <m:t>𝐹</m:t>
                        </m:r>
                      </m:e>
                    </m:acc>
                    <m:r>
                      <a:rPr lang="en-US" altLang="ja-JP" sz="1800" b="0" i="1" smtClean="0">
                        <a:latin typeface="Cambria Math"/>
                        <a:ea typeface="+mn-ea"/>
                      </a:rPr>
                      <m:t> ,</m:t>
                    </m:r>
                    <m:r>
                      <m:rPr>
                        <m:nor/>
                      </m:rPr>
                      <a:rPr lang="en-US" altLang="ja-JP" sz="1800" b="0" i="0" smtClean="0">
                        <a:latin typeface="+mn-ea"/>
                        <a:ea typeface="+mn-ea"/>
                      </a:rPr>
                      <m:t> </m:t>
                    </m:r>
                    <m:r>
                      <a:rPr lang="en-US" altLang="ja-JP" sz="1800" b="0" i="1" smtClean="0">
                        <a:latin typeface="Cambria Math"/>
                        <a:ea typeface="+mn-ea"/>
                      </a:rPr>
                      <m:t>𝑄</m:t>
                    </m:r>
                    <m:r>
                      <a:rPr lang="en-US" altLang="ja-JP" sz="1800" b="0" i="1" smtClean="0">
                        <a:latin typeface="Cambria Math"/>
                        <a:ea typeface="+mn-ea"/>
                      </a:rPr>
                      <m:t>,  </m:t>
                    </m:r>
                    <m:sSub>
                      <m:sSubPr>
                        <m:ctrlPr>
                          <a:rPr lang="en-US" altLang="ja-JP" sz="1800" b="0" i="1" smtClean="0">
                            <a:latin typeface="Cambria Math" panose="02040503050406030204" pitchFamily="18" charset="0"/>
                            <a:ea typeface="+mn-ea"/>
                          </a:rPr>
                        </m:ctrlPr>
                      </m:sSubPr>
                      <m:e>
                        <m:r>
                          <a:rPr lang="en-US" altLang="ja-JP" sz="1800" b="0" i="1" smtClean="0">
                            <a:latin typeface="Cambria Math"/>
                            <a:ea typeface="+mn-ea"/>
                          </a:rPr>
                          <m:t>𝑆</m:t>
                        </m:r>
                      </m:e>
                      <m:sub>
                        <m:r>
                          <a:rPr lang="en-US" altLang="ja-JP" sz="1800" b="0" i="1" smtClean="0">
                            <a:latin typeface="Cambria Math"/>
                            <a:ea typeface="+mn-ea"/>
                          </a:rPr>
                          <m:t>𝑞</m:t>
                        </m:r>
                      </m:sub>
                    </m:sSub>
                    <m:r>
                      <a:rPr lang="en-US" altLang="ja-JP" sz="1800" b="0" i="1" smtClean="0">
                        <a:latin typeface="Cambria Math"/>
                        <a:ea typeface="+mn-ea"/>
                      </a:rPr>
                      <m:t> </m:t>
                    </m:r>
                    <m:r>
                      <a:rPr lang="ja-JP" altLang="en-US" sz="1800" b="0" i="1" smtClean="0">
                        <a:latin typeface="Cambria Math"/>
                        <a:ea typeface="+mn-ea"/>
                      </a:rPr>
                      <m:t>は</m:t>
                    </m:r>
                    <m:r>
                      <a:rPr lang="ja-JP" altLang="en-US" sz="1800" i="1">
                        <a:latin typeface="Cambria Math"/>
                        <a:ea typeface="+mn-ea"/>
                      </a:rPr>
                      <m:t>それ</m:t>
                    </m:r>
                  </m:oMath>
                </a14:m>
                <a:endParaRPr lang="en-US" altLang="ja-JP" sz="1800" i="1" dirty="0">
                  <a:latin typeface="+mn-ea"/>
                  <a:ea typeface="+mn-ea"/>
                </a:endParaRPr>
              </a:p>
              <a:p>
                <a:pPr/>
                <a14:m>
                  <m:oMathPara xmlns:m="http://schemas.openxmlformats.org/officeDocument/2006/math">
                    <m:oMathParaPr>
                      <m:jc m:val="left"/>
                    </m:oMathParaPr>
                    <m:oMath xmlns:m="http://schemas.openxmlformats.org/officeDocument/2006/math">
                      <m:r>
                        <a:rPr lang="ja-JP" altLang="en-US" sz="1800" i="1">
                          <a:latin typeface="Cambria Math"/>
                          <a:ea typeface="+mn-ea"/>
                        </a:rPr>
                        <m:t>ぞれ摩擦</m:t>
                      </m:r>
                      <m:r>
                        <a:rPr lang="en-US" altLang="ja-JP" sz="1800" b="0" i="1" smtClean="0">
                          <a:latin typeface="Cambria Math"/>
                          <a:ea typeface="+mn-ea"/>
                        </a:rPr>
                        <m:t>, </m:t>
                      </m:r>
                      <m:r>
                        <a:rPr lang="ja-JP" altLang="en-US" sz="1800" b="0" i="1" smtClean="0">
                          <a:latin typeface="Cambria Math"/>
                          <a:ea typeface="+mn-ea"/>
                        </a:rPr>
                        <m:t>非</m:t>
                      </m:r>
                      <m:r>
                        <a:rPr lang="ja-JP" altLang="en-US" sz="1800" i="1">
                          <a:latin typeface="Cambria Math"/>
                          <a:ea typeface="+mn-ea"/>
                        </a:rPr>
                        <m:t>断熱加熱</m:t>
                      </m:r>
                      <m:r>
                        <a:rPr lang="en-US" altLang="ja-JP" sz="1800" b="0" i="1" smtClean="0">
                          <a:latin typeface="Cambria Math"/>
                          <a:ea typeface="+mn-ea"/>
                        </a:rPr>
                        <m:t>, </m:t>
                      </m:r>
                      <m:r>
                        <a:rPr lang="ja-JP" altLang="en-US" sz="1800" i="1">
                          <a:latin typeface="Cambria Math"/>
                          <a:ea typeface="+mn-ea"/>
                        </a:rPr>
                        <m:t>物質の生成・消滅</m:t>
                      </m:r>
                      <m:r>
                        <a:rPr lang="ja-JP" altLang="en-US" sz="1800" i="1" smtClean="0">
                          <a:latin typeface="Cambria Math"/>
                          <a:ea typeface="+mn-ea"/>
                        </a:rPr>
                        <m:t>である</m:t>
                      </m:r>
                      <m:r>
                        <m:rPr>
                          <m:nor/>
                        </m:rPr>
                        <a:rPr lang="en-US" altLang="ja-JP" sz="1800" b="0" i="0" smtClean="0">
                          <a:latin typeface="+mn-ea"/>
                          <a:ea typeface="+mn-ea"/>
                        </a:rPr>
                        <m:t>.</m:t>
                      </m:r>
                    </m:oMath>
                  </m:oMathPara>
                </a14:m>
                <a:endParaRPr kumimoji="1" lang="en-US" altLang="ja-JP" sz="1800" b="0" i="0" dirty="0">
                  <a:latin typeface="+mn-ea"/>
                  <a:ea typeface="+mn-ea"/>
                </a:endParaRPr>
              </a:p>
            </p:txBody>
          </p:sp>
        </mc:Choice>
        <mc:Fallback xmlns="">
          <p:sp>
            <p:nvSpPr>
              <p:cNvPr id="7" name="テキスト ボックス 6">
                <a:extLst>
                  <a:ext uri="{FF2B5EF4-FFF2-40B4-BE49-F238E27FC236}">
                    <a16:creationId xmlns:a16="http://schemas.microsoft.com/office/drawing/2014/main" id="{C2DF96D1-4A8E-4F9F-AB66-C9A6FA257C35}"/>
                  </a:ext>
                </a:extLst>
              </p:cNvPr>
              <p:cNvSpPr txBox="1">
                <a:spLocks noRot="1" noChangeAspect="1" noMove="1" noResize="1" noEditPoints="1" noAdjustHandles="1" noChangeArrowheads="1" noChangeShapeType="1" noTextEdit="1"/>
              </p:cNvSpPr>
              <p:nvPr/>
            </p:nvSpPr>
            <p:spPr>
              <a:xfrm>
                <a:off x="639270" y="5341104"/>
                <a:ext cx="8181202" cy="1022203"/>
              </a:xfrm>
              <a:prstGeom prst="rect">
                <a:avLst/>
              </a:prstGeom>
              <a:blipFill>
                <a:blip r:embed="rId4"/>
                <a:stretch>
                  <a:fillRect l="-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CDB744-0BD4-4A8A-9E1C-A0B3AE0BE869}"/>
                  </a:ext>
                </a:extLst>
              </p:cNvPr>
              <p:cNvSpPr txBox="1"/>
              <p:nvPr/>
            </p:nvSpPr>
            <p:spPr>
              <a:xfrm>
                <a:off x="5940152" y="4365104"/>
                <a:ext cx="2703814" cy="89524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ja-JP" altLang="en-US" sz="1800" i="1" smtClean="0">
                          <a:latin typeface="Cambria Math"/>
                        </a:rPr>
                        <m:t>境界条件</m:t>
                      </m:r>
                      <m:r>
                        <m:rPr>
                          <m:nor/>
                        </m:rPr>
                        <a:rPr lang="en-US" altLang="ja-JP" sz="1800" b="0" i="0" smtClean="0">
                          <a:latin typeface="Cambria Math"/>
                        </a:rPr>
                        <m:t>:</m:t>
                      </m:r>
                    </m:oMath>
                  </m:oMathPara>
                </a14:m>
                <a:endParaRPr lang="en-US" altLang="ja-JP" sz="1800" b="0" i="0" dirty="0">
                  <a:latin typeface="Cambria Math"/>
                </a:endParaRPr>
              </a:p>
              <a:p>
                <a:pPr/>
                <a14:m>
                  <m:oMathPara xmlns:m="http://schemas.openxmlformats.org/officeDocument/2006/math">
                    <m:oMathParaPr>
                      <m:jc m:val="left"/>
                    </m:oMathParaPr>
                    <m:oMath xmlns:m="http://schemas.openxmlformats.org/officeDocument/2006/math">
                      <m:acc>
                        <m:accPr>
                          <m:chr m:val="̇"/>
                          <m:ctrlPr>
                            <a:rPr lang="ja-JP" altLang="en-US" sz="1800" i="1" smtClean="0">
                              <a:latin typeface="Cambria Math" panose="02040503050406030204" pitchFamily="18" charset="0"/>
                            </a:rPr>
                          </m:ctrlPr>
                        </m:accPr>
                        <m:e>
                          <m:r>
                            <a:rPr lang="ja-JP" altLang="en-US" sz="1800" i="1">
                              <a:latin typeface="Cambria Math"/>
                            </a:rPr>
                            <m:t>𝜎</m:t>
                          </m:r>
                        </m:e>
                      </m:acc>
                      <m:r>
                        <a:rPr lang="en-US" altLang="ja-JP" sz="1800" i="1">
                          <a:latin typeface="Cambria Math"/>
                        </a:rPr>
                        <m:t>=</m:t>
                      </m:r>
                      <m:f>
                        <m:fPr>
                          <m:ctrlPr>
                            <a:rPr lang="en-US" altLang="ja-JP" sz="1800" i="1" smtClean="0">
                              <a:latin typeface="Cambria Math" panose="02040503050406030204" pitchFamily="18" charset="0"/>
                            </a:rPr>
                          </m:ctrlPr>
                        </m:fPr>
                        <m:num>
                          <m:r>
                            <a:rPr lang="en-US" altLang="ja-JP" sz="1800" i="1" smtClean="0">
                              <a:latin typeface="Cambria Math"/>
                            </a:rPr>
                            <m:t>𝑑</m:t>
                          </m:r>
                          <m:r>
                            <a:rPr lang="ja-JP" altLang="en-US" sz="1800" i="1" smtClean="0">
                              <a:latin typeface="Cambria Math"/>
                            </a:rPr>
                            <m:t>𝜎</m:t>
                          </m:r>
                        </m:num>
                        <m:den>
                          <m:r>
                            <a:rPr lang="en-US" altLang="ja-JP" sz="1800" i="1" smtClean="0">
                              <a:latin typeface="Cambria Math"/>
                            </a:rPr>
                            <m:t>𝑑</m:t>
                          </m:r>
                          <m:r>
                            <a:rPr lang="en-US" altLang="ja-JP" sz="1800" b="0" i="1" smtClean="0">
                              <a:latin typeface="Cambria Math"/>
                            </a:rPr>
                            <m:t>𝑡</m:t>
                          </m:r>
                        </m:den>
                      </m:f>
                      <m:r>
                        <a:rPr lang="en-US" altLang="ja-JP" sz="1800" b="0" i="1" smtClean="0">
                          <a:latin typeface="Cambria Math"/>
                        </a:rPr>
                        <m:t>=</m:t>
                      </m:r>
                      <m:r>
                        <a:rPr lang="en-US" altLang="ja-JP" sz="1800" i="1">
                          <a:latin typeface="Cambria Math"/>
                        </a:rPr>
                        <m:t>0  </m:t>
                      </m:r>
                      <m:r>
                        <m:rPr>
                          <m:nor/>
                        </m:rPr>
                        <a:rPr lang="en-US" altLang="ja-JP" sz="1800">
                          <a:latin typeface="Cambria Math"/>
                        </a:rPr>
                        <m:t> </m:t>
                      </m:r>
                      <m:r>
                        <m:rPr>
                          <m:nor/>
                        </m:rPr>
                        <a:rPr lang="en-US" altLang="ja-JP" sz="1800">
                          <a:latin typeface="Cambria Math"/>
                        </a:rPr>
                        <m:t>at</m:t>
                      </m:r>
                      <m:r>
                        <m:rPr>
                          <m:nor/>
                        </m:rPr>
                        <a:rPr lang="en-US" altLang="ja-JP" sz="1800">
                          <a:latin typeface="Cambria Math"/>
                        </a:rPr>
                        <m:t>  </m:t>
                      </m:r>
                      <m:r>
                        <a:rPr lang="ja-JP" altLang="en-US" sz="1800" i="1">
                          <a:latin typeface="Cambria Math"/>
                        </a:rPr>
                        <m:t>𝜎</m:t>
                      </m:r>
                      <m:r>
                        <a:rPr lang="en-US" altLang="ja-JP" sz="1800" i="1">
                          <a:latin typeface="Cambria Math"/>
                        </a:rPr>
                        <m:t>=0, </m:t>
                      </m:r>
                      <m:r>
                        <a:rPr lang="en-US" altLang="ja-JP" sz="1800" b="0" i="1" smtClean="0">
                          <a:latin typeface="Cambria Math"/>
                        </a:rPr>
                        <m:t>1</m:t>
                      </m:r>
                    </m:oMath>
                  </m:oMathPara>
                </a14:m>
                <a:endParaRPr kumimoji="1" lang="en-US" altLang="ja-JP" sz="1800" b="0" i="0" dirty="0">
                  <a:latin typeface="Cambria Math"/>
                </a:endParaRPr>
              </a:p>
            </p:txBody>
          </p:sp>
        </mc:Choice>
        <mc:Fallback xmlns="">
          <p:sp>
            <p:nvSpPr>
              <p:cNvPr id="8" name="テキスト ボックス 7">
                <a:extLst>
                  <a:ext uri="{FF2B5EF4-FFF2-40B4-BE49-F238E27FC236}">
                    <a16:creationId xmlns:a16="http://schemas.microsoft.com/office/drawing/2014/main" id="{E9CDB744-0BD4-4A8A-9E1C-A0B3AE0BE869}"/>
                  </a:ext>
                </a:extLst>
              </p:cNvPr>
              <p:cNvSpPr txBox="1">
                <a:spLocks noRot="1" noChangeAspect="1" noMove="1" noResize="1" noEditPoints="1" noAdjustHandles="1" noChangeArrowheads="1" noChangeShapeType="1" noTextEdit="1"/>
              </p:cNvSpPr>
              <p:nvPr/>
            </p:nvSpPr>
            <p:spPr>
              <a:xfrm>
                <a:off x="5940152" y="4365104"/>
                <a:ext cx="2703814" cy="895245"/>
              </a:xfrm>
              <a:prstGeom prst="rect">
                <a:avLst/>
              </a:prstGeom>
              <a:blipFill>
                <a:blip r:embed="rId5"/>
                <a:stretch>
                  <a:fillRect l="-6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4542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44C75-17F2-419C-A709-315A5006B030}"/>
              </a:ext>
            </a:extLst>
          </p:cNvPr>
          <p:cNvSpPr>
            <a:spLocks noGrp="1"/>
          </p:cNvSpPr>
          <p:nvPr>
            <p:ph type="title"/>
          </p:nvPr>
        </p:nvSpPr>
        <p:spPr/>
        <p:txBody>
          <a:bodyPr>
            <a:normAutofit fontScale="90000"/>
          </a:bodyPr>
          <a:lstStyle/>
          <a:p>
            <a:r>
              <a:rPr lang="ja-JP" altLang="en-US" dirty="0"/>
              <a:t>惑星大気大循環モデルの構築</a:t>
            </a:r>
            <a:br>
              <a:rPr lang="en-US" altLang="ja-JP" dirty="0"/>
            </a:br>
            <a:r>
              <a:rPr lang="en-US" altLang="ja-JP" dirty="0"/>
              <a:t>(Takahashi et al., 2003, 2006; </a:t>
            </a:r>
            <a:r>
              <a:rPr lang="en-US" altLang="ja-JP" dirty="0" err="1"/>
              <a:t>Ishiwatari</a:t>
            </a:r>
            <a:r>
              <a:rPr lang="en-US" altLang="ja-JP" dirty="0"/>
              <a:t> et al., 2012)</a:t>
            </a:r>
            <a:endParaRPr kumimoji="1" lang="ja-JP" altLang="en-US" dirty="0"/>
          </a:p>
        </p:txBody>
      </p:sp>
      <p:sp>
        <p:nvSpPr>
          <p:cNvPr id="4" name="コンテンツ プレースホルダー 3">
            <a:extLst>
              <a:ext uri="{FF2B5EF4-FFF2-40B4-BE49-F238E27FC236}">
                <a16:creationId xmlns:a16="http://schemas.microsoft.com/office/drawing/2014/main" id="{CEF782C1-EC46-48DD-9A34-9BCA4BB546A1}"/>
              </a:ext>
            </a:extLst>
          </p:cNvPr>
          <p:cNvSpPr>
            <a:spLocks noGrp="1"/>
          </p:cNvSpPr>
          <p:nvPr>
            <p:ph sz="half" idx="1"/>
          </p:nvPr>
        </p:nvSpPr>
        <p:spPr/>
        <p:txBody>
          <a:bodyPr/>
          <a:lstStyle/>
          <a:p>
            <a:endParaRPr kumimoji="1" lang="ja-JP" altLang="en-US"/>
          </a:p>
        </p:txBody>
      </p:sp>
      <p:sp>
        <p:nvSpPr>
          <p:cNvPr id="5" name="コンテンツ プレースホルダー 4">
            <a:extLst>
              <a:ext uri="{FF2B5EF4-FFF2-40B4-BE49-F238E27FC236}">
                <a16:creationId xmlns:a16="http://schemas.microsoft.com/office/drawing/2014/main" id="{8369D0C0-8976-48C7-9C8F-706DF0CEFAED}"/>
              </a:ext>
            </a:extLst>
          </p:cNvPr>
          <p:cNvSpPr>
            <a:spLocks noGrp="1"/>
          </p:cNvSpPr>
          <p:nvPr>
            <p:ph sz="half" idx="2"/>
          </p:nvPr>
        </p:nvSpPr>
        <p:spPr/>
        <p:txBody>
          <a:bodyPr>
            <a:normAutofit fontScale="85000" lnSpcReduction="20000"/>
          </a:bodyPr>
          <a:lstStyle/>
          <a:p>
            <a:endParaRPr lang="en-US" altLang="ja-JP" dirty="0"/>
          </a:p>
          <a:p>
            <a:endParaRPr lang="en-US" altLang="ja-JP" dirty="0"/>
          </a:p>
          <a:p>
            <a:endParaRPr lang="en-US" altLang="ja-JP" dirty="0"/>
          </a:p>
          <a:p>
            <a:pPr marL="0" indent="0">
              <a:buNone/>
            </a:pPr>
            <a:endParaRPr lang="ja-JP" altLang="en-US" dirty="0"/>
          </a:p>
          <a:p>
            <a:r>
              <a:rPr lang="ja-JP" altLang="en-US" dirty="0"/>
              <a:t>大気大循環モデルの構成</a:t>
            </a:r>
            <a:endParaRPr lang="en-US" altLang="ja-JP" dirty="0"/>
          </a:p>
          <a:p>
            <a:pPr lvl="1"/>
            <a:r>
              <a:rPr lang="ja-JP" altLang="en-US" dirty="0"/>
              <a:t>移流過程</a:t>
            </a:r>
            <a:endParaRPr lang="en-US" altLang="ja-JP" dirty="0"/>
          </a:p>
          <a:p>
            <a:pPr lvl="2"/>
            <a:r>
              <a:rPr lang="ja-JP" altLang="en-US" dirty="0"/>
              <a:t>プリミティブ方程式系</a:t>
            </a:r>
            <a:endParaRPr lang="en-US" altLang="ja-JP" dirty="0"/>
          </a:p>
          <a:p>
            <a:pPr lvl="3"/>
            <a:r>
              <a:rPr lang="ja-JP" altLang="en-US" dirty="0"/>
              <a:t>鉛直静水圧近似</a:t>
            </a:r>
            <a:endParaRPr lang="en-US" altLang="ja-JP" dirty="0"/>
          </a:p>
          <a:p>
            <a:pPr lvl="1"/>
            <a:r>
              <a:rPr lang="ja-JP" altLang="en-US" dirty="0"/>
              <a:t>放射過程</a:t>
            </a:r>
            <a:endParaRPr lang="en-US" altLang="ja-JP" dirty="0"/>
          </a:p>
          <a:p>
            <a:pPr lvl="2"/>
            <a:r>
              <a:rPr lang="ja-JP" altLang="en-US" dirty="0"/>
              <a:t>地球 </a:t>
            </a:r>
            <a:r>
              <a:rPr lang="en-US" altLang="ja-JP" dirty="0"/>
              <a:t>/ </a:t>
            </a:r>
            <a:r>
              <a:rPr lang="ja-JP" altLang="en-US" dirty="0"/>
              <a:t>火星放射モデル</a:t>
            </a:r>
            <a:endParaRPr lang="en-US" altLang="ja-JP" dirty="0"/>
          </a:p>
          <a:p>
            <a:pPr lvl="1"/>
            <a:r>
              <a:rPr lang="ja-JP" altLang="en-US" dirty="0"/>
              <a:t>乱流混合過程</a:t>
            </a:r>
            <a:endParaRPr lang="en-US" altLang="ja-JP" dirty="0"/>
          </a:p>
          <a:p>
            <a:pPr lvl="1"/>
            <a:r>
              <a:rPr lang="ja-JP" altLang="en-US" dirty="0"/>
              <a:t>凝結過程</a:t>
            </a:r>
            <a:endParaRPr lang="en-US" altLang="ja-JP" dirty="0"/>
          </a:p>
          <a:p>
            <a:pPr lvl="1"/>
            <a:r>
              <a:rPr lang="ja-JP" altLang="en-US" dirty="0"/>
              <a:t>地表面過程</a:t>
            </a:r>
            <a:endParaRPr lang="en-US" altLang="ja-JP" dirty="0"/>
          </a:p>
          <a:p>
            <a:r>
              <a:rPr lang="ja-JP" altLang="en-US" dirty="0"/>
              <a:t>関連するプログラム群を使用し</a:t>
            </a:r>
            <a:r>
              <a:rPr lang="en-US" altLang="ja-JP" dirty="0"/>
              <a:t>, </a:t>
            </a:r>
            <a:r>
              <a:rPr lang="ja-JP" altLang="en-US" dirty="0"/>
              <a:t>惑星大気を扱うモデル群を構築</a:t>
            </a:r>
          </a:p>
          <a:p>
            <a:endParaRPr kumimoji="1" lang="ja-JP" altLang="en-US" dirty="0"/>
          </a:p>
        </p:txBody>
      </p:sp>
      <p:sp>
        <p:nvSpPr>
          <p:cNvPr id="6" name="テキスト ボックス 5">
            <a:extLst>
              <a:ext uri="{FF2B5EF4-FFF2-40B4-BE49-F238E27FC236}">
                <a16:creationId xmlns:a16="http://schemas.microsoft.com/office/drawing/2014/main" id="{2B41CB31-13F4-4E73-8198-79A6930D605A}"/>
              </a:ext>
            </a:extLst>
          </p:cNvPr>
          <p:cNvSpPr txBox="1"/>
          <p:nvPr/>
        </p:nvSpPr>
        <p:spPr>
          <a:xfrm>
            <a:off x="1460146" y="1048847"/>
            <a:ext cx="9068508" cy="1077218"/>
          </a:xfrm>
          <a:prstGeom prst="rect">
            <a:avLst/>
          </a:prstGeom>
          <a:noFill/>
        </p:spPr>
        <p:txBody>
          <a:bodyPr wrap="none" rtlCol="0">
            <a:spAutoFit/>
          </a:bodyPr>
          <a:lstStyle/>
          <a:p>
            <a:r>
              <a:rPr lang="ja-JP" altLang="en-US" sz="3200" dirty="0"/>
              <a:t>惑星全球の温度</a:t>
            </a:r>
            <a:r>
              <a:rPr lang="en-US" altLang="ja-JP" sz="3200" dirty="0"/>
              <a:t>, </a:t>
            </a:r>
            <a:r>
              <a:rPr lang="ja-JP" altLang="en-US" sz="3200" dirty="0"/>
              <a:t>風速</a:t>
            </a:r>
            <a:r>
              <a:rPr lang="en-US" altLang="ja-JP" sz="3200" dirty="0"/>
              <a:t>, </a:t>
            </a:r>
            <a:r>
              <a:rPr lang="ja-JP" altLang="en-US" sz="3200" dirty="0"/>
              <a:t>密度分布を計算するモデル</a:t>
            </a:r>
            <a:endParaRPr lang="en-US" altLang="ja-JP" sz="3200" dirty="0"/>
          </a:p>
          <a:p>
            <a:r>
              <a:rPr lang="ja-JP" altLang="en-US" sz="3200" dirty="0"/>
              <a:t>とそれに関連するモデル・ユーティリティ群の構築</a:t>
            </a:r>
            <a:endParaRPr lang="en-US" altLang="ja-JP" sz="3200" dirty="0"/>
          </a:p>
        </p:txBody>
      </p:sp>
      <p:pic>
        <p:nvPicPr>
          <p:cNvPr id="7" name="Picture 2" descr="C:\Users\yot\Documents\desktop\desktop\模式図\GCM-schematic\Earth-GCM-schematic-e.bmp">
            <a:extLst>
              <a:ext uri="{FF2B5EF4-FFF2-40B4-BE49-F238E27FC236}">
                <a16:creationId xmlns:a16="http://schemas.microsoft.com/office/drawing/2014/main" id="{0072987D-AF5F-4EE7-AA40-85FC540251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448" y="3575919"/>
            <a:ext cx="206843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yot\Documents\desktop\desktop\模式図\GCM-schematic\Mars-GCM-schematic-nodustloading-e.bmp">
            <a:extLst>
              <a:ext uri="{FF2B5EF4-FFF2-40B4-BE49-F238E27FC236}">
                <a16:creationId xmlns:a16="http://schemas.microsoft.com/office/drawing/2014/main" id="{0FF5A00A-DAF7-4D70-9B86-BDA110C7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8" y="3575919"/>
            <a:ext cx="2072193"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27BA56F-16E7-45AB-B4A4-3D9EAD7A0684}"/>
              </a:ext>
            </a:extLst>
          </p:cNvPr>
          <p:cNvSpPr txBox="1"/>
          <p:nvPr/>
        </p:nvSpPr>
        <p:spPr>
          <a:xfrm>
            <a:off x="623392" y="2528496"/>
            <a:ext cx="800219" cy="461665"/>
          </a:xfrm>
          <a:prstGeom prst="rect">
            <a:avLst/>
          </a:prstGeom>
          <a:noFill/>
        </p:spPr>
        <p:txBody>
          <a:bodyPr wrap="none" rtlCol="0">
            <a:spAutoFit/>
          </a:bodyPr>
          <a:lstStyle/>
          <a:p>
            <a:r>
              <a:rPr lang="ja-JP" altLang="en-US" dirty="0"/>
              <a:t>火星</a:t>
            </a:r>
            <a:endParaRPr kumimoji="1" lang="ja-JP" altLang="en-US" dirty="0"/>
          </a:p>
        </p:txBody>
      </p:sp>
      <p:sp>
        <p:nvSpPr>
          <p:cNvPr id="10" name="テキスト ボックス 9">
            <a:extLst>
              <a:ext uri="{FF2B5EF4-FFF2-40B4-BE49-F238E27FC236}">
                <a16:creationId xmlns:a16="http://schemas.microsoft.com/office/drawing/2014/main" id="{6CDFD3F0-6B2F-43DF-A656-BA14AF8D9C54}"/>
              </a:ext>
            </a:extLst>
          </p:cNvPr>
          <p:cNvSpPr txBox="1"/>
          <p:nvPr/>
        </p:nvSpPr>
        <p:spPr>
          <a:xfrm>
            <a:off x="2783632" y="2528496"/>
            <a:ext cx="800219" cy="461665"/>
          </a:xfrm>
          <a:prstGeom prst="rect">
            <a:avLst/>
          </a:prstGeom>
          <a:noFill/>
        </p:spPr>
        <p:txBody>
          <a:bodyPr wrap="none" rtlCol="0">
            <a:spAutoFit/>
          </a:bodyPr>
          <a:lstStyle/>
          <a:p>
            <a:r>
              <a:rPr lang="ja-JP" altLang="en-US" dirty="0"/>
              <a:t>地球</a:t>
            </a:r>
            <a:endParaRPr kumimoji="1" lang="ja-JP" altLang="en-US" dirty="0"/>
          </a:p>
        </p:txBody>
      </p:sp>
      <p:pic>
        <p:nvPicPr>
          <p:cNvPr id="11" name="Picture 2" descr="C:\cygwin\home\yot\pov-ray\test03-mars.png">
            <a:extLst>
              <a:ext uri="{FF2B5EF4-FFF2-40B4-BE49-F238E27FC236}">
                <a16:creationId xmlns:a16="http://schemas.microsoft.com/office/drawing/2014/main" id="{344DF077-8990-439D-B03C-4E2894C75B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501" y="2384480"/>
            <a:ext cx="195072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cygwin\home\yot\pov-ray\test03-earth.png">
            <a:extLst>
              <a:ext uri="{FF2B5EF4-FFF2-40B4-BE49-F238E27FC236}">
                <a16:creationId xmlns:a16="http://schemas.microsoft.com/office/drawing/2014/main" id="{F0610750-B74E-445C-A406-3691C40079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741" y="2384480"/>
            <a:ext cx="1950720" cy="146304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7B32AEAA-A804-4D31-9DD6-5C8385F7E634}"/>
              </a:ext>
            </a:extLst>
          </p:cNvPr>
          <p:cNvGrpSpPr/>
          <p:nvPr/>
        </p:nvGrpSpPr>
        <p:grpSpPr>
          <a:xfrm>
            <a:off x="778297" y="2990161"/>
            <a:ext cx="2072190" cy="1338535"/>
            <a:chOff x="334417" y="3170585"/>
            <a:chExt cx="2072190" cy="1338535"/>
          </a:xfrm>
        </p:grpSpPr>
        <p:sp>
          <p:nvSpPr>
            <p:cNvPr id="14" name="正方形/長方形 13">
              <a:extLst>
                <a:ext uri="{FF2B5EF4-FFF2-40B4-BE49-F238E27FC236}">
                  <a16:creationId xmlns:a16="http://schemas.microsoft.com/office/drawing/2014/main" id="{61DDB301-35C8-4202-9AE2-915831ADF8DD}"/>
                </a:ext>
              </a:extLst>
            </p:cNvPr>
            <p:cNvSpPr/>
            <p:nvPr/>
          </p:nvSpPr>
          <p:spPr>
            <a:xfrm>
              <a:off x="910479" y="3170585"/>
              <a:ext cx="144016" cy="258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0C4444D1-8B8A-4B8B-A64A-AD5BD03A2A54}"/>
                </a:ext>
              </a:extLst>
            </p:cNvPr>
            <p:cNvCxnSpPr>
              <a:stCxn id="14" idx="1"/>
            </p:cNvCxnSpPr>
            <p:nvPr/>
          </p:nvCxnSpPr>
          <p:spPr>
            <a:xfrm flipH="1">
              <a:off x="334417" y="3299793"/>
              <a:ext cx="576062" cy="1209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64F80E-4386-46C0-91AD-69A92E18B282}"/>
                </a:ext>
              </a:extLst>
            </p:cNvPr>
            <p:cNvCxnSpPr>
              <a:stCxn id="14" idx="3"/>
            </p:cNvCxnSpPr>
            <p:nvPr/>
          </p:nvCxnSpPr>
          <p:spPr>
            <a:xfrm>
              <a:off x="1054495" y="3299793"/>
              <a:ext cx="1352112" cy="10653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16CDA530-5EC7-4FD7-925C-6966F39EEFE3}"/>
              </a:ext>
            </a:extLst>
          </p:cNvPr>
          <p:cNvGrpSpPr/>
          <p:nvPr/>
        </p:nvGrpSpPr>
        <p:grpSpPr>
          <a:xfrm>
            <a:off x="2949608" y="3004088"/>
            <a:ext cx="2072190" cy="1338535"/>
            <a:chOff x="2505728" y="3151854"/>
            <a:chExt cx="2072190" cy="1338535"/>
          </a:xfrm>
        </p:grpSpPr>
        <p:sp>
          <p:nvSpPr>
            <p:cNvPr id="18" name="正方形/長方形 17">
              <a:extLst>
                <a:ext uri="{FF2B5EF4-FFF2-40B4-BE49-F238E27FC236}">
                  <a16:creationId xmlns:a16="http://schemas.microsoft.com/office/drawing/2014/main" id="{D52805CF-7B04-4541-A8BC-28A05D94D157}"/>
                </a:ext>
              </a:extLst>
            </p:cNvPr>
            <p:cNvSpPr/>
            <p:nvPr/>
          </p:nvSpPr>
          <p:spPr>
            <a:xfrm>
              <a:off x="3081790" y="3151854"/>
              <a:ext cx="144016" cy="258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3FF90EFF-E93F-426A-AC24-1DA153479426}"/>
                </a:ext>
              </a:extLst>
            </p:cNvPr>
            <p:cNvCxnSpPr>
              <a:stCxn id="18" idx="1"/>
            </p:cNvCxnSpPr>
            <p:nvPr/>
          </p:nvCxnSpPr>
          <p:spPr>
            <a:xfrm flipH="1">
              <a:off x="2505728" y="3281062"/>
              <a:ext cx="576062" cy="1209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C6C07BA-57B7-42BD-A295-500FA8150EA5}"/>
                </a:ext>
              </a:extLst>
            </p:cNvPr>
            <p:cNvCxnSpPr>
              <a:stCxn id="18" idx="3"/>
            </p:cNvCxnSpPr>
            <p:nvPr/>
          </p:nvCxnSpPr>
          <p:spPr>
            <a:xfrm>
              <a:off x="3225806" y="3281062"/>
              <a:ext cx="1352112" cy="10653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795DA6FB-A941-4DCA-BCA9-BC66B4B7DAB1}"/>
              </a:ext>
            </a:extLst>
          </p:cNvPr>
          <p:cNvSpPr txBox="1"/>
          <p:nvPr/>
        </p:nvSpPr>
        <p:spPr>
          <a:xfrm>
            <a:off x="5231904" y="3687415"/>
            <a:ext cx="492443" cy="461665"/>
          </a:xfrm>
          <a:prstGeom prst="rect">
            <a:avLst/>
          </a:prstGeom>
          <a:noFill/>
        </p:spPr>
        <p:txBody>
          <a:bodyPr wrap="none" rtlCol="0">
            <a:spAutoFit/>
          </a:bodyPr>
          <a:lstStyle/>
          <a:p>
            <a:r>
              <a:rPr kumimoji="1" lang="en-US" altLang="ja-JP" dirty="0"/>
              <a:t>…</a:t>
            </a:r>
            <a:endParaRPr kumimoji="1" lang="ja-JP" altLang="en-US" dirty="0"/>
          </a:p>
        </p:txBody>
      </p:sp>
    </p:spTree>
    <p:extLst>
      <p:ext uri="{BB962C8B-B14F-4D97-AF65-F5344CB8AC3E}">
        <p14:creationId xmlns:p14="http://schemas.microsoft.com/office/powerpoint/2010/main" val="1216027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惑星大気大循環モデルの構築</a:t>
            </a:r>
            <a:br>
              <a:rPr lang="en-US" altLang="ja-JP" dirty="0"/>
            </a:br>
            <a:r>
              <a:rPr lang="en-US" altLang="ja-JP" dirty="0"/>
              <a:t>(Takahashi et al., 2003, 2006; </a:t>
            </a:r>
            <a:r>
              <a:rPr lang="en-US" altLang="ja-JP" dirty="0" err="1"/>
              <a:t>Ishiwatari</a:t>
            </a:r>
            <a:r>
              <a:rPr lang="en-US" altLang="ja-JP" dirty="0"/>
              <a:t> et al., 2012)</a:t>
            </a:r>
            <a:endParaRPr kumimoji="1" lang="ja-JP" alt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1052736"/>
            <a:ext cx="3649316" cy="257885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84" y="1052736"/>
            <a:ext cx="3649316" cy="257885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3268" y="1052736"/>
            <a:ext cx="3649316" cy="2578850"/>
          </a:xfrm>
          <a:prstGeom prst="rect">
            <a:avLst/>
          </a:prstGeom>
        </p:spPr>
      </p:pic>
      <p:sp>
        <p:nvSpPr>
          <p:cNvPr id="4" name="テキスト ボックス 3">
            <a:extLst>
              <a:ext uri="{FF2B5EF4-FFF2-40B4-BE49-F238E27FC236}">
                <a16:creationId xmlns:a16="http://schemas.microsoft.com/office/drawing/2014/main" id="{15EFF017-E7CB-4D19-8BE3-5A9C6AB36B19}"/>
              </a:ext>
            </a:extLst>
          </p:cNvPr>
          <p:cNvSpPr txBox="1"/>
          <p:nvPr/>
        </p:nvSpPr>
        <p:spPr>
          <a:xfrm>
            <a:off x="3669695" y="908720"/>
            <a:ext cx="4852610" cy="523220"/>
          </a:xfrm>
          <a:prstGeom prst="rect">
            <a:avLst/>
          </a:prstGeom>
          <a:noFill/>
        </p:spPr>
        <p:txBody>
          <a:bodyPr wrap="none" rtlCol="0">
            <a:spAutoFit/>
          </a:bodyPr>
          <a:lstStyle/>
          <a:p>
            <a:r>
              <a:rPr lang="ja-JP" altLang="en-US" sz="2800" dirty="0"/>
              <a:t>金星・地球・火星大気の東西風</a:t>
            </a:r>
            <a:endParaRPr kumimoji="1" lang="ja-JP" altLang="en-US" sz="2800" dirty="0"/>
          </a:p>
        </p:txBody>
      </p:sp>
      <p:pic>
        <p:nvPicPr>
          <p:cNvPr id="25" name="図 24">
            <a:extLst>
              <a:ext uri="{FF2B5EF4-FFF2-40B4-BE49-F238E27FC236}">
                <a16:creationId xmlns:a16="http://schemas.microsoft.com/office/drawing/2014/main" id="{AABB5A12-92E1-4754-8129-E4DC1DB4C2EF}"/>
              </a:ext>
            </a:extLst>
          </p:cNvPr>
          <p:cNvPicPr>
            <a:picLocks noChangeAspect="1"/>
          </p:cNvPicPr>
          <p:nvPr/>
        </p:nvPicPr>
        <p:blipFill rotWithShape="1">
          <a:blip r:embed="rId5"/>
          <a:srcRect l="28648" t="21680" r="28599" b="11421"/>
          <a:stretch/>
        </p:blipFill>
        <p:spPr>
          <a:xfrm>
            <a:off x="5015880" y="3573016"/>
            <a:ext cx="2138777" cy="2091652"/>
          </a:xfrm>
          <a:prstGeom prst="ellipse">
            <a:avLst/>
          </a:prstGeom>
        </p:spPr>
      </p:pic>
      <p:pic>
        <p:nvPicPr>
          <p:cNvPr id="28" name="Picture 2" descr="https://akatsuki.isas.jaxa.jp/en/gallery/data/files/uvi_20180307_120110_283_365_l2b_v20180601_mod.png">
            <a:extLst>
              <a:ext uri="{FF2B5EF4-FFF2-40B4-BE49-F238E27FC236}">
                <a16:creationId xmlns:a16="http://schemas.microsoft.com/office/drawing/2014/main" id="{D0D89188-7D11-4998-80F8-438E2EBFD81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586" t="19627" r="19488" b="19700"/>
          <a:stretch/>
        </p:blipFill>
        <p:spPr bwMode="auto">
          <a:xfrm>
            <a:off x="1365876" y="3573016"/>
            <a:ext cx="2065828" cy="2091651"/>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2" descr="https://photojournal.jpl.nasa.gov/jpeg/PIA03154.jpg">
            <a:extLst>
              <a:ext uri="{FF2B5EF4-FFF2-40B4-BE49-F238E27FC236}">
                <a16:creationId xmlns:a16="http://schemas.microsoft.com/office/drawing/2014/main" id="{86016E7C-F970-49E0-9EB2-F272CC5E9A0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79" t="6216" r="4866" b="5131"/>
          <a:stretch/>
        </p:blipFill>
        <p:spPr bwMode="auto">
          <a:xfrm>
            <a:off x="9179489" y="4200950"/>
            <a:ext cx="1057643" cy="1045825"/>
          </a:xfrm>
          <a:prstGeom prst="ellipse">
            <a:avLst/>
          </a:prstGeom>
          <a:noFill/>
          <a:extLst>
            <a:ext uri="{909E8E84-426E-40DD-AFC4-6F175D3DCCD1}">
              <a14:hiddenFill xmlns:a14="http://schemas.microsoft.com/office/drawing/2010/main">
                <a:solidFill>
                  <a:srgbClr val="FFFFFF"/>
                </a:solidFill>
              </a14:hiddenFill>
            </a:ext>
          </a:extLst>
        </p:spPr>
      </p:pic>
      <p:sp>
        <p:nvSpPr>
          <p:cNvPr id="30" name="右矢印 11">
            <a:extLst>
              <a:ext uri="{FF2B5EF4-FFF2-40B4-BE49-F238E27FC236}">
                <a16:creationId xmlns:a16="http://schemas.microsoft.com/office/drawing/2014/main" id="{2BC006F5-13DB-4024-879F-8408D93078C4}"/>
              </a:ext>
            </a:extLst>
          </p:cNvPr>
          <p:cNvSpPr/>
          <p:nvPr/>
        </p:nvSpPr>
        <p:spPr>
          <a:xfrm>
            <a:off x="5715742" y="4041943"/>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右矢印 12">
            <a:extLst>
              <a:ext uri="{FF2B5EF4-FFF2-40B4-BE49-F238E27FC236}">
                <a16:creationId xmlns:a16="http://schemas.microsoft.com/office/drawing/2014/main" id="{611B74D5-5A9E-4C89-91CD-44973B04EDAE}"/>
              </a:ext>
            </a:extLst>
          </p:cNvPr>
          <p:cNvSpPr/>
          <p:nvPr/>
        </p:nvSpPr>
        <p:spPr>
          <a:xfrm>
            <a:off x="5715742" y="4845424"/>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右矢印 14">
            <a:extLst>
              <a:ext uri="{FF2B5EF4-FFF2-40B4-BE49-F238E27FC236}">
                <a16:creationId xmlns:a16="http://schemas.microsoft.com/office/drawing/2014/main" id="{96F610B9-E720-4FFE-929D-457CBD16C7CE}"/>
              </a:ext>
            </a:extLst>
          </p:cNvPr>
          <p:cNvSpPr/>
          <p:nvPr/>
        </p:nvSpPr>
        <p:spPr>
          <a:xfrm rot="10800000">
            <a:off x="6001397" y="4470721"/>
            <a:ext cx="202793"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右矢印 11">
            <a:extLst>
              <a:ext uri="{FF2B5EF4-FFF2-40B4-BE49-F238E27FC236}">
                <a16:creationId xmlns:a16="http://schemas.microsoft.com/office/drawing/2014/main" id="{8BC3D7AF-8467-4133-B6C0-3F6F06FF8593}"/>
              </a:ext>
            </a:extLst>
          </p:cNvPr>
          <p:cNvSpPr/>
          <p:nvPr/>
        </p:nvSpPr>
        <p:spPr>
          <a:xfrm>
            <a:off x="9312536" y="4209486"/>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右矢印 12">
            <a:extLst>
              <a:ext uri="{FF2B5EF4-FFF2-40B4-BE49-F238E27FC236}">
                <a16:creationId xmlns:a16="http://schemas.microsoft.com/office/drawing/2014/main" id="{2F3E0AB4-5DA4-4126-9F9D-031D929F4529}"/>
              </a:ext>
            </a:extLst>
          </p:cNvPr>
          <p:cNvSpPr/>
          <p:nvPr/>
        </p:nvSpPr>
        <p:spPr>
          <a:xfrm rot="10800000">
            <a:off x="9428310" y="4884476"/>
            <a:ext cx="435355"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右矢印 14">
            <a:extLst>
              <a:ext uri="{FF2B5EF4-FFF2-40B4-BE49-F238E27FC236}">
                <a16:creationId xmlns:a16="http://schemas.microsoft.com/office/drawing/2014/main" id="{2159AB39-DC37-412D-A984-C0639F6421BA}"/>
              </a:ext>
            </a:extLst>
          </p:cNvPr>
          <p:cNvSpPr/>
          <p:nvPr/>
        </p:nvSpPr>
        <p:spPr>
          <a:xfrm rot="10800000">
            <a:off x="9577071" y="4572919"/>
            <a:ext cx="202793"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右矢印 11">
            <a:extLst>
              <a:ext uri="{FF2B5EF4-FFF2-40B4-BE49-F238E27FC236}">
                <a16:creationId xmlns:a16="http://schemas.microsoft.com/office/drawing/2014/main" id="{DC6500C4-5CF3-4B23-9C16-CD5295790F30}"/>
              </a:ext>
            </a:extLst>
          </p:cNvPr>
          <p:cNvSpPr/>
          <p:nvPr/>
        </p:nvSpPr>
        <p:spPr>
          <a:xfrm rot="10800000">
            <a:off x="2018163" y="3786242"/>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右矢印 12">
            <a:extLst>
              <a:ext uri="{FF2B5EF4-FFF2-40B4-BE49-F238E27FC236}">
                <a16:creationId xmlns:a16="http://schemas.microsoft.com/office/drawing/2014/main" id="{6FD04CEB-ECF1-401E-A4A0-C02E93BCC45E}"/>
              </a:ext>
            </a:extLst>
          </p:cNvPr>
          <p:cNvSpPr/>
          <p:nvPr/>
        </p:nvSpPr>
        <p:spPr>
          <a:xfrm rot="10800000">
            <a:off x="2018163" y="5173691"/>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右矢印 11">
            <a:extLst>
              <a:ext uri="{FF2B5EF4-FFF2-40B4-BE49-F238E27FC236}">
                <a16:creationId xmlns:a16="http://schemas.microsoft.com/office/drawing/2014/main" id="{5A37894F-0888-40D7-A178-908B168D9195}"/>
              </a:ext>
            </a:extLst>
          </p:cNvPr>
          <p:cNvSpPr/>
          <p:nvPr/>
        </p:nvSpPr>
        <p:spPr>
          <a:xfrm rot="10800000">
            <a:off x="2018163" y="4164813"/>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右矢印 11">
            <a:extLst>
              <a:ext uri="{FF2B5EF4-FFF2-40B4-BE49-F238E27FC236}">
                <a16:creationId xmlns:a16="http://schemas.microsoft.com/office/drawing/2014/main" id="{D3EAA9FC-31A1-4A6B-A2D5-AE738F7EB3D2}"/>
              </a:ext>
            </a:extLst>
          </p:cNvPr>
          <p:cNvSpPr/>
          <p:nvPr/>
        </p:nvSpPr>
        <p:spPr>
          <a:xfrm rot="10800000">
            <a:off x="2018162" y="4497473"/>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右矢印 11">
            <a:extLst>
              <a:ext uri="{FF2B5EF4-FFF2-40B4-BE49-F238E27FC236}">
                <a16:creationId xmlns:a16="http://schemas.microsoft.com/office/drawing/2014/main" id="{21E2EE79-AE21-4181-AEB4-A79A64538C97}"/>
              </a:ext>
            </a:extLst>
          </p:cNvPr>
          <p:cNvSpPr/>
          <p:nvPr/>
        </p:nvSpPr>
        <p:spPr>
          <a:xfrm rot="10800000">
            <a:off x="2018162" y="4841032"/>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右矢印 12">
            <a:extLst>
              <a:ext uri="{FF2B5EF4-FFF2-40B4-BE49-F238E27FC236}">
                <a16:creationId xmlns:a16="http://schemas.microsoft.com/office/drawing/2014/main" id="{68EF645C-25B4-4D4C-9109-3EB8779C3AB5}"/>
              </a:ext>
            </a:extLst>
          </p:cNvPr>
          <p:cNvSpPr/>
          <p:nvPr/>
        </p:nvSpPr>
        <p:spPr>
          <a:xfrm>
            <a:off x="5713560" y="5152949"/>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右矢印 12">
            <a:extLst>
              <a:ext uri="{FF2B5EF4-FFF2-40B4-BE49-F238E27FC236}">
                <a16:creationId xmlns:a16="http://schemas.microsoft.com/office/drawing/2014/main" id="{57DC7EC2-9B67-448B-B3BF-8F856B1C2E9E}"/>
              </a:ext>
            </a:extLst>
          </p:cNvPr>
          <p:cNvSpPr/>
          <p:nvPr/>
        </p:nvSpPr>
        <p:spPr>
          <a:xfrm>
            <a:off x="5715742" y="3757810"/>
            <a:ext cx="791547" cy="297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テキスト ボックス 5">
            <a:extLst>
              <a:ext uri="{FF2B5EF4-FFF2-40B4-BE49-F238E27FC236}">
                <a16:creationId xmlns:a16="http://schemas.microsoft.com/office/drawing/2014/main" id="{93DDD864-EB73-47C9-B2F7-A31493DC8D7C}"/>
              </a:ext>
            </a:extLst>
          </p:cNvPr>
          <p:cNvSpPr txBox="1"/>
          <p:nvPr/>
        </p:nvSpPr>
        <p:spPr>
          <a:xfrm>
            <a:off x="2230386" y="5836333"/>
            <a:ext cx="7754046" cy="584775"/>
          </a:xfrm>
          <a:prstGeom prst="rect">
            <a:avLst/>
          </a:prstGeom>
          <a:noFill/>
        </p:spPr>
        <p:txBody>
          <a:bodyPr wrap="none" rtlCol="0">
            <a:spAutoFit/>
          </a:bodyPr>
          <a:lstStyle/>
          <a:p>
            <a:r>
              <a:rPr kumimoji="1" lang="ja-JP" altLang="en-US" sz="3200" b="1" dirty="0">
                <a:solidFill>
                  <a:srgbClr val="FF0000"/>
                </a:solidFill>
              </a:rPr>
              <a:t>知られている各惑星の大循環の特徴を表現</a:t>
            </a:r>
          </a:p>
        </p:txBody>
      </p:sp>
    </p:spTree>
    <p:extLst>
      <p:ext uri="{BB962C8B-B14F-4D97-AF65-F5344CB8AC3E}">
        <p14:creationId xmlns:p14="http://schemas.microsoft.com/office/powerpoint/2010/main" val="838627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DA9F3A3-437F-4460-ADE8-7DBAF2DD93D3}"/>
              </a:ext>
            </a:extLst>
          </p:cNvPr>
          <p:cNvSpPr>
            <a:spLocks noGrp="1"/>
          </p:cNvSpPr>
          <p:nvPr>
            <p:ph type="title"/>
          </p:nvPr>
        </p:nvSpPr>
        <p:spPr/>
        <p:txBody>
          <a:bodyPr/>
          <a:lstStyle/>
          <a:p>
            <a:r>
              <a:rPr lang="ja-JP" altLang="en-US" dirty="0"/>
              <a:t>これまでに取り組んできた研究対象</a:t>
            </a:r>
            <a:endParaRPr kumimoji="1" lang="ja-JP" altLang="en-US" dirty="0"/>
          </a:p>
        </p:txBody>
      </p:sp>
      <p:sp>
        <p:nvSpPr>
          <p:cNvPr id="4" name="コンテンツ プレースホルダー 3">
            <a:extLst>
              <a:ext uri="{FF2B5EF4-FFF2-40B4-BE49-F238E27FC236}">
                <a16:creationId xmlns:a16="http://schemas.microsoft.com/office/drawing/2014/main" id="{FD2C1B1B-BC4A-4800-99DE-D1AB21BBE2B0}"/>
              </a:ext>
            </a:extLst>
          </p:cNvPr>
          <p:cNvSpPr>
            <a:spLocks noGrp="1"/>
          </p:cNvSpPr>
          <p:nvPr>
            <p:ph idx="1"/>
          </p:nvPr>
        </p:nvSpPr>
        <p:spPr/>
        <p:txBody>
          <a:bodyPr>
            <a:normAutofit fontScale="70000" lnSpcReduction="20000"/>
          </a:bodyPr>
          <a:lstStyle/>
          <a:p>
            <a:r>
              <a:rPr lang="ja-JP" altLang="en-US" dirty="0"/>
              <a:t>火星</a:t>
            </a:r>
            <a:endParaRPr lang="en-US" altLang="ja-JP" dirty="0"/>
          </a:p>
          <a:p>
            <a:pPr lvl="1"/>
            <a:r>
              <a:rPr lang="ja-JP" altLang="en-US" dirty="0">
                <a:solidFill>
                  <a:srgbClr val="FF0000"/>
                </a:solidFill>
              </a:rPr>
              <a:t>子午面循環構造</a:t>
            </a:r>
            <a:endParaRPr lang="en-US" altLang="ja-JP" dirty="0">
              <a:solidFill>
                <a:srgbClr val="FF0000"/>
              </a:solidFill>
            </a:endParaRPr>
          </a:p>
          <a:p>
            <a:pPr lvl="1"/>
            <a:r>
              <a:rPr lang="ja-JP" altLang="en-US" dirty="0"/>
              <a:t>熱潮汐波</a:t>
            </a:r>
            <a:endParaRPr lang="en-US" altLang="ja-JP" dirty="0"/>
          </a:p>
          <a:p>
            <a:pPr lvl="1"/>
            <a:r>
              <a:rPr lang="ja-JP" altLang="en-US" dirty="0">
                <a:solidFill>
                  <a:srgbClr val="FF0000"/>
                </a:solidFill>
              </a:rPr>
              <a:t>“メソスケール”擾乱</a:t>
            </a:r>
            <a:endParaRPr lang="en-US" altLang="ja-JP" dirty="0">
              <a:solidFill>
                <a:srgbClr val="FF0000"/>
              </a:solidFill>
            </a:endParaRPr>
          </a:p>
          <a:p>
            <a:r>
              <a:rPr lang="ja-JP" altLang="en-US" dirty="0"/>
              <a:t>地球・水惑星</a:t>
            </a:r>
            <a:endParaRPr lang="en-US" altLang="ja-JP" dirty="0"/>
          </a:p>
          <a:p>
            <a:pPr lvl="1"/>
            <a:r>
              <a:rPr lang="ja-JP" altLang="en-US" dirty="0">
                <a:solidFill>
                  <a:srgbClr val="FF0000"/>
                </a:solidFill>
              </a:rPr>
              <a:t>惑星規模から“メソスケール”までの現象の相互作用</a:t>
            </a:r>
            <a:endParaRPr lang="en-US" altLang="ja-JP" dirty="0">
              <a:solidFill>
                <a:srgbClr val="FF0000"/>
              </a:solidFill>
            </a:endParaRPr>
          </a:p>
          <a:p>
            <a:pPr lvl="1"/>
            <a:r>
              <a:rPr lang="ja-JP" altLang="en-US" dirty="0"/>
              <a:t>水惑星国際比較実験</a:t>
            </a:r>
          </a:p>
          <a:p>
            <a:endParaRPr kumimoji="1" lang="ja-JP" altLang="en-US" dirty="0"/>
          </a:p>
        </p:txBody>
      </p:sp>
      <p:sp>
        <p:nvSpPr>
          <p:cNvPr id="5" name="コンテンツ プレースホルダー 4">
            <a:extLst>
              <a:ext uri="{FF2B5EF4-FFF2-40B4-BE49-F238E27FC236}">
                <a16:creationId xmlns:a16="http://schemas.microsoft.com/office/drawing/2014/main" id="{2E712AB8-B540-4B26-A065-4C396D2F358B}"/>
              </a:ext>
            </a:extLst>
          </p:cNvPr>
          <p:cNvSpPr>
            <a:spLocks noGrp="1"/>
          </p:cNvSpPr>
          <p:nvPr>
            <p:ph idx="17"/>
          </p:nvPr>
        </p:nvSpPr>
        <p:spPr/>
        <p:txBody>
          <a:bodyPr/>
          <a:lstStyle/>
          <a:p>
            <a:endParaRPr kumimoji="1" lang="ja-JP" altLang="en-US"/>
          </a:p>
        </p:txBody>
      </p:sp>
      <p:sp>
        <p:nvSpPr>
          <p:cNvPr id="6" name="Text Box 9">
            <a:extLst>
              <a:ext uri="{FF2B5EF4-FFF2-40B4-BE49-F238E27FC236}">
                <a16:creationId xmlns:a16="http://schemas.microsoft.com/office/drawing/2014/main" id="{E3FA9661-4E6F-4779-99CC-4E5F897E12BC}"/>
              </a:ext>
            </a:extLst>
          </p:cNvPr>
          <p:cNvSpPr txBox="1">
            <a:spLocks noChangeArrowheads="1"/>
          </p:cNvSpPr>
          <p:nvPr/>
        </p:nvSpPr>
        <p:spPr bwMode="auto">
          <a:xfrm>
            <a:off x="827783" y="3471391"/>
            <a:ext cx="800219" cy="461665"/>
          </a:xfrm>
          <a:prstGeom prst="rect">
            <a:avLst/>
          </a:prstGeom>
          <a:noFill/>
          <a:ln w="9525">
            <a:noFill/>
            <a:miter lim="800000"/>
            <a:headEnd/>
            <a:tailEnd/>
          </a:ln>
          <a:effectLst/>
        </p:spPr>
        <p:txBody>
          <a:bodyPr wrap="none">
            <a:spAutoFit/>
          </a:bodyPr>
          <a:lstStyle/>
          <a:p>
            <a:r>
              <a:rPr lang="ja-JP" altLang="en-US" sz="2400" dirty="0">
                <a:latin typeface="Arial" charset="0"/>
              </a:rPr>
              <a:t>火星</a:t>
            </a:r>
            <a:endParaRPr lang="en-US" altLang="ja-JP" sz="2400" dirty="0">
              <a:latin typeface="Arial" charset="0"/>
            </a:endParaRPr>
          </a:p>
        </p:txBody>
      </p:sp>
      <p:pic>
        <p:nvPicPr>
          <p:cNvPr id="7" name="Picture 2" descr="C:\Users\yot\Documents\My-files\yot\いろいろ\模式図\scale\scale_Mars_J.bmp">
            <a:extLst>
              <a:ext uri="{FF2B5EF4-FFF2-40B4-BE49-F238E27FC236}">
                <a16:creationId xmlns:a16="http://schemas.microsoft.com/office/drawing/2014/main" id="{3088CBC9-0BEF-4123-B3F2-D8A99C5A8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952703"/>
            <a:ext cx="3377708" cy="2395967"/>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8">
            <a:extLst>
              <a:ext uri="{FF2B5EF4-FFF2-40B4-BE49-F238E27FC236}">
                <a16:creationId xmlns:a16="http://schemas.microsoft.com/office/drawing/2014/main" id="{16A20DCF-AFBA-4C29-A40B-E40026D11532}"/>
              </a:ext>
            </a:extLst>
          </p:cNvPr>
          <p:cNvSpPr/>
          <p:nvPr/>
        </p:nvSpPr>
        <p:spPr>
          <a:xfrm rot="19393012">
            <a:off x="2123863" y="3925936"/>
            <a:ext cx="2479616" cy="1422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8">
            <a:extLst>
              <a:ext uri="{FF2B5EF4-FFF2-40B4-BE49-F238E27FC236}">
                <a16:creationId xmlns:a16="http://schemas.microsoft.com/office/drawing/2014/main" id="{B0951592-56CC-42AF-92AB-1000FDA6FA55}"/>
              </a:ext>
            </a:extLst>
          </p:cNvPr>
          <p:cNvSpPr txBox="1">
            <a:spLocks noChangeArrowheads="1"/>
          </p:cNvSpPr>
          <p:nvPr/>
        </p:nvSpPr>
        <p:spPr bwMode="auto">
          <a:xfrm>
            <a:off x="5003304" y="3471391"/>
            <a:ext cx="800219" cy="461665"/>
          </a:xfrm>
          <a:prstGeom prst="rect">
            <a:avLst/>
          </a:prstGeom>
          <a:noFill/>
          <a:ln w="9525">
            <a:noFill/>
            <a:miter lim="800000"/>
            <a:headEnd/>
            <a:tailEnd/>
          </a:ln>
          <a:effectLst/>
        </p:spPr>
        <p:txBody>
          <a:bodyPr wrap="none">
            <a:spAutoFit/>
          </a:bodyPr>
          <a:lstStyle/>
          <a:p>
            <a:r>
              <a:rPr lang="ja-JP" altLang="en-US" sz="2400" dirty="0">
                <a:latin typeface="Arial" charset="0"/>
              </a:rPr>
              <a:t>地球</a:t>
            </a:r>
            <a:endParaRPr lang="en-US" altLang="ja-JP" sz="2400" dirty="0">
              <a:latin typeface="Arial" charset="0"/>
            </a:endParaRPr>
          </a:p>
        </p:txBody>
      </p:sp>
      <p:pic>
        <p:nvPicPr>
          <p:cNvPr id="10" name="Picture 3" descr="C:\Users\yot\Documents\My-files\yot\いろいろ\模式図\scale\scale_Earth_J.bmp">
            <a:extLst>
              <a:ext uri="{FF2B5EF4-FFF2-40B4-BE49-F238E27FC236}">
                <a16:creationId xmlns:a16="http://schemas.microsoft.com/office/drawing/2014/main" id="{80E08480-B2E9-44DF-B4BE-D32C203C4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52703"/>
            <a:ext cx="3377708" cy="2395967"/>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a:extLst>
              <a:ext uri="{FF2B5EF4-FFF2-40B4-BE49-F238E27FC236}">
                <a16:creationId xmlns:a16="http://schemas.microsoft.com/office/drawing/2014/main" id="{13290B4A-8415-4947-99DF-0BB4E18D8CA6}"/>
              </a:ext>
            </a:extLst>
          </p:cNvPr>
          <p:cNvSpPr/>
          <p:nvPr/>
        </p:nvSpPr>
        <p:spPr>
          <a:xfrm>
            <a:off x="2982632" y="3833065"/>
            <a:ext cx="1085312" cy="3830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3">
            <a:extLst>
              <a:ext uri="{FF2B5EF4-FFF2-40B4-BE49-F238E27FC236}">
                <a16:creationId xmlns:a16="http://schemas.microsoft.com/office/drawing/2014/main" id="{E9360A22-ACD1-445C-BACF-620C855D37CD}"/>
              </a:ext>
            </a:extLst>
          </p:cNvPr>
          <p:cNvSpPr/>
          <p:nvPr/>
        </p:nvSpPr>
        <p:spPr>
          <a:xfrm rot="19393012">
            <a:off x="6500791" y="3917052"/>
            <a:ext cx="2103128" cy="1422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8425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19594A-0125-4F30-8768-0EFA2F5DAF3C}"/>
              </a:ext>
            </a:extLst>
          </p:cNvPr>
          <p:cNvSpPr>
            <a:spLocks noGrp="1"/>
          </p:cNvSpPr>
          <p:nvPr>
            <p:ph type="title"/>
          </p:nvPr>
        </p:nvSpPr>
        <p:spPr/>
        <p:txBody>
          <a:bodyPr/>
          <a:lstStyle/>
          <a:p>
            <a:r>
              <a:rPr lang="ja-JP" altLang="en-US" dirty="0"/>
              <a:t>多様な惑星表層環境・循環構造の理解</a:t>
            </a:r>
            <a:endParaRPr kumimoji="1" lang="ja-JP" altLang="en-US" dirty="0"/>
          </a:p>
        </p:txBody>
      </p:sp>
      <p:sp>
        <p:nvSpPr>
          <p:cNvPr id="4" name="コンテンツ プレースホルダー 3">
            <a:extLst>
              <a:ext uri="{FF2B5EF4-FFF2-40B4-BE49-F238E27FC236}">
                <a16:creationId xmlns:a16="http://schemas.microsoft.com/office/drawing/2014/main" id="{49AB5498-5847-4A8F-9491-DA88707D5423}"/>
              </a:ext>
            </a:extLst>
          </p:cNvPr>
          <p:cNvSpPr>
            <a:spLocks noGrp="1"/>
          </p:cNvSpPr>
          <p:nvPr>
            <p:ph sz="half" idx="1"/>
          </p:nvPr>
        </p:nvSpPr>
        <p:spPr/>
        <p:txBody>
          <a:bodyPr/>
          <a:lstStyle/>
          <a:p>
            <a:r>
              <a:rPr lang="ja-JP" altLang="en-US" dirty="0"/>
              <a:t>パラメータ空間内の惑星という視点で</a:t>
            </a:r>
            <a:r>
              <a:rPr lang="en-US" altLang="ja-JP" dirty="0"/>
              <a:t>, </a:t>
            </a:r>
            <a:r>
              <a:rPr lang="ja-JP" altLang="en-US" dirty="0"/>
              <a:t>「点」から「線」</a:t>
            </a:r>
            <a:r>
              <a:rPr lang="en-US" altLang="ja-JP" dirty="0"/>
              <a:t>/</a:t>
            </a:r>
            <a:r>
              <a:rPr lang="ja-JP" altLang="en-US" dirty="0"/>
              <a:t>「面」</a:t>
            </a:r>
            <a:r>
              <a:rPr lang="en-US" altLang="ja-JP" dirty="0"/>
              <a:t>/</a:t>
            </a:r>
            <a:r>
              <a:rPr lang="ja-JP" altLang="en-US" dirty="0"/>
              <a:t>「体積」的な研究へ</a:t>
            </a:r>
            <a:r>
              <a:rPr lang="en-US" altLang="ja-JP" dirty="0"/>
              <a:t>.</a:t>
            </a:r>
          </a:p>
          <a:p>
            <a:pPr lvl="1"/>
            <a:r>
              <a:rPr lang="ja-JP" altLang="en-US" dirty="0"/>
              <a:t>「地球</a:t>
            </a:r>
            <a:r>
              <a:rPr lang="en-US" altLang="ja-JP" dirty="0"/>
              <a:t>, </a:t>
            </a:r>
            <a:r>
              <a:rPr lang="ja-JP" altLang="en-US" dirty="0"/>
              <a:t>火星</a:t>
            </a:r>
            <a:r>
              <a:rPr lang="en-US" altLang="ja-JP" dirty="0"/>
              <a:t>, … </a:t>
            </a:r>
            <a:r>
              <a:rPr lang="ja-JP" altLang="en-US" dirty="0"/>
              <a:t>の大気循環はなぜ今のようになっているのか</a:t>
            </a:r>
            <a:r>
              <a:rPr lang="en-US" altLang="ja-JP" dirty="0"/>
              <a:t>?</a:t>
            </a:r>
            <a:r>
              <a:rPr lang="ja-JP" altLang="en-US" dirty="0"/>
              <a:t>」</a:t>
            </a:r>
            <a:endParaRPr lang="en-US" altLang="ja-JP" dirty="0"/>
          </a:p>
          <a:p>
            <a:endParaRPr lang="en-US" altLang="ja-JP" dirty="0"/>
          </a:p>
          <a:p>
            <a:endParaRPr kumimoji="1" lang="ja-JP" altLang="en-US" dirty="0"/>
          </a:p>
        </p:txBody>
      </p:sp>
      <p:sp>
        <p:nvSpPr>
          <p:cNvPr id="5" name="コンテンツ プレースホルダー 4">
            <a:extLst>
              <a:ext uri="{FF2B5EF4-FFF2-40B4-BE49-F238E27FC236}">
                <a16:creationId xmlns:a16="http://schemas.microsoft.com/office/drawing/2014/main" id="{2181A9CE-93F9-401E-985E-CA7E1AF77941}"/>
              </a:ext>
            </a:extLst>
          </p:cNvPr>
          <p:cNvSpPr>
            <a:spLocks noGrp="1"/>
          </p:cNvSpPr>
          <p:nvPr>
            <p:ph sz="half" idx="2"/>
          </p:nvPr>
        </p:nvSpPr>
        <p:spPr/>
        <p:txBody>
          <a:bodyPr/>
          <a:lstStyle/>
          <a:p>
            <a:endParaRPr kumimoji="1" lang="ja-JP" altLang="en-US"/>
          </a:p>
        </p:txBody>
      </p:sp>
      <p:pic>
        <p:nvPicPr>
          <p:cNvPr id="6" name="Picture 1">
            <a:extLst>
              <a:ext uri="{FF2B5EF4-FFF2-40B4-BE49-F238E27FC236}">
                <a16:creationId xmlns:a16="http://schemas.microsoft.com/office/drawing/2014/main" id="{5A1C93E0-252C-4833-9F50-B579577E187E}"/>
              </a:ext>
            </a:extLst>
          </p:cNvPr>
          <p:cNvPicPr>
            <a:picLocks noChangeAspect="1" noChangeArrowheads="1"/>
          </p:cNvPicPr>
          <p:nvPr/>
        </p:nvPicPr>
        <p:blipFill>
          <a:blip r:embed="rId2" cstate="print"/>
          <a:srcRect/>
          <a:stretch>
            <a:fillRect/>
          </a:stretch>
        </p:blipFill>
        <p:spPr bwMode="auto">
          <a:xfrm>
            <a:off x="6384032" y="1097850"/>
            <a:ext cx="4112379" cy="4156283"/>
          </a:xfrm>
          <a:prstGeom prst="rect">
            <a:avLst/>
          </a:prstGeom>
          <a:noFill/>
          <a:ln w="9525">
            <a:noFill/>
            <a:miter lim="800000"/>
            <a:headEnd/>
            <a:tailEnd/>
          </a:ln>
        </p:spPr>
      </p:pic>
      <p:sp>
        <p:nvSpPr>
          <p:cNvPr id="7" name="テキスト ボックス 6">
            <a:extLst>
              <a:ext uri="{FF2B5EF4-FFF2-40B4-BE49-F238E27FC236}">
                <a16:creationId xmlns:a16="http://schemas.microsoft.com/office/drawing/2014/main" id="{EC89419B-0AEC-471C-B7EF-E67A74A14B66}"/>
              </a:ext>
            </a:extLst>
          </p:cNvPr>
          <p:cNvSpPr txBox="1"/>
          <p:nvPr/>
        </p:nvSpPr>
        <p:spPr>
          <a:xfrm>
            <a:off x="7295516" y="5254133"/>
            <a:ext cx="2289409" cy="338554"/>
          </a:xfrm>
          <a:prstGeom prst="rect">
            <a:avLst/>
          </a:prstGeom>
          <a:noFill/>
        </p:spPr>
        <p:txBody>
          <a:bodyPr wrap="none" rtlCol="0">
            <a:spAutoFit/>
          </a:bodyPr>
          <a:lstStyle/>
          <a:p>
            <a:r>
              <a:rPr kumimoji="1" lang="ja-JP" altLang="en-US" sz="1600" dirty="0"/>
              <a:t>パラメータ空間内の惑星</a:t>
            </a:r>
          </a:p>
        </p:txBody>
      </p:sp>
    </p:spTree>
    <p:extLst>
      <p:ext uri="{BB962C8B-B14F-4D97-AF65-F5344CB8AC3E}">
        <p14:creationId xmlns:p14="http://schemas.microsoft.com/office/powerpoint/2010/main" val="146564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5FEF33-E736-4EBB-8CC3-E804751E6C64}"/>
              </a:ext>
            </a:extLst>
          </p:cNvPr>
          <p:cNvSpPr>
            <a:spLocks noGrp="1"/>
          </p:cNvSpPr>
          <p:nvPr>
            <p:ph type="title"/>
          </p:nvPr>
        </p:nvSpPr>
        <p:spPr/>
        <p:txBody>
          <a:bodyPr/>
          <a:lstStyle/>
          <a:p>
            <a:r>
              <a:rPr lang="ja-JP" altLang="en-US" dirty="0"/>
              <a:t>モデル開発</a:t>
            </a:r>
            <a:r>
              <a:rPr lang="en-US" altLang="ja-JP" dirty="0"/>
              <a:t>: </a:t>
            </a:r>
            <a:r>
              <a:rPr lang="ja-JP" altLang="en-US" dirty="0"/>
              <a:t>モデル概要　その </a:t>
            </a:r>
            <a:r>
              <a:rPr lang="en-US" altLang="ja-JP" dirty="0"/>
              <a:t>3</a:t>
            </a:r>
            <a:br>
              <a:rPr lang="en-US" altLang="ja-JP" dirty="0"/>
            </a:br>
            <a:r>
              <a:rPr lang="ja-JP" altLang="en-US" dirty="0"/>
              <a:t>放射過程</a:t>
            </a:r>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4054A8A-965B-4618-8F39-1AD60528D195}"/>
                  </a:ext>
                </a:extLst>
              </p:cNvPr>
              <p:cNvSpPr txBox="1"/>
              <p:nvPr/>
            </p:nvSpPr>
            <p:spPr>
              <a:xfrm>
                <a:off x="134679" y="903796"/>
                <a:ext cx="5962658" cy="98655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a:rPr>
                            <m:t>𝑄</m:t>
                          </m:r>
                        </m:e>
                        <m:sub>
                          <m:r>
                            <a:rPr lang="en-US" altLang="ja-JP" b="0" i="1" smtClean="0">
                              <a:latin typeface="Cambria Math"/>
                            </a:rPr>
                            <m:t>𝑟𝑎𝑑</m:t>
                          </m:r>
                        </m:sub>
                      </m:sSub>
                      <m:r>
                        <a:rPr lang="en-US" altLang="ja-JP" i="1">
                          <a:latin typeface="Cambria Math"/>
                        </a:rPr>
                        <m:t>=</m:t>
                      </m:r>
                      <m:f>
                        <m:fPr>
                          <m:ctrlPr>
                            <a:rPr lang="en-US" altLang="ja-JP" i="1">
                              <a:latin typeface="Cambria Math" panose="02040503050406030204" pitchFamily="18" charset="0"/>
                              <a:ea typeface="Cambria Math"/>
                            </a:rPr>
                          </m:ctrlPr>
                        </m:fPr>
                        <m:num>
                          <m:r>
                            <a:rPr lang="en-US" altLang="ja-JP" i="1">
                              <a:latin typeface="Cambria Math"/>
                              <a:ea typeface="Cambria Math"/>
                            </a:rPr>
                            <m:t>𝑔</m:t>
                          </m:r>
                        </m:num>
                        <m:den>
                          <m:sSub>
                            <m:sSubPr>
                              <m:ctrlPr>
                                <a:rPr lang="en-US" altLang="ja-JP" i="1">
                                  <a:latin typeface="Cambria Math" panose="02040503050406030204" pitchFamily="18" charset="0"/>
                                  <a:ea typeface="Cambria Math"/>
                                </a:rPr>
                              </m:ctrlPr>
                            </m:sSubPr>
                            <m:e>
                              <m:r>
                                <a:rPr lang="en-US" altLang="ja-JP" i="1">
                                  <a:latin typeface="Cambria Math"/>
                                  <a:ea typeface="Cambria Math"/>
                                </a:rPr>
                                <m:t>𝐶</m:t>
                              </m:r>
                            </m:e>
                            <m:sub>
                              <m:r>
                                <a:rPr lang="en-US" altLang="ja-JP" i="1">
                                  <a:latin typeface="Cambria Math"/>
                                  <a:ea typeface="Cambria Math"/>
                                </a:rPr>
                                <m:t>𝑝</m:t>
                              </m:r>
                            </m:sub>
                          </m:sSub>
                        </m:den>
                      </m:f>
                      <m:f>
                        <m:fPr>
                          <m:ctrlPr>
                            <a:rPr lang="en-US" altLang="ja-JP" i="1">
                              <a:latin typeface="Cambria Math" panose="02040503050406030204" pitchFamily="18" charset="0"/>
                              <a:ea typeface="Cambria Math"/>
                            </a:rPr>
                          </m:ctrlPr>
                        </m:fPr>
                        <m:num>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b="0" i="1" smtClean="0">
                                  <a:latin typeface="Cambria Math"/>
                                  <a:ea typeface="Cambria Math"/>
                                </a:rPr>
                                <m:t>𝑟𝑎𝑑</m:t>
                              </m:r>
                            </m:sub>
                          </m:sSub>
                        </m:num>
                        <m:den>
                          <m:r>
                            <a:rPr lang="en-US" altLang="ja-JP" i="1">
                              <a:latin typeface="Cambria Math"/>
                              <a:ea typeface="Cambria Math"/>
                            </a:rPr>
                            <m:t>𝜕</m:t>
                          </m:r>
                          <m:r>
                            <a:rPr lang="ja-JP" altLang="en-US" i="1">
                              <a:latin typeface="Cambria Math"/>
                              <a:ea typeface="Cambria Math"/>
                            </a:rPr>
                            <m:t>𝜎</m:t>
                          </m:r>
                        </m:den>
                      </m:f>
                      <m:r>
                        <a:rPr lang="en-US" altLang="ja-JP" b="0" i="1" smtClean="0">
                          <a:latin typeface="Cambria Math"/>
                          <a:ea typeface="Cambria Math"/>
                        </a:rPr>
                        <m:t>,     </m:t>
                      </m:r>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𝐹</m:t>
                          </m:r>
                        </m:e>
                        <m:sub>
                          <m:r>
                            <a:rPr lang="en-US" altLang="ja-JP" b="0" i="1" smtClean="0">
                              <a:latin typeface="Cambria Math"/>
                              <a:ea typeface="Cambria Math"/>
                            </a:rPr>
                            <m:t>𝑟𝑎𝑑</m:t>
                          </m:r>
                        </m:sub>
                      </m:sSub>
                      <m:r>
                        <a:rPr lang="en-US" altLang="ja-JP" b="0" i="1" smtClean="0">
                          <a:latin typeface="Cambria Math"/>
                          <a:ea typeface="Cambria Math"/>
                        </a:rPr>
                        <m:t>=</m:t>
                      </m:r>
                      <m:nary>
                        <m:naryPr>
                          <m:ctrlPr>
                            <a:rPr lang="en-US" altLang="ja-JP" b="0" i="1" smtClean="0">
                              <a:latin typeface="Cambria Math" panose="02040503050406030204" pitchFamily="18" charset="0"/>
                              <a:ea typeface="Cambria Math"/>
                            </a:rPr>
                          </m:ctrlPr>
                        </m:naryPr>
                        <m:sub>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𝜆</m:t>
                              </m:r>
                            </m:e>
                            <m:sub>
                              <m:r>
                                <a:rPr lang="en-US" altLang="ja-JP" b="0" i="1" smtClean="0">
                                  <a:latin typeface="Cambria Math"/>
                                  <a:ea typeface="Cambria Math"/>
                                </a:rPr>
                                <m:t>𝑠</m:t>
                              </m:r>
                            </m:sub>
                          </m:sSub>
                        </m:sub>
                        <m:sup>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𝜆</m:t>
                              </m:r>
                            </m:e>
                            <m:sub>
                              <m:r>
                                <a:rPr lang="en-US" altLang="ja-JP" b="0" i="1" smtClean="0">
                                  <a:latin typeface="Cambria Math"/>
                                  <a:ea typeface="Cambria Math"/>
                                </a:rPr>
                                <m:t>𝑒</m:t>
                              </m:r>
                            </m:sub>
                          </m:sSub>
                        </m:sup>
                        <m:e>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a:rPr lang="en-US" altLang="ja-JP" b="0" i="1" smtClean="0">
                                  <a:latin typeface="Cambria Math"/>
                                  <a:ea typeface="Cambria Math"/>
                                </a:rPr>
                                <m:t>𝑟𝑎𝑑</m:t>
                              </m:r>
                              <m:r>
                                <a:rPr lang="en-US" altLang="ja-JP" b="0" i="1" smtClean="0">
                                  <a:latin typeface="Cambria Math"/>
                                  <a:ea typeface="Cambria Math"/>
                                </a:rPr>
                                <m:t>,</m:t>
                              </m:r>
                              <m:r>
                                <a:rPr lang="ja-JP" altLang="en-US" b="0" i="1" smtClean="0">
                                  <a:latin typeface="Cambria Math"/>
                                  <a:ea typeface="Cambria Math"/>
                                </a:rPr>
                                <m:t>𝜆</m:t>
                              </m:r>
                            </m:sub>
                          </m:sSub>
                        </m:e>
                      </m:nary>
                      <m:r>
                        <a:rPr lang="en-US" altLang="ja-JP" b="0" i="1" smtClean="0">
                          <a:latin typeface="Cambria Math"/>
                          <a:ea typeface="Cambria Math"/>
                        </a:rPr>
                        <m:t>𝑑</m:t>
                      </m:r>
                      <m:r>
                        <a:rPr lang="ja-JP" altLang="en-US" b="0" i="1" smtClean="0">
                          <a:latin typeface="Cambria Math"/>
                          <a:ea typeface="Cambria Math"/>
                        </a:rPr>
                        <m:t>𝜆</m:t>
                      </m:r>
                    </m:oMath>
                  </m:oMathPara>
                </a14:m>
                <a:endParaRPr lang="en-US" altLang="ja-JP" b="0" i="1" dirty="0">
                  <a:latin typeface="Cambria Math"/>
                  <a:ea typeface="Cambria Math"/>
                </a:endParaRPr>
              </a:p>
            </p:txBody>
          </p:sp>
        </mc:Choice>
        <mc:Fallback xmlns="">
          <p:sp>
            <p:nvSpPr>
              <p:cNvPr id="3" name="テキスト ボックス 2">
                <a:extLst>
                  <a:ext uri="{FF2B5EF4-FFF2-40B4-BE49-F238E27FC236}">
                    <a16:creationId xmlns:a16="http://schemas.microsoft.com/office/drawing/2014/main" id="{64054A8A-965B-4618-8F39-1AD60528D195}"/>
                  </a:ext>
                </a:extLst>
              </p:cNvPr>
              <p:cNvSpPr txBox="1">
                <a:spLocks noRot="1" noChangeAspect="1" noMove="1" noResize="1" noEditPoints="1" noAdjustHandles="1" noChangeArrowheads="1" noChangeShapeType="1" noTextEdit="1"/>
              </p:cNvSpPr>
              <p:nvPr/>
            </p:nvSpPr>
            <p:spPr>
              <a:xfrm>
                <a:off x="134679" y="903796"/>
                <a:ext cx="5962658" cy="98655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F72C28B-C5AE-4B08-9779-A514A9EAC811}"/>
                  </a:ext>
                </a:extLst>
              </p:cNvPr>
              <p:cNvSpPr txBox="1"/>
              <p:nvPr/>
            </p:nvSpPr>
            <p:spPr>
              <a:xfrm>
                <a:off x="7294298" y="1124744"/>
                <a:ext cx="2750310" cy="42589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ja-JP" altLang="en-US" sz="1800" i="1" smtClean="0">
                          <a:latin typeface="Cambria Math"/>
                          <a:ea typeface="+mn-ea"/>
                        </a:rPr>
                        <m:t>𝜏</m:t>
                      </m:r>
                      <m:r>
                        <a:rPr lang="en-US" altLang="ja-JP" sz="1800" b="0" i="1" smtClean="0">
                          <a:latin typeface="Cambria Math"/>
                          <a:ea typeface="+mn-ea"/>
                        </a:rPr>
                        <m:t> </m:t>
                      </m:r>
                      <m:r>
                        <a:rPr lang="ja-JP" altLang="en-US" sz="1800" b="0" i="1" smtClean="0">
                          <a:latin typeface="Cambria Math"/>
                          <a:ea typeface="+mn-ea"/>
                        </a:rPr>
                        <m:t>は</m:t>
                      </m:r>
                      <m:r>
                        <a:rPr lang="ja-JP" altLang="en-US" sz="1800" i="1">
                          <a:latin typeface="Cambria Math"/>
                          <a:ea typeface="+mn-ea"/>
                        </a:rPr>
                        <m:t>光学的厚さ</m:t>
                      </m:r>
                      <m:r>
                        <a:rPr lang="en-US" altLang="ja-JP" sz="1800" b="0" i="1" smtClean="0">
                          <a:latin typeface="Cambria Math"/>
                          <a:ea typeface="+mn-ea"/>
                        </a:rPr>
                        <m:t>,</m:t>
                      </m:r>
                    </m:oMath>
                  </m:oMathPara>
                </a14:m>
                <a:endParaRPr lang="en-US" altLang="ja-JP" sz="1800" b="0" i="1" dirty="0">
                  <a:latin typeface="+mn-ea"/>
                  <a:ea typeface="+mn-ea"/>
                </a:endParaRPr>
              </a:p>
              <a:p>
                <a:pPr/>
                <a14:m>
                  <m:oMathPara xmlns:m="http://schemas.openxmlformats.org/officeDocument/2006/math">
                    <m:oMathParaPr>
                      <m:jc m:val="left"/>
                    </m:oMathParaPr>
                    <m:oMath xmlns:m="http://schemas.openxmlformats.org/officeDocument/2006/math">
                      <m:r>
                        <a:rPr lang="en-US" altLang="ja-JP" sz="1800" i="1" smtClean="0">
                          <a:latin typeface="Cambria Math"/>
                          <a:ea typeface="+mn-ea"/>
                        </a:rPr>
                        <m:t>ℑ</m:t>
                      </m:r>
                      <m:d>
                        <m:dPr>
                          <m:ctrlPr>
                            <a:rPr lang="en-US" altLang="ja-JP" sz="1800" i="1" smtClean="0">
                              <a:latin typeface="Cambria Math" panose="02040503050406030204" pitchFamily="18" charset="0"/>
                              <a:ea typeface="+mn-ea"/>
                            </a:rPr>
                          </m:ctrlPr>
                        </m:dPr>
                        <m:e>
                          <m:r>
                            <a:rPr lang="ja-JP" altLang="en-US" sz="1800" i="1" smtClean="0">
                              <a:latin typeface="Cambria Math"/>
                              <a:ea typeface="+mn-ea"/>
                            </a:rPr>
                            <m:t>𝜏</m:t>
                          </m:r>
                          <m:r>
                            <a:rPr lang="en-US" altLang="ja-JP" sz="1800" b="0" i="1" smtClean="0">
                              <a:latin typeface="Cambria Math"/>
                              <a:ea typeface="+mn-ea"/>
                            </a:rPr>
                            <m:t>′,</m:t>
                          </m:r>
                          <m:r>
                            <a:rPr lang="ja-JP" altLang="en-US" sz="1800" i="1">
                              <a:latin typeface="Cambria Math"/>
                              <a:ea typeface="+mn-ea"/>
                            </a:rPr>
                            <m:t>𝜏</m:t>
                          </m:r>
                        </m:e>
                      </m:d>
                      <m:r>
                        <a:rPr lang="en-US" altLang="ja-JP" sz="1800" b="0" i="1" smtClean="0">
                          <a:latin typeface="Cambria Math"/>
                          <a:ea typeface="+mn-ea"/>
                        </a:rPr>
                        <m:t> </m:t>
                      </m:r>
                      <m:r>
                        <a:rPr lang="ja-JP" altLang="en-US" sz="1800" b="0" i="1" smtClean="0">
                          <a:latin typeface="Cambria Math"/>
                          <a:ea typeface="+mn-ea"/>
                        </a:rPr>
                        <m:t>は</m:t>
                      </m:r>
                      <m:sSup>
                        <m:sSupPr>
                          <m:ctrlPr>
                            <a:rPr lang="en-US" altLang="ja-JP" sz="1800" b="0" i="1" smtClean="0">
                              <a:latin typeface="Cambria Math" panose="02040503050406030204" pitchFamily="18" charset="0"/>
                              <a:ea typeface="+mn-ea"/>
                            </a:rPr>
                          </m:ctrlPr>
                        </m:sSupPr>
                        <m:e>
                          <m:r>
                            <a:rPr lang="ja-JP" altLang="en-US" sz="1800" i="1">
                              <a:latin typeface="Cambria Math"/>
                              <a:ea typeface="+mn-ea"/>
                            </a:rPr>
                            <m:t>𝜏</m:t>
                          </m:r>
                        </m:e>
                        <m:sup>
                          <m:r>
                            <a:rPr lang="en-US" altLang="ja-JP" sz="1800" b="0" i="1" smtClean="0">
                              <a:latin typeface="Cambria Math"/>
                              <a:ea typeface="+mn-ea"/>
                            </a:rPr>
                            <m:t>′</m:t>
                          </m:r>
                        </m:sup>
                      </m:sSup>
                      <m:r>
                        <a:rPr lang="en-US" altLang="ja-JP" sz="1800" b="0" i="1" smtClean="0">
                          <a:latin typeface="Cambria Math"/>
                          <a:ea typeface="+mn-ea"/>
                        </a:rPr>
                        <m:t>,</m:t>
                      </m:r>
                      <m:r>
                        <a:rPr lang="ja-JP" altLang="en-US" sz="1800" i="1">
                          <a:latin typeface="Cambria Math"/>
                          <a:ea typeface="+mn-ea"/>
                        </a:rPr>
                        <m:t>𝜏</m:t>
                      </m:r>
                      <m:r>
                        <a:rPr lang="en-US" altLang="ja-JP" sz="1800" b="0" i="1" smtClean="0">
                          <a:latin typeface="Cambria Math"/>
                          <a:ea typeface="+mn-ea"/>
                        </a:rPr>
                        <m:t> </m:t>
                      </m:r>
                      <m:r>
                        <a:rPr lang="ja-JP" altLang="en-US" sz="1800" i="1">
                          <a:latin typeface="Cambria Math"/>
                          <a:ea typeface="+mn-ea"/>
                        </a:rPr>
                        <m:t>間</m:t>
                      </m:r>
                    </m:oMath>
                  </m:oMathPara>
                </a14:m>
                <a:endParaRPr lang="en-US" altLang="ja-JP" sz="1800" i="1" dirty="0">
                  <a:latin typeface="+mn-ea"/>
                  <a:ea typeface="+mn-ea"/>
                </a:endParaRPr>
              </a:p>
              <a:p>
                <a14:m>
                  <m:oMath xmlns:m="http://schemas.openxmlformats.org/officeDocument/2006/math">
                    <m:r>
                      <a:rPr lang="ja-JP" altLang="en-US" sz="1800" i="1">
                        <a:latin typeface="Cambria Math"/>
                        <a:ea typeface="+mn-ea"/>
                      </a:rPr>
                      <m:t>の</m:t>
                    </m:r>
                    <m:r>
                      <a:rPr lang="ja-JP" altLang="en-US" sz="1800" i="1" smtClean="0">
                        <a:latin typeface="Cambria Math"/>
                        <a:ea typeface="+mn-ea"/>
                      </a:rPr>
                      <m:t>透過率</m:t>
                    </m:r>
                  </m:oMath>
                </a14:m>
                <a:r>
                  <a:rPr lang="en-US" altLang="ja-JP" sz="1800" i="1" dirty="0">
                    <a:latin typeface="+mn-ea"/>
                    <a:ea typeface="+mn-ea"/>
                  </a:rPr>
                  <a:t>,</a:t>
                </a:r>
                <a:r>
                  <a:rPr lang="ja-JP" altLang="en-US" sz="1800" i="1" dirty="0">
                    <a:latin typeface="+mn-ea"/>
                    <a:ea typeface="+mn-ea"/>
                  </a:rPr>
                  <a:t> </a:t>
                </a:r>
                <a14:m>
                  <m:oMath xmlns:m="http://schemas.openxmlformats.org/officeDocument/2006/math">
                    <m:sSup>
                      <m:sSupPr>
                        <m:ctrlPr>
                          <a:rPr lang="en-US" altLang="ja-JP" sz="1800" i="1" smtClean="0">
                            <a:latin typeface="Cambria Math" panose="02040503050406030204" pitchFamily="18" charset="0"/>
                            <a:ea typeface="+mn-ea"/>
                          </a:rPr>
                        </m:ctrlPr>
                      </m:sSupPr>
                      <m:e>
                        <m:r>
                          <a:rPr lang="en-US" altLang="ja-JP" sz="1800" b="0" i="1" smtClean="0">
                            <a:latin typeface="Cambria Math"/>
                            <a:ea typeface="+mn-ea"/>
                          </a:rPr>
                          <m:t>𝐹</m:t>
                        </m:r>
                      </m:e>
                      <m:sup>
                        <m:r>
                          <a:rPr lang="en-US" altLang="ja-JP" sz="1800" b="0" i="1" smtClean="0">
                            <a:latin typeface="Cambria Math"/>
                            <a:ea typeface="+mn-ea"/>
                          </a:rPr>
                          <m:t>+</m:t>
                        </m:r>
                      </m:sup>
                    </m:sSup>
                    <m:r>
                      <a:rPr lang="en-US" altLang="ja-JP" sz="1800" b="0" i="1" smtClean="0">
                        <a:latin typeface="Cambria Math"/>
                        <a:ea typeface="+mn-ea"/>
                      </a:rPr>
                      <m:t>, </m:t>
                    </m:r>
                    <m:sSup>
                      <m:sSupPr>
                        <m:ctrlPr>
                          <a:rPr lang="en-US" altLang="ja-JP" sz="1800" b="0" i="1" smtClean="0">
                            <a:latin typeface="Cambria Math" panose="02040503050406030204" pitchFamily="18" charset="0"/>
                            <a:ea typeface="+mn-ea"/>
                          </a:rPr>
                        </m:ctrlPr>
                      </m:sSupPr>
                      <m:e>
                        <m:r>
                          <a:rPr lang="en-US" altLang="ja-JP" sz="1800" b="0" i="1" smtClean="0">
                            <a:latin typeface="Cambria Math"/>
                            <a:ea typeface="+mn-ea"/>
                          </a:rPr>
                          <m:t>𝐹</m:t>
                        </m:r>
                      </m:e>
                      <m:sup>
                        <m:r>
                          <a:rPr lang="en-US" altLang="ja-JP" sz="1800" b="0" i="1" smtClean="0">
                            <a:latin typeface="Cambria Math"/>
                            <a:ea typeface="+mn-ea"/>
                          </a:rPr>
                          <m:t>−</m:t>
                        </m:r>
                      </m:sup>
                    </m:sSup>
                    <m:r>
                      <a:rPr lang="en-US" altLang="ja-JP" sz="1800" b="0" i="1" smtClean="0">
                        <a:latin typeface="Cambria Math"/>
                        <a:ea typeface="+mn-ea"/>
                      </a:rPr>
                      <m:t> </m:t>
                    </m:r>
                  </m:oMath>
                </a14:m>
                <a:endParaRPr lang="en-US" altLang="ja-JP" sz="1800" b="0" i="1" dirty="0">
                  <a:latin typeface="+mn-ea"/>
                  <a:ea typeface="+mn-ea"/>
                </a:endParaRPr>
              </a:p>
              <a:p>
                <a:pPr/>
                <a14:m>
                  <m:oMathPara xmlns:m="http://schemas.openxmlformats.org/officeDocument/2006/math">
                    <m:oMathParaPr>
                      <m:jc m:val="left"/>
                    </m:oMathParaPr>
                    <m:oMath xmlns:m="http://schemas.openxmlformats.org/officeDocument/2006/math">
                      <m:r>
                        <a:rPr lang="ja-JP" altLang="en-US" sz="1800" b="0" i="1" smtClean="0">
                          <a:latin typeface="Cambria Math"/>
                          <a:ea typeface="+mn-ea"/>
                        </a:rPr>
                        <m:t>は</m:t>
                      </m:r>
                      <m:r>
                        <a:rPr lang="ja-JP" altLang="en-US" sz="1800" i="1">
                          <a:latin typeface="Cambria Math"/>
                          <a:ea typeface="+mn-ea"/>
                        </a:rPr>
                        <m:t>それぞれ</m:t>
                      </m:r>
                      <m:r>
                        <a:rPr lang="ja-JP" altLang="en-US" sz="1800" i="1" smtClean="0">
                          <a:latin typeface="Cambria Math"/>
                          <a:ea typeface="+mn-ea"/>
                        </a:rPr>
                        <m:t>上向</m:t>
                      </m:r>
                    </m:oMath>
                  </m:oMathPara>
                </a14:m>
                <a:endParaRPr lang="en-US" altLang="ja-JP" sz="1800" i="1" dirty="0">
                  <a:latin typeface="+mn-ea"/>
                  <a:ea typeface="+mn-ea"/>
                </a:endParaRPr>
              </a:p>
              <a:p>
                <a:pPr/>
                <a14:m>
                  <m:oMathPara xmlns:m="http://schemas.openxmlformats.org/officeDocument/2006/math">
                    <m:oMathParaPr>
                      <m:jc m:val="left"/>
                    </m:oMathParaPr>
                    <m:oMath xmlns:m="http://schemas.openxmlformats.org/officeDocument/2006/math">
                      <m:r>
                        <a:rPr lang="ja-JP" altLang="en-US" sz="1800" i="1" smtClean="0">
                          <a:latin typeface="Cambria Math"/>
                          <a:ea typeface="+mn-ea"/>
                        </a:rPr>
                        <m:t>き</m:t>
                      </m:r>
                      <m:r>
                        <a:rPr lang="en-US" altLang="ja-JP" sz="1800" b="0" i="1" smtClean="0">
                          <a:latin typeface="Cambria Math"/>
                          <a:ea typeface="+mn-ea"/>
                        </a:rPr>
                        <m:t>, </m:t>
                      </m:r>
                      <m:r>
                        <a:rPr lang="ja-JP" altLang="en-US" sz="1800" i="1">
                          <a:latin typeface="Cambria Math"/>
                          <a:ea typeface="+mn-ea"/>
                        </a:rPr>
                        <m:t>下向き</m:t>
                      </m:r>
                      <m:r>
                        <a:rPr lang="ja-JP" altLang="en-US" sz="1800" i="1" smtClean="0">
                          <a:latin typeface="Cambria Math"/>
                          <a:ea typeface="+mn-ea"/>
                        </a:rPr>
                        <m:t>フラッ</m:t>
                      </m:r>
                    </m:oMath>
                  </m:oMathPara>
                </a14:m>
                <a:endParaRPr lang="en-US" altLang="ja-JP" sz="1800" i="1" dirty="0">
                  <a:latin typeface="+mn-ea"/>
                  <a:ea typeface="+mn-ea"/>
                </a:endParaRPr>
              </a:p>
              <a:p>
                <a:pPr/>
                <a14:m>
                  <m:oMathPara xmlns:m="http://schemas.openxmlformats.org/officeDocument/2006/math">
                    <m:oMathParaPr>
                      <m:jc m:val="left"/>
                    </m:oMathParaPr>
                    <m:oMath xmlns:m="http://schemas.openxmlformats.org/officeDocument/2006/math">
                      <m:r>
                        <a:rPr lang="ja-JP" altLang="en-US" sz="1800" i="1" smtClean="0">
                          <a:latin typeface="Cambria Math"/>
                          <a:ea typeface="+mn-ea"/>
                        </a:rPr>
                        <m:t>クス</m:t>
                      </m:r>
                      <m:r>
                        <a:rPr lang="en-US" altLang="ja-JP" sz="1800" b="0" i="1" smtClean="0">
                          <a:latin typeface="Cambria Math"/>
                          <a:ea typeface="+mn-ea"/>
                        </a:rPr>
                        <m:t>, </m:t>
                      </m:r>
                      <m:sSub>
                        <m:sSubPr>
                          <m:ctrlPr>
                            <a:rPr lang="en-US" altLang="ja-JP" sz="1800" i="1" smtClean="0">
                              <a:latin typeface="Cambria Math" panose="02040503050406030204" pitchFamily="18" charset="0"/>
                              <a:ea typeface="+mn-ea"/>
                            </a:rPr>
                          </m:ctrlPr>
                        </m:sSubPr>
                        <m:e>
                          <m:r>
                            <a:rPr lang="ja-JP" altLang="en-US" sz="1800" i="1" smtClean="0">
                              <a:latin typeface="Cambria Math"/>
                              <a:ea typeface="+mn-ea"/>
                            </a:rPr>
                            <m:t>𝛾</m:t>
                          </m:r>
                        </m:e>
                        <m:sub>
                          <m:r>
                            <a:rPr lang="en-US" altLang="ja-JP" sz="1800" b="0" i="1" smtClean="0">
                              <a:latin typeface="Cambria Math"/>
                              <a:ea typeface="+mn-ea"/>
                            </a:rPr>
                            <m:t>1,2,3,4</m:t>
                          </m:r>
                        </m:sub>
                      </m:sSub>
                      <m:r>
                        <a:rPr lang="ja-JP" altLang="en-US" sz="1800" b="0" i="1" smtClean="0">
                          <a:latin typeface="Cambria Math"/>
                          <a:ea typeface="+mn-ea"/>
                        </a:rPr>
                        <m:t>は</m:t>
                      </m:r>
                      <m:r>
                        <a:rPr lang="ja-JP" altLang="en-US" sz="1800" i="1">
                          <a:latin typeface="Cambria Math"/>
                          <a:ea typeface="+mn-ea"/>
                        </a:rPr>
                        <m:t>係</m:t>
                      </m:r>
                    </m:oMath>
                  </m:oMathPara>
                </a14:m>
                <a:endParaRPr lang="en-US" altLang="ja-JP" sz="1800" i="1" dirty="0">
                  <a:latin typeface="+mn-ea"/>
                  <a:ea typeface="+mn-ea"/>
                </a:endParaRPr>
              </a:p>
              <a:p>
                <a14:m>
                  <m:oMath xmlns:m="http://schemas.openxmlformats.org/officeDocument/2006/math">
                    <m:r>
                      <a:rPr lang="ja-JP" altLang="en-US" sz="1800" i="1">
                        <a:latin typeface="Cambria Math"/>
                        <a:ea typeface="+mn-ea"/>
                      </a:rPr>
                      <m:t>数</m:t>
                    </m:r>
                  </m:oMath>
                </a14:m>
                <a:r>
                  <a:rPr lang="ja-JP" altLang="en-US" sz="1800" dirty="0">
                    <a:latin typeface="+mn-ea"/>
                    <a:ea typeface="+mn-ea"/>
                  </a:rPr>
                  <a:t>（詳細は</a:t>
                </a:r>
                <a:r>
                  <a:rPr lang="en-US" altLang="ja-JP" sz="1800" dirty="0">
                    <a:latin typeface="+mn-ea"/>
                    <a:ea typeface="+mn-ea"/>
                  </a:rPr>
                  <a:t>, </a:t>
                </a:r>
                <a:r>
                  <a:rPr lang="ja-JP" altLang="en-US" sz="1800" dirty="0">
                    <a:latin typeface="+mn-ea"/>
                    <a:ea typeface="+mn-ea"/>
                  </a:rPr>
                  <a:t>例え</a:t>
                </a:r>
                <a:endParaRPr lang="en-US" altLang="ja-JP" sz="1800" dirty="0">
                  <a:latin typeface="+mn-ea"/>
                  <a:ea typeface="+mn-ea"/>
                </a:endParaRPr>
              </a:p>
              <a:p>
                <a:r>
                  <a:rPr lang="ja-JP" altLang="en-US" sz="1800" dirty="0">
                    <a:latin typeface="+mn-ea"/>
                    <a:ea typeface="+mn-ea"/>
                  </a:rPr>
                  <a:t>ば</a:t>
                </a:r>
                <a:r>
                  <a:rPr lang="en-US" altLang="ja-JP" sz="1800" dirty="0">
                    <a:latin typeface="+mn-ea"/>
                    <a:ea typeface="+mn-ea"/>
                  </a:rPr>
                  <a:t>, </a:t>
                </a:r>
                <a:r>
                  <a:rPr lang="en-US" altLang="ja-JP" sz="1800" dirty="0" err="1">
                    <a:latin typeface="+mn-ea"/>
                    <a:ea typeface="+mn-ea"/>
                  </a:rPr>
                  <a:t>Toon</a:t>
                </a:r>
                <a:r>
                  <a:rPr lang="en-US" altLang="ja-JP" sz="1800" dirty="0">
                    <a:latin typeface="+mn-ea"/>
                    <a:ea typeface="+mn-ea"/>
                  </a:rPr>
                  <a:t> et al. </a:t>
                </a:r>
              </a:p>
              <a:p>
                <a:r>
                  <a:rPr lang="en-US" altLang="ja-JP" sz="1800" dirty="0">
                    <a:latin typeface="+mn-ea"/>
                    <a:ea typeface="+mn-ea"/>
                  </a:rPr>
                  <a:t>(1989) </a:t>
                </a:r>
                <a:r>
                  <a:rPr lang="ja-JP" altLang="en-US" sz="1800" dirty="0">
                    <a:latin typeface="+mn-ea"/>
                    <a:ea typeface="+mn-ea"/>
                  </a:rPr>
                  <a:t>を参照の</a:t>
                </a:r>
                <a:endParaRPr lang="en-US" altLang="ja-JP" sz="1800" dirty="0">
                  <a:latin typeface="+mn-ea"/>
                  <a:ea typeface="+mn-ea"/>
                </a:endParaRPr>
              </a:p>
              <a:p>
                <a:r>
                  <a:rPr lang="ja-JP" altLang="en-US" sz="1800" dirty="0">
                    <a:latin typeface="+mn-ea"/>
                    <a:ea typeface="+mn-ea"/>
                  </a:rPr>
                  <a:t>こと）</a:t>
                </a:r>
                <a:r>
                  <a:rPr lang="en-US" altLang="ja-JP" sz="1800" dirty="0">
                    <a:latin typeface="+mn-ea"/>
                    <a:ea typeface="+mn-ea"/>
                  </a:rPr>
                  <a:t>,</a:t>
                </a:r>
                <a14:m>
                  <m:oMath xmlns:m="http://schemas.openxmlformats.org/officeDocument/2006/math">
                    <m:sSub>
                      <m:sSubPr>
                        <m:ctrlPr>
                          <a:rPr lang="en-US" altLang="ja-JP" sz="1800" i="1" smtClean="0">
                            <a:latin typeface="Cambria Math" panose="02040503050406030204" pitchFamily="18" charset="0"/>
                            <a:ea typeface="+mn-ea"/>
                          </a:rPr>
                        </m:ctrlPr>
                      </m:sSubPr>
                      <m:e>
                        <m:r>
                          <a:rPr lang="en-US" altLang="ja-JP" sz="1800" b="0" i="1" smtClean="0">
                            <a:latin typeface="Cambria Math"/>
                            <a:ea typeface="+mn-ea"/>
                          </a:rPr>
                          <m:t> </m:t>
                        </m:r>
                        <m:r>
                          <a:rPr lang="ja-JP" altLang="en-US" sz="1800" i="1" smtClean="0">
                            <a:latin typeface="Cambria Math"/>
                            <a:ea typeface="+mn-ea"/>
                          </a:rPr>
                          <m:t>𝜇</m:t>
                        </m:r>
                      </m:e>
                      <m:sub>
                        <m:r>
                          <a:rPr lang="en-US" altLang="ja-JP" sz="1800" b="0" i="1" smtClean="0">
                            <a:latin typeface="Cambria Math"/>
                            <a:ea typeface="+mn-ea"/>
                          </a:rPr>
                          <m:t>0</m:t>
                        </m:r>
                      </m:sub>
                    </m:sSub>
                    <m:r>
                      <a:rPr lang="en-US" altLang="ja-JP" sz="1800" b="0" i="1" smtClean="0">
                        <a:latin typeface="Cambria Math"/>
                        <a:ea typeface="+mn-ea"/>
                      </a:rPr>
                      <m:t>, </m:t>
                    </m:r>
                    <m:sSub>
                      <m:sSubPr>
                        <m:ctrlPr>
                          <a:rPr lang="en-US" altLang="ja-JP" sz="1800" b="0" i="1" smtClean="0">
                            <a:latin typeface="Cambria Math" panose="02040503050406030204" pitchFamily="18" charset="0"/>
                            <a:ea typeface="+mn-ea"/>
                          </a:rPr>
                        </m:ctrlPr>
                      </m:sSubPr>
                      <m:e>
                        <m:r>
                          <a:rPr lang="en-US" altLang="ja-JP" sz="1800" b="0" i="1" smtClean="0">
                            <a:latin typeface="Cambria Math"/>
                            <a:ea typeface="+mn-ea"/>
                          </a:rPr>
                          <m:t> </m:t>
                        </m:r>
                        <m:r>
                          <a:rPr lang="en-US" altLang="ja-JP" sz="1800" b="0" i="1" smtClean="0">
                            <a:latin typeface="Cambria Math"/>
                            <a:ea typeface="+mn-ea"/>
                          </a:rPr>
                          <m:t>𝐹</m:t>
                        </m:r>
                      </m:e>
                      <m:sub>
                        <m:r>
                          <a:rPr lang="en-US" altLang="ja-JP" sz="1800" b="0" i="1" smtClean="0">
                            <a:latin typeface="Cambria Math"/>
                            <a:ea typeface="+mn-ea"/>
                          </a:rPr>
                          <m:t>𝑠</m:t>
                        </m:r>
                      </m:sub>
                    </m:sSub>
                    <m:r>
                      <a:rPr lang="en-US" altLang="ja-JP" sz="1800" b="0" i="1" smtClean="0">
                        <a:latin typeface="Cambria Math"/>
                        <a:ea typeface="+mn-ea"/>
                      </a:rPr>
                      <m:t> </m:t>
                    </m:r>
                    <m:r>
                      <a:rPr lang="ja-JP" altLang="en-US" sz="1800" b="0" i="1" smtClean="0">
                        <a:latin typeface="Cambria Math"/>
                        <a:ea typeface="+mn-ea"/>
                      </a:rPr>
                      <m:t>は</m:t>
                    </m:r>
                  </m:oMath>
                </a14:m>
                <a:endParaRPr lang="en-US" altLang="ja-JP" sz="1800" b="0" i="1" dirty="0">
                  <a:latin typeface="Cambria Math"/>
                  <a:ea typeface="+mn-ea"/>
                </a:endParaRPr>
              </a:p>
              <a:p>
                <a:pPr/>
                <a14:m>
                  <m:oMathPara xmlns:m="http://schemas.openxmlformats.org/officeDocument/2006/math">
                    <m:oMathParaPr>
                      <m:jc m:val="left"/>
                    </m:oMathParaPr>
                    <m:oMath xmlns:m="http://schemas.openxmlformats.org/officeDocument/2006/math">
                      <m:r>
                        <a:rPr lang="ja-JP" altLang="en-US" sz="1800" i="1">
                          <a:latin typeface="Cambria Math"/>
                          <a:ea typeface="+mn-ea"/>
                        </a:rPr>
                        <m:t>太陽天頂角の</m:t>
                      </m:r>
                      <m:r>
                        <a:rPr lang="ja-JP" altLang="en-US" sz="1800" i="1" smtClean="0">
                          <a:latin typeface="Cambria Math"/>
                          <a:ea typeface="+mn-ea"/>
                        </a:rPr>
                        <m:t>余</m:t>
                      </m:r>
                    </m:oMath>
                  </m:oMathPara>
                </a14:m>
                <a:endParaRPr lang="en-US" altLang="ja-JP" sz="1800" i="1" dirty="0">
                  <a:latin typeface="Cambria Math"/>
                  <a:ea typeface="+mn-ea"/>
                </a:endParaRPr>
              </a:p>
              <a:p>
                <a14:m>
                  <m:oMath xmlns:m="http://schemas.openxmlformats.org/officeDocument/2006/math">
                    <m:r>
                      <a:rPr lang="ja-JP" altLang="en-US" sz="1800" i="1" smtClean="0">
                        <a:latin typeface="Cambria Math"/>
                        <a:ea typeface="+mn-ea"/>
                      </a:rPr>
                      <m:t>弦</m:t>
                    </m:r>
                  </m:oMath>
                </a14:m>
                <a:r>
                  <a:rPr lang="en-US" altLang="ja-JP" sz="1800" dirty="0">
                    <a:latin typeface="+mn-ea"/>
                    <a:ea typeface="+mn-ea"/>
                  </a:rPr>
                  <a:t>, </a:t>
                </a:r>
                <a:r>
                  <a:rPr lang="ja-JP" altLang="en-US" sz="1800" dirty="0">
                    <a:latin typeface="+mn-ea"/>
                    <a:ea typeface="+mn-ea"/>
                  </a:rPr>
                  <a:t>太陽放射フ</a:t>
                </a:r>
                <a:endParaRPr lang="en-US" altLang="ja-JP" sz="1800" dirty="0">
                  <a:latin typeface="+mn-ea"/>
                  <a:ea typeface="+mn-ea"/>
                </a:endParaRPr>
              </a:p>
              <a:p>
                <a:r>
                  <a:rPr lang="ja-JP" altLang="en-US" sz="1800" dirty="0">
                    <a:latin typeface="+mn-ea"/>
                    <a:ea typeface="+mn-ea"/>
                  </a:rPr>
                  <a:t>ラックスであり</a:t>
                </a:r>
                <a:r>
                  <a:rPr lang="en-US" altLang="ja-JP" sz="1800" dirty="0">
                    <a:latin typeface="+mn-ea"/>
                    <a:ea typeface="+mn-ea"/>
                  </a:rPr>
                  <a:t>,</a:t>
                </a:r>
              </a:p>
              <a:p>
                <a:pPr/>
                <a14:m>
                  <m:oMathPara xmlns:m="http://schemas.openxmlformats.org/officeDocument/2006/math">
                    <m:oMathParaPr>
                      <m:jc m:val="left"/>
                    </m:oMathParaPr>
                    <m:oMath xmlns:m="http://schemas.openxmlformats.org/officeDocument/2006/math">
                      <m:sSub>
                        <m:sSubPr>
                          <m:ctrlPr>
                            <a:rPr lang="en-US" altLang="ja-JP" sz="1800" i="1" smtClean="0">
                              <a:latin typeface="Cambria Math" panose="02040503050406030204" pitchFamily="18" charset="0"/>
                              <a:ea typeface="+mn-ea"/>
                            </a:rPr>
                          </m:ctrlPr>
                        </m:sSubPr>
                        <m:e>
                          <m:r>
                            <a:rPr lang="ja-JP" altLang="en-US" sz="1800" i="1" smtClean="0">
                              <a:latin typeface="Cambria Math"/>
                              <a:ea typeface="+mn-ea"/>
                            </a:rPr>
                            <m:t>𝜔</m:t>
                          </m:r>
                        </m:e>
                        <m:sub>
                          <m:r>
                            <a:rPr lang="en-US" altLang="ja-JP" sz="1800" b="0" i="1" smtClean="0">
                              <a:latin typeface="Cambria Math"/>
                              <a:ea typeface="+mn-ea"/>
                            </a:rPr>
                            <m:t>0</m:t>
                          </m:r>
                        </m:sub>
                      </m:sSub>
                      <m:r>
                        <a:rPr lang="en-US" altLang="ja-JP" sz="1800" b="0" i="1" smtClean="0">
                          <a:latin typeface="Cambria Math"/>
                          <a:ea typeface="+mn-ea"/>
                        </a:rPr>
                        <m:t> </m:t>
                      </m:r>
                      <m:r>
                        <a:rPr lang="ja-JP" altLang="en-US" sz="1800" b="0" i="1" smtClean="0">
                          <a:latin typeface="Cambria Math"/>
                          <a:ea typeface="+mn-ea"/>
                        </a:rPr>
                        <m:t>は</m:t>
                      </m:r>
                      <m:r>
                        <a:rPr lang="ja-JP" altLang="en-US" sz="1800" i="1">
                          <a:latin typeface="Cambria Math"/>
                          <a:ea typeface="+mn-ea"/>
                        </a:rPr>
                        <m:t>一次散乱</m:t>
                      </m:r>
                    </m:oMath>
                  </m:oMathPara>
                </a14:m>
                <a:endParaRPr lang="en-US" altLang="ja-JP" sz="1800" i="1" dirty="0">
                  <a:latin typeface="Cambria Math"/>
                  <a:ea typeface="+mn-ea"/>
                </a:endParaRPr>
              </a:p>
              <a:p>
                <a14:m>
                  <m:oMath xmlns:m="http://schemas.openxmlformats.org/officeDocument/2006/math">
                    <m:r>
                      <a:rPr lang="ja-JP" altLang="en-US" sz="1800" i="1">
                        <a:latin typeface="Cambria Math"/>
                        <a:ea typeface="+mn-ea"/>
                      </a:rPr>
                      <m:t>アルベド</m:t>
                    </m:r>
                    <m:r>
                      <a:rPr lang="ja-JP" altLang="en-US" sz="1800" b="0" i="1" smtClean="0">
                        <a:latin typeface="Cambria Math"/>
                        <a:ea typeface="+mn-ea"/>
                      </a:rPr>
                      <m:t>であ</m:t>
                    </m:r>
                  </m:oMath>
                </a14:m>
                <a:r>
                  <a:rPr lang="ja-JP" altLang="en-US" sz="1800" dirty="0">
                    <a:latin typeface="+mn-ea"/>
                    <a:ea typeface="+mn-ea"/>
                  </a:rPr>
                  <a:t>る</a:t>
                </a:r>
                <a14:m>
                  <m:oMath xmlns:m="http://schemas.openxmlformats.org/officeDocument/2006/math">
                    <m:r>
                      <a:rPr lang="en-US" altLang="ja-JP" sz="1800" b="0" i="0" smtClean="0">
                        <a:latin typeface="Cambria Math"/>
                        <a:ea typeface="+mn-ea"/>
                      </a:rPr>
                      <m:t>.</m:t>
                    </m:r>
                  </m:oMath>
                </a14:m>
                <a:endParaRPr lang="en-US" altLang="ja-JP" sz="1800" b="0" i="0" dirty="0">
                  <a:latin typeface="+mn-ea"/>
                  <a:ea typeface="+mn-ea"/>
                </a:endParaRPr>
              </a:p>
            </p:txBody>
          </p:sp>
        </mc:Choice>
        <mc:Fallback xmlns="">
          <p:sp>
            <p:nvSpPr>
              <p:cNvPr id="4" name="テキスト ボックス 3">
                <a:extLst>
                  <a:ext uri="{FF2B5EF4-FFF2-40B4-BE49-F238E27FC236}">
                    <a16:creationId xmlns:a16="http://schemas.microsoft.com/office/drawing/2014/main" id="{0F72C28B-C5AE-4B08-9779-A514A9EAC811}"/>
                  </a:ext>
                </a:extLst>
              </p:cNvPr>
              <p:cNvSpPr txBox="1">
                <a:spLocks noRot="1" noChangeAspect="1" noMove="1" noResize="1" noEditPoints="1" noAdjustHandles="1" noChangeArrowheads="1" noChangeShapeType="1" noTextEdit="1"/>
              </p:cNvSpPr>
              <p:nvPr/>
            </p:nvSpPr>
            <p:spPr>
              <a:xfrm>
                <a:off x="7294298" y="1124744"/>
                <a:ext cx="2750310" cy="4258923"/>
              </a:xfrm>
              <a:prstGeom prst="rect">
                <a:avLst/>
              </a:prstGeom>
              <a:blipFill>
                <a:blip r:embed="rId3"/>
                <a:stretch>
                  <a:fillRect l="-1996" b="-11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CD8C4B9-F6ED-4D86-8B1B-94F4A081ED97}"/>
                  </a:ext>
                </a:extLst>
              </p:cNvPr>
              <p:cNvSpPr txBox="1"/>
              <p:nvPr/>
            </p:nvSpPr>
            <p:spPr>
              <a:xfrm>
                <a:off x="107504" y="2348880"/>
                <a:ext cx="7246086" cy="89947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d>
                        <m:dPr>
                          <m:ctrlPr>
                            <a:rPr lang="en-US" altLang="ja-JP" i="1">
                              <a:latin typeface="Cambria Math" panose="02040503050406030204" pitchFamily="18" charset="0"/>
                              <a:ea typeface="Cambria Math"/>
                            </a:rPr>
                          </m:ctrlPr>
                        </m:dPr>
                        <m:e>
                          <m:r>
                            <a:rPr lang="ja-JP" altLang="en-US" i="1">
                              <a:latin typeface="Cambria Math"/>
                              <a:ea typeface="Cambria Math"/>
                            </a:rPr>
                            <m:t>𝜏</m:t>
                          </m:r>
                        </m:e>
                      </m:d>
                      <m:r>
                        <a:rPr lang="en-US" altLang="ja-JP" b="0" i="1" smtClean="0">
                          <a:latin typeface="Cambria Math"/>
                          <a:ea typeface="Cambria Math"/>
                        </a:rPr>
                        <m:t>=</m:t>
                      </m:r>
                      <m:r>
                        <a:rPr lang="ja-JP" altLang="en-US" b="0" i="1" smtClean="0">
                          <a:latin typeface="Cambria Math"/>
                          <a:ea typeface="Cambria Math"/>
                        </a:rPr>
                        <m:t>𝜋</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𝐵</m:t>
                          </m:r>
                        </m:e>
                        <m:sub>
                          <m:r>
                            <a:rPr lang="ja-JP" altLang="en-US" b="0" i="1" smtClean="0">
                              <a:latin typeface="Cambria Math"/>
                              <a:ea typeface="Cambria Math"/>
                            </a:rPr>
                            <m:t>𝜆</m:t>
                          </m:r>
                        </m:sub>
                      </m:sSub>
                      <m:d>
                        <m:dPr>
                          <m:ctrlPr>
                            <a:rPr lang="en-US" altLang="ja-JP" i="1">
                              <a:latin typeface="Cambria Math" panose="02040503050406030204" pitchFamily="18" charset="0"/>
                              <a:ea typeface="Cambria Math"/>
                            </a:rPr>
                          </m:ctrlPr>
                        </m:dPr>
                        <m:e>
                          <m:sSub>
                            <m:sSubPr>
                              <m:ctrlPr>
                                <a:rPr lang="en-US" altLang="ja-JP" i="1">
                                  <a:latin typeface="Cambria Math" panose="02040503050406030204" pitchFamily="18" charset="0"/>
                                  <a:ea typeface="Cambria Math"/>
                                </a:rPr>
                              </m:ctrlPr>
                            </m:sSubPr>
                            <m:e>
                              <m:r>
                                <a:rPr lang="ja-JP" altLang="en-US" i="1">
                                  <a:latin typeface="Cambria Math"/>
                                  <a:ea typeface="Cambria Math"/>
                                </a:rPr>
                                <m:t>𝜏</m:t>
                              </m:r>
                            </m:e>
                            <m:sub>
                              <m:r>
                                <a:rPr lang="en-US" altLang="ja-JP" i="1">
                                  <a:latin typeface="Cambria Math"/>
                                  <a:ea typeface="Cambria Math"/>
                                </a:rPr>
                                <m:t>𝑠</m:t>
                              </m:r>
                            </m:sub>
                          </m:sSub>
                        </m:e>
                      </m:d>
                      <m:r>
                        <a:rPr lang="en-US" altLang="ja-JP" b="0" i="1" smtClean="0">
                          <a:latin typeface="Cambria Math"/>
                          <a:ea typeface="Cambria Math"/>
                        </a:rPr>
                        <m:t>ℑ</m:t>
                      </m:r>
                      <m:d>
                        <m:dPr>
                          <m:ctrlPr>
                            <a:rPr lang="en-US" altLang="ja-JP" b="0" i="1" smtClean="0">
                              <a:latin typeface="Cambria Math" panose="02040503050406030204" pitchFamily="18" charset="0"/>
                              <a:ea typeface="Cambria Math"/>
                            </a:rPr>
                          </m:ctrlPr>
                        </m:dPr>
                        <m:e>
                          <m:sSub>
                            <m:sSubPr>
                              <m:ctrlPr>
                                <a:rPr lang="en-US" altLang="ja-JP" b="0" i="1" smtClean="0">
                                  <a:latin typeface="Cambria Math" panose="02040503050406030204" pitchFamily="18" charset="0"/>
                                  <a:ea typeface="Cambria Math"/>
                                </a:rPr>
                              </m:ctrlPr>
                            </m:sSubPr>
                            <m:e>
                              <m:r>
                                <a:rPr lang="ja-JP" altLang="en-US" i="1">
                                  <a:latin typeface="Cambria Math"/>
                                  <a:ea typeface="Cambria Math"/>
                                </a:rPr>
                                <m:t>𝜏</m:t>
                              </m:r>
                            </m:e>
                            <m:sub>
                              <m:r>
                                <a:rPr lang="en-US" altLang="ja-JP" b="0" i="1" smtClean="0">
                                  <a:latin typeface="Cambria Math"/>
                                  <a:ea typeface="Cambria Math"/>
                                </a:rPr>
                                <m:t>𝑠</m:t>
                              </m:r>
                            </m:sub>
                          </m:sSub>
                          <m:r>
                            <a:rPr lang="en-US" altLang="ja-JP" b="0" i="1" smtClean="0">
                              <a:latin typeface="Cambria Math"/>
                              <a:ea typeface="Cambria Math"/>
                            </a:rPr>
                            <m:t>,</m:t>
                          </m:r>
                          <m:r>
                            <a:rPr lang="ja-JP" altLang="en-US" b="0" i="1" smtClean="0">
                              <a:latin typeface="Cambria Math"/>
                              <a:ea typeface="Cambria Math"/>
                            </a:rPr>
                            <m:t>𝜏</m:t>
                          </m:r>
                        </m:e>
                      </m:d>
                      <m:r>
                        <a:rPr lang="en-US" altLang="ja-JP" b="0" i="1" smtClean="0">
                          <a:latin typeface="Cambria Math"/>
                          <a:ea typeface="Cambria Math"/>
                        </a:rPr>
                        <m:t>−</m:t>
                      </m:r>
                      <m:nary>
                        <m:naryPr>
                          <m:ctrlPr>
                            <a:rPr lang="en-US" altLang="ja-JP" b="0" i="1" smtClean="0">
                              <a:latin typeface="Cambria Math" panose="02040503050406030204" pitchFamily="18" charset="0"/>
                              <a:ea typeface="Cambria Math"/>
                            </a:rPr>
                          </m:ctrlPr>
                        </m:naryPr>
                        <m:sub>
                          <m:r>
                            <m:rPr>
                              <m:brk m:alnAt="23"/>
                            </m:rPr>
                            <a:rPr lang="en-US" altLang="ja-JP" b="0" i="1" smtClean="0">
                              <a:latin typeface="Cambria Math"/>
                              <a:ea typeface="Cambria Math"/>
                            </a:rPr>
                            <m:t>0</m:t>
                          </m:r>
                        </m:sub>
                        <m:sup>
                          <m:sSub>
                            <m:sSubPr>
                              <m:ctrlPr>
                                <a:rPr lang="en-US" altLang="ja-JP" i="1">
                                  <a:latin typeface="Cambria Math" panose="02040503050406030204" pitchFamily="18" charset="0"/>
                                  <a:ea typeface="Cambria Math"/>
                                </a:rPr>
                              </m:ctrlPr>
                            </m:sSubPr>
                            <m:e>
                              <m:r>
                                <a:rPr lang="ja-JP" altLang="en-US" i="1">
                                  <a:latin typeface="Cambria Math"/>
                                  <a:ea typeface="Cambria Math"/>
                                </a:rPr>
                                <m:t>𝜏</m:t>
                              </m:r>
                            </m:e>
                            <m:sub>
                              <m:r>
                                <a:rPr lang="en-US" altLang="ja-JP" i="1">
                                  <a:latin typeface="Cambria Math"/>
                                  <a:ea typeface="Cambria Math"/>
                                </a:rPr>
                                <m:t>𝑠</m:t>
                              </m:r>
                            </m:sub>
                          </m:sSub>
                        </m:sup>
                        <m:e>
                          <m:r>
                            <a:rPr lang="ja-JP" altLang="en-US" i="1">
                              <a:latin typeface="Cambria Math"/>
                              <a:ea typeface="Cambria Math"/>
                            </a:rPr>
                            <m:t>𝜋</m:t>
                          </m:r>
                          <m:sSub>
                            <m:sSubPr>
                              <m:ctrlPr>
                                <a:rPr lang="en-US" altLang="ja-JP" i="1">
                                  <a:latin typeface="Cambria Math" panose="02040503050406030204" pitchFamily="18" charset="0"/>
                                  <a:ea typeface="Cambria Math"/>
                                </a:rPr>
                              </m:ctrlPr>
                            </m:sSubPr>
                            <m:e>
                              <m:r>
                                <a:rPr lang="en-US" altLang="ja-JP" i="1">
                                  <a:latin typeface="Cambria Math"/>
                                  <a:ea typeface="Cambria Math"/>
                                </a:rPr>
                                <m:t>𝐵</m:t>
                              </m:r>
                            </m:e>
                            <m:sub>
                              <m:r>
                                <a:rPr lang="ja-JP" altLang="en-US" i="1">
                                  <a:latin typeface="Cambria Math"/>
                                  <a:ea typeface="Cambria Math"/>
                                </a:rPr>
                                <m:t>𝜆</m:t>
                              </m:r>
                            </m:sub>
                          </m:sSub>
                          <m:d>
                            <m:dPr>
                              <m:ctrlPr>
                                <a:rPr lang="en-US" altLang="ja-JP" i="1">
                                  <a:latin typeface="Cambria Math" panose="02040503050406030204" pitchFamily="18" charset="0"/>
                                  <a:ea typeface="Cambria Math"/>
                                </a:rPr>
                              </m:ctrlPr>
                            </m:dPr>
                            <m:e>
                              <m:r>
                                <a:rPr lang="ja-JP" altLang="en-US" i="1">
                                  <a:latin typeface="Cambria Math"/>
                                  <a:ea typeface="Cambria Math"/>
                                </a:rPr>
                                <m:t>𝜏</m:t>
                              </m:r>
                            </m:e>
                          </m:d>
                          <m:f>
                            <m:fPr>
                              <m:ctrlPr>
                                <a:rPr lang="en-US" altLang="ja-JP" i="1" smtClean="0">
                                  <a:latin typeface="Cambria Math" panose="02040503050406030204" pitchFamily="18" charset="0"/>
                                  <a:ea typeface="Cambria Math"/>
                                </a:rPr>
                              </m:ctrlPr>
                            </m:fPr>
                            <m:num>
                              <m:r>
                                <a:rPr lang="en-US" altLang="ja-JP" i="1" smtClean="0">
                                  <a:latin typeface="Cambria Math"/>
                                  <a:ea typeface="Cambria Math"/>
                                </a:rPr>
                                <m:t>𝜕</m:t>
                              </m:r>
                              <m:r>
                                <a:rPr lang="en-US" altLang="ja-JP" i="1">
                                  <a:latin typeface="Cambria Math"/>
                                  <a:ea typeface="Cambria Math"/>
                                </a:rPr>
                                <m:t>ℑ</m:t>
                              </m:r>
                              <m:d>
                                <m:dPr>
                                  <m:ctrlPr>
                                    <a:rPr lang="en-US" altLang="ja-JP" i="1">
                                      <a:latin typeface="Cambria Math" panose="02040503050406030204" pitchFamily="18" charset="0"/>
                                      <a:ea typeface="Cambria Math"/>
                                    </a:rPr>
                                  </m:ctrlPr>
                                </m:dPr>
                                <m:e>
                                  <m:r>
                                    <a:rPr lang="ja-JP" altLang="en-US" i="1">
                                      <a:latin typeface="Cambria Math"/>
                                      <a:ea typeface="Cambria Math"/>
                                    </a:rPr>
                                    <m:t>𝜏</m:t>
                                  </m:r>
                                  <m:r>
                                    <a:rPr lang="en-US" altLang="ja-JP" b="0" i="1" smtClean="0">
                                      <a:latin typeface="Cambria Math"/>
                                      <a:ea typeface="Cambria Math"/>
                                    </a:rPr>
                                    <m:t>′</m:t>
                                  </m:r>
                                  <m:r>
                                    <a:rPr lang="en-US" altLang="ja-JP" i="1">
                                      <a:latin typeface="Cambria Math"/>
                                      <a:ea typeface="Cambria Math"/>
                                    </a:rPr>
                                    <m:t>,</m:t>
                                  </m:r>
                                  <m:r>
                                    <a:rPr lang="ja-JP" altLang="en-US" i="1">
                                      <a:latin typeface="Cambria Math"/>
                                      <a:ea typeface="Cambria Math"/>
                                    </a:rPr>
                                    <m:t>𝜏</m:t>
                                  </m:r>
                                </m:e>
                              </m:d>
                            </m:num>
                            <m:den>
                              <m:r>
                                <a:rPr lang="en-US" altLang="ja-JP" i="1" smtClean="0">
                                  <a:latin typeface="Cambria Math"/>
                                  <a:ea typeface="Cambria Math"/>
                                </a:rPr>
                                <m:t>𝜕</m:t>
                              </m:r>
                              <m:r>
                                <a:rPr lang="ja-JP" altLang="en-US" i="1">
                                  <a:latin typeface="Cambria Math"/>
                                  <a:ea typeface="Cambria Math"/>
                                </a:rPr>
                                <m:t>𝜏</m:t>
                              </m:r>
                              <m:r>
                                <a:rPr lang="en-US" altLang="ja-JP" b="0" i="1" smtClean="0">
                                  <a:latin typeface="Cambria Math"/>
                                  <a:ea typeface="Cambria Math"/>
                                </a:rPr>
                                <m:t>′</m:t>
                              </m:r>
                            </m:den>
                          </m:f>
                          <m:r>
                            <a:rPr lang="en-US" altLang="ja-JP" b="0" i="1" smtClean="0">
                              <a:latin typeface="Cambria Math"/>
                              <a:ea typeface="Cambria Math"/>
                            </a:rPr>
                            <m:t>𝑑</m:t>
                          </m:r>
                          <m:r>
                            <a:rPr lang="ja-JP" altLang="en-US" i="1">
                              <a:latin typeface="Cambria Math"/>
                              <a:ea typeface="Cambria Math"/>
                            </a:rPr>
                            <m:t>𝜏</m:t>
                          </m:r>
                          <m:r>
                            <a:rPr lang="en-US" altLang="ja-JP" b="0" i="1" smtClean="0">
                              <a:latin typeface="Cambria Math"/>
                              <a:ea typeface="Cambria Math"/>
                            </a:rPr>
                            <m:t>′</m:t>
                          </m:r>
                        </m:e>
                      </m:nary>
                    </m:oMath>
                  </m:oMathPara>
                </a14:m>
                <a:endParaRPr lang="en-US" altLang="ja-JP" i="1" dirty="0">
                  <a:latin typeface="Cambria Math"/>
                  <a:ea typeface="Cambria Math"/>
                </a:endParaRPr>
              </a:p>
            </p:txBody>
          </p:sp>
        </mc:Choice>
        <mc:Fallback xmlns="">
          <p:sp>
            <p:nvSpPr>
              <p:cNvPr id="5" name="テキスト ボックス 4">
                <a:extLst>
                  <a:ext uri="{FF2B5EF4-FFF2-40B4-BE49-F238E27FC236}">
                    <a16:creationId xmlns:a16="http://schemas.microsoft.com/office/drawing/2014/main" id="{BCD8C4B9-F6ED-4D86-8B1B-94F4A081ED97}"/>
                  </a:ext>
                </a:extLst>
              </p:cNvPr>
              <p:cNvSpPr txBox="1">
                <a:spLocks noRot="1" noChangeAspect="1" noMove="1" noResize="1" noEditPoints="1" noAdjustHandles="1" noChangeArrowheads="1" noChangeShapeType="1" noTextEdit="1"/>
              </p:cNvSpPr>
              <p:nvPr/>
            </p:nvSpPr>
            <p:spPr>
              <a:xfrm>
                <a:off x="107504" y="2348880"/>
                <a:ext cx="7246086" cy="89947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15FB490-E153-43F0-9511-E4E8A7068AA0}"/>
                  </a:ext>
                </a:extLst>
              </p:cNvPr>
              <p:cNvSpPr txBox="1"/>
              <p:nvPr/>
            </p:nvSpPr>
            <p:spPr>
              <a:xfrm>
                <a:off x="134679" y="3899746"/>
                <a:ext cx="8714245" cy="246772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US" altLang="ja-JP" i="1" smtClean="0">
                              <a:latin typeface="Cambria Math" panose="02040503050406030204" pitchFamily="18" charset="0"/>
                              <a:ea typeface="Cambria Math"/>
                            </a:rPr>
                          </m:ctrlPr>
                        </m:fPr>
                        <m:num>
                          <m:r>
                            <a:rPr lang="en-US" altLang="ja-JP" i="1" smtClean="0">
                              <a:latin typeface="Cambria Math"/>
                              <a:ea typeface="Cambria Math"/>
                            </a:rPr>
                            <m:t>𝜕</m:t>
                          </m:r>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i="1">
                                  <a:latin typeface="Cambria Math"/>
                                  <a:ea typeface="Cambria Math"/>
                                </a:rPr>
                                <m:t>+</m:t>
                              </m:r>
                            </m:sup>
                          </m:sSubSup>
                        </m:num>
                        <m:den>
                          <m:r>
                            <a:rPr lang="en-US" altLang="ja-JP" i="1" smtClean="0">
                              <a:latin typeface="Cambria Math"/>
                              <a:ea typeface="Cambria Math"/>
                            </a:rPr>
                            <m:t>𝜕</m:t>
                          </m:r>
                          <m:r>
                            <a:rPr lang="ja-JP" altLang="en-US" i="1" smtClean="0">
                              <a:latin typeface="Cambria Math"/>
                              <a:ea typeface="Cambria Math"/>
                            </a:rPr>
                            <m:t>𝜏</m:t>
                          </m:r>
                        </m:den>
                      </m:f>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1</m:t>
                          </m:r>
                        </m:sub>
                      </m:sSub>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i="1">
                              <a:latin typeface="Cambria Math"/>
                              <a:ea typeface="Cambria Math"/>
                            </a:rPr>
                            <m:t>+</m:t>
                          </m:r>
                        </m:sup>
                      </m:sSubSup>
                      <m:r>
                        <a:rPr lang="en-US" altLang="ja-JP" b="0" i="1" smtClean="0">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2</m:t>
                          </m:r>
                        </m:sub>
                      </m:sSub>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b="0" i="1" smtClean="0">
                              <a:latin typeface="Cambria Math"/>
                              <a:ea typeface="Cambria Math"/>
                            </a:rPr>
                            <m:t>−</m:t>
                          </m:r>
                        </m:sup>
                      </m:sSubSup>
                      <m:r>
                        <a:rPr lang="en-US" altLang="ja-JP" b="0" i="1" smtClean="0">
                          <a:latin typeface="Cambria Math"/>
                          <a:ea typeface="Cambria Math"/>
                        </a:rPr>
                        <m:t>−</m:t>
                      </m:r>
                      <m:sSubSup>
                        <m:sSubSupPr>
                          <m:ctrlPr>
                            <a:rPr lang="en-US" altLang="ja-JP" i="1">
                              <a:latin typeface="Cambria Math" panose="02040503050406030204" pitchFamily="18" charset="0"/>
                              <a:ea typeface="Cambria Math"/>
                            </a:rPr>
                          </m:ctrlPr>
                        </m:sSubSupPr>
                        <m:e>
                          <m:r>
                            <a:rPr lang="en-US" altLang="ja-JP" b="0" i="1" smtClean="0">
                              <a:latin typeface="Cambria Math"/>
                              <a:ea typeface="Cambria Math"/>
                            </a:rPr>
                            <m:t>𝑆</m:t>
                          </m:r>
                        </m:e>
                        <m:sub/>
                        <m:sup>
                          <m:r>
                            <a:rPr lang="en-US" altLang="ja-JP" i="1">
                              <a:latin typeface="Cambria Math"/>
                              <a:ea typeface="Cambria Math"/>
                            </a:rPr>
                            <m:t>+</m:t>
                          </m:r>
                        </m:sup>
                      </m:sSubSup>
                      <m:d>
                        <m:dPr>
                          <m:ctrlPr>
                            <a:rPr lang="en-US" altLang="ja-JP" i="1">
                              <a:latin typeface="Cambria Math" panose="02040503050406030204" pitchFamily="18" charset="0"/>
                              <a:ea typeface="Cambria Math"/>
                            </a:rPr>
                          </m:ctrlPr>
                        </m:dPr>
                        <m:e>
                          <m:r>
                            <a:rPr lang="ja-JP" altLang="en-US" i="1">
                              <a:latin typeface="Cambria Math"/>
                              <a:ea typeface="Cambria Math"/>
                            </a:rPr>
                            <m:t>𝜏</m:t>
                          </m:r>
                        </m:e>
                      </m:d>
                    </m:oMath>
                  </m:oMathPara>
                </a14:m>
                <a:endParaRPr lang="en-US" altLang="ja-JP" i="1" dirty="0">
                  <a:latin typeface="Cambria Math"/>
                  <a:ea typeface="Cambria Math"/>
                </a:endParaRPr>
              </a:p>
              <a:p>
                <a:pPr/>
                <a14:m>
                  <m:oMathPara xmlns:m="http://schemas.openxmlformats.org/officeDocument/2006/math">
                    <m:oMathParaPr>
                      <m:jc m:val="left"/>
                    </m:oMathParaPr>
                    <m:oMath xmlns:m="http://schemas.openxmlformats.org/officeDocument/2006/math">
                      <m:f>
                        <m:fPr>
                          <m:ctrlPr>
                            <a:rPr lang="en-US" altLang="ja-JP" i="1">
                              <a:latin typeface="Cambria Math" panose="02040503050406030204" pitchFamily="18" charset="0"/>
                              <a:ea typeface="Cambria Math"/>
                            </a:rPr>
                          </m:ctrlPr>
                        </m:fPr>
                        <m:num>
                          <m:r>
                            <a:rPr lang="en-US" altLang="ja-JP" i="1">
                              <a:latin typeface="Cambria Math"/>
                              <a:ea typeface="Cambria Math"/>
                            </a:rPr>
                            <m:t>𝜕</m:t>
                          </m:r>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b="0" i="1" smtClean="0">
                                  <a:latin typeface="Cambria Math"/>
                                  <a:ea typeface="Cambria Math"/>
                                </a:rPr>
                                <m:t>−</m:t>
                              </m:r>
                            </m:sup>
                          </m:sSubSup>
                        </m:num>
                        <m:den>
                          <m:r>
                            <a:rPr lang="en-US" altLang="ja-JP" i="1">
                              <a:latin typeface="Cambria Math"/>
                              <a:ea typeface="Cambria Math"/>
                            </a:rPr>
                            <m:t>𝜕</m:t>
                          </m:r>
                          <m:r>
                            <a:rPr lang="ja-JP" altLang="en-US" i="1">
                              <a:latin typeface="Cambria Math"/>
                              <a:ea typeface="Cambria Math"/>
                            </a:rPr>
                            <m:t>𝜏</m:t>
                          </m:r>
                        </m:den>
                      </m:f>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2</m:t>
                          </m:r>
                        </m:sub>
                      </m:sSub>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i="1">
                              <a:latin typeface="Cambria Math"/>
                              <a:ea typeface="Cambria Math"/>
                            </a:rPr>
                            <m:t>+</m:t>
                          </m:r>
                        </m:sup>
                      </m:sSubSup>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1</m:t>
                          </m:r>
                        </m:sub>
                      </m:sSub>
                      <m:sSubSup>
                        <m:sSubSupPr>
                          <m:ctrlPr>
                            <a:rPr lang="en-US" altLang="ja-JP" i="1">
                              <a:latin typeface="Cambria Math" panose="02040503050406030204" pitchFamily="18" charset="0"/>
                              <a:ea typeface="Cambria Math"/>
                            </a:rPr>
                          </m:ctrlPr>
                        </m:sSubSupPr>
                        <m:e>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𝑟𝑎𝑑</m:t>
                              </m:r>
                              <m:r>
                                <a:rPr lang="en-US" altLang="ja-JP" i="1">
                                  <a:latin typeface="Cambria Math"/>
                                  <a:ea typeface="Cambria Math"/>
                                </a:rPr>
                                <m:t>,</m:t>
                              </m:r>
                              <m:r>
                                <a:rPr lang="ja-JP" altLang="en-US" i="1">
                                  <a:latin typeface="Cambria Math"/>
                                  <a:ea typeface="Cambria Math"/>
                                </a:rPr>
                                <m:t>𝜆</m:t>
                              </m:r>
                            </m:sub>
                          </m:sSub>
                        </m:e>
                        <m:sub/>
                        <m:sup>
                          <m:r>
                            <a:rPr lang="en-US" altLang="ja-JP" i="1">
                              <a:latin typeface="Cambria Math"/>
                              <a:ea typeface="Cambria Math"/>
                            </a:rPr>
                            <m:t>−</m:t>
                          </m:r>
                        </m:sup>
                      </m:sSubSup>
                      <m:r>
                        <a:rPr lang="en-US" altLang="ja-JP" i="1">
                          <a:latin typeface="Cambria Math"/>
                          <a:ea typeface="Cambria Math"/>
                        </a:rPr>
                        <m:t>+</m:t>
                      </m:r>
                      <m:sSubSup>
                        <m:sSubSupPr>
                          <m:ctrlPr>
                            <a:rPr lang="en-US" altLang="ja-JP" i="1">
                              <a:latin typeface="Cambria Math" panose="02040503050406030204" pitchFamily="18" charset="0"/>
                              <a:ea typeface="Cambria Math"/>
                            </a:rPr>
                          </m:ctrlPr>
                        </m:sSubSupPr>
                        <m:e>
                          <m:r>
                            <a:rPr lang="en-US" altLang="ja-JP" i="1">
                              <a:latin typeface="Cambria Math"/>
                              <a:ea typeface="Cambria Math"/>
                            </a:rPr>
                            <m:t>𝑆</m:t>
                          </m:r>
                        </m:e>
                        <m:sub/>
                        <m:sup>
                          <m:r>
                            <a:rPr lang="en-US" altLang="ja-JP" b="0" i="1" smtClean="0">
                              <a:latin typeface="Cambria Math"/>
                              <a:ea typeface="Cambria Math"/>
                            </a:rPr>
                            <m:t>−</m:t>
                          </m:r>
                        </m:sup>
                      </m:sSubSup>
                      <m:d>
                        <m:dPr>
                          <m:ctrlPr>
                            <a:rPr lang="en-US" altLang="ja-JP" i="1">
                              <a:latin typeface="Cambria Math" panose="02040503050406030204" pitchFamily="18" charset="0"/>
                              <a:ea typeface="Cambria Math"/>
                            </a:rPr>
                          </m:ctrlPr>
                        </m:dPr>
                        <m:e>
                          <m:r>
                            <a:rPr lang="ja-JP" altLang="en-US" i="1">
                              <a:latin typeface="Cambria Math"/>
                              <a:ea typeface="Cambria Math"/>
                            </a:rPr>
                            <m:t>𝜏</m:t>
                          </m:r>
                        </m:e>
                      </m:d>
                    </m:oMath>
                  </m:oMathPara>
                </a14:m>
                <a:endParaRPr lang="en-US" altLang="ja-JP" i="1" dirty="0">
                  <a:latin typeface="Cambria Math"/>
                  <a:ea typeface="Cambria Math"/>
                </a:endParaRPr>
              </a:p>
              <a:p>
                <a:pPr/>
                <a14:m>
                  <m:oMathPara xmlns:m="http://schemas.openxmlformats.org/officeDocument/2006/math">
                    <m:oMathParaPr>
                      <m:jc m:val="left"/>
                    </m:oMathParaPr>
                    <m:oMath xmlns:m="http://schemas.openxmlformats.org/officeDocument/2006/math">
                      <m:sSup>
                        <m:sSupPr>
                          <m:ctrlPr>
                            <a:rPr lang="en-US" altLang="ja-JP" i="1" smtClean="0">
                              <a:latin typeface="Cambria Math" panose="02040503050406030204" pitchFamily="18" charset="0"/>
                              <a:ea typeface="Cambria Math"/>
                            </a:rPr>
                          </m:ctrlPr>
                        </m:sSupPr>
                        <m:e>
                          <m:r>
                            <a:rPr lang="en-US" altLang="ja-JP" b="0" i="1" smtClean="0">
                              <a:latin typeface="Cambria Math"/>
                              <a:ea typeface="Cambria Math"/>
                            </a:rPr>
                            <m:t>𝑆</m:t>
                          </m:r>
                        </m:e>
                        <m:sup>
                          <m:r>
                            <a:rPr lang="en-US" altLang="ja-JP" b="0" i="1" smtClean="0">
                              <a:latin typeface="Cambria Math"/>
                              <a:ea typeface="Cambria Math"/>
                            </a:rPr>
                            <m:t>+</m:t>
                          </m:r>
                        </m:sup>
                      </m:sSup>
                      <m:d>
                        <m:dPr>
                          <m:ctrlPr>
                            <a:rPr lang="en-US" altLang="ja-JP" i="1" smtClean="0">
                              <a:latin typeface="Cambria Math" panose="02040503050406030204" pitchFamily="18" charset="0"/>
                              <a:ea typeface="Cambria Math"/>
                            </a:rPr>
                          </m:ctrlPr>
                        </m:dPr>
                        <m:e>
                          <m:r>
                            <a:rPr lang="ja-JP" altLang="en-US" i="1">
                              <a:latin typeface="Cambria Math"/>
                              <a:ea typeface="Cambria Math"/>
                            </a:rPr>
                            <m:t>𝜏</m:t>
                          </m:r>
                        </m:e>
                      </m:d>
                      <m:r>
                        <a:rPr lang="en-US" altLang="ja-JP" b="0" i="1" smtClean="0">
                          <a:latin typeface="Cambria Math"/>
                          <a:ea typeface="Cambria Math"/>
                        </a:rPr>
                        <m:t>=</m:t>
                      </m:r>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𝛾</m:t>
                          </m:r>
                        </m:e>
                        <m:sub>
                          <m:r>
                            <a:rPr lang="en-US" altLang="ja-JP" b="0" i="1" smtClean="0">
                              <a:latin typeface="Cambria Math"/>
                              <a:ea typeface="Cambria Math"/>
                            </a:rPr>
                            <m:t>3</m:t>
                          </m:r>
                        </m:sub>
                      </m:sSub>
                      <m:r>
                        <a:rPr lang="ja-JP" altLang="en-US" b="0" i="1" smtClean="0">
                          <a:latin typeface="Cambria Math"/>
                          <a:ea typeface="Cambria Math"/>
                        </a:rPr>
                        <m:t>𝜋</m:t>
                      </m:r>
                      <m:sSub>
                        <m:sSubPr>
                          <m:ctrlPr>
                            <a:rPr lang="en-US" altLang="ja-JP" b="0" i="1" smtClean="0">
                              <a:latin typeface="Cambria Math" panose="02040503050406030204" pitchFamily="18" charset="0"/>
                              <a:ea typeface="Cambria Math"/>
                            </a:rPr>
                          </m:ctrlPr>
                        </m:sSubPr>
                        <m:e>
                          <m:r>
                            <a:rPr lang="en-US" altLang="ja-JP" b="0" i="1" smtClean="0">
                              <a:latin typeface="Cambria Math"/>
                              <a:ea typeface="Cambria Math"/>
                            </a:rPr>
                            <m:t>𝐹</m:t>
                          </m:r>
                        </m:e>
                        <m:sub>
                          <m:r>
                            <a:rPr lang="en-US" altLang="ja-JP" b="0" i="1" smtClean="0">
                              <a:latin typeface="Cambria Math"/>
                              <a:ea typeface="Cambria Math"/>
                            </a:rPr>
                            <m:t>𝑠</m:t>
                          </m:r>
                        </m:sub>
                      </m:sSub>
                      <m:sSub>
                        <m:sSubPr>
                          <m:ctrlPr>
                            <a:rPr lang="en-US" altLang="ja-JP" b="0" i="1" smtClean="0">
                              <a:latin typeface="Cambria Math" panose="02040503050406030204" pitchFamily="18" charset="0"/>
                              <a:ea typeface="Cambria Math"/>
                            </a:rPr>
                          </m:ctrlPr>
                        </m:sSubPr>
                        <m:e>
                          <m:r>
                            <a:rPr lang="ja-JP" altLang="en-US" b="0" i="1" smtClean="0">
                              <a:latin typeface="Cambria Math"/>
                              <a:ea typeface="Cambria Math"/>
                            </a:rPr>
                            <m:t>𝜔</m:t>
                          </m:r>
                        </m:e>
                        <m:sub>
                          <m:r>
                            <a:rPr lang="en-US" altLang="ja-JP" b="0" i="1" smtClean="0">
                              <a:latin typeface="Cambria Math"/>
                              <a:ea typeface="Cambria Math"/>
                            </a:rPr>
                            <m:t>0</m:t>
                          </m:r>
                        </m:sub>
                      </m:sSub>
                      <m:r>
                        <a:rPr lang="en-US" altLang="ja-JP" b="0" i="1" smtClean="0">
                          <a:latin typeface="Cambria Math"/>
                          <a:ea typeface="Cambria Math"/>
                        </a:rPr>
                        <m:t>𝑒𝑥𝑝</m:t>
                      </m:r>
                      <m:d>
                        <m:dPr>
                          <m:ctrlPr>
                            <a:rPr lang="en-US" altLang="ja-JP" b="0" i="1" smtClean="0">
                              <a:latin typeface="Cambria Math" panose="02040503050406030204" pitchFamily="18" charset="0"/>
                              <a:ea typeface="Cambria Math"/>
                            </a:rPr>
                          </m:ctrlPr>
                        </m:dPr>
                        <m:e>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ja-JP" altLang="en-US" i="1">
                                  <a:latin typeface="Cambria Math"/>
                                  <a:ea typeface="Cambria Math"/>
                                </a:rPr>
                                <m:t>𝜏</m:t>
                              </m:r>
                            </m:num>
                            <m:den>
                              <m:sSub>
                                <m:sSubPr>
                                  <m:ctrlPr>
                                    <a:rPr lang="en-US" altLang="ja-JP" b="0" i="1" smtClean="0">
                                      <a:latin typeface="Cambria Math" panose="02040503050406030204" pitchFamily="18" charset="0"/>
                                      <a:ea typeface="Cambria Math"/>
                                    </a:rPr>
                                  </m:ctrlPr>
                                </m:sSubPr>
                                <m:e>
                                  <m:r>
                                    <a:rPr lang="ja-JP" altLang="en-US" i="1">
                                      <a:latin typeface="Cambria Math"/>
                                      <a:ea typeface="Cambria Math"/>
                                    </a:rPr>
                                    <m:t>𝜇</m:t>
                                  </m:r>
                                </m:e>
                                <m:sub>
                                  <m:r>
                                    <a:rPr lang="en-US" altLang="ja-JP" b="0" i="1" smtClean="0">
                                      <a:latin typeface="Cambria Math"/>
                                      <a:ea typeface="Cambria Math"/>
                                    </a:rPr>
                                    <m:t>0</m:t>
                                  </m:r>
                                </m:sub>
                              </m:sSub>
                            </m:den>
                          </m:f>
                        </m:e>
                      </m:d>
                      <m:r>
                        <a:rPr lang="en-US" altLang="ja-JP" b="0" i="1" smtClean="0">
                          <a:latin typeface="Cambria Math"/>
                          <a:ea typeface="Cambria Math"/>
                        </a:rPr>
                        <m:t>,  </m:t>
                      </m:r>
                      <m:sSup>
                        <m:sSupPr>
                          <m:ctrlPr>
                            <a:rPr lang="en-US" altLang="ja-JP" i="1">
                              <a:latin typeface="Cambria Math" panose="02040503050406030204" pitchFamily="18" charset="0"/>
                              <a:ea typeface="Cambria Math"/>
                            </a:rPr>
                          </m:ctrlPr>
                        </m:sSupPr>
                        <m:e>
                          <m:r>
                            <a:rPr lang="en-US" altLang="ja-JP" i="1">
                              <a:latin typeface="Cambria Math"/>
                              <a:ea typeface="Cambria Math"/>
                            </a:rPr>
                            <m:t>𝑆</m:t>
                          </m:r>
                        </m:e>
                        <m:sup>
                          <m:r>
                            <a:rPr lang="en-US" altLang="ja-JP" b="0" i="1" smtClean="0">
                              <a:latin typeface="Cambria Math"/>
                              <a:ea typeface="Cambria Math"/>
                            </a:rPr>
                            <m:t>−</m:t>
                          </m:r>
                        </m:sup>
                      </m:sSup>
                      <m:d>
                        <m:dPr>
                          <m:ctrlPr>
                            <a:rPr lang="en-US" altLang="ja-JP" i="1">
                              <a:latin typeface="Cambria Math" panose="02040503050406030204" pitchFamily="18" charset="0"/>
                              <a:ea typeface="Cambria Math"/>
                            </a:rPr>
                          </m:ctrlPr>
                        </m:dPr>
                        <m:e>
                          <m:r>
                            <a:rPr lang="ja-JP" altLang="en-US" i="1">
                              <a:latin typeface="Cambria Math"/>
                              <a:ea typeface="Cambria Math"/>
                            </a:rPr>
                            <m:t>𝜏</m:t>
                          </m:r>
                        </m:e>
                      </m:d>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𝛾</m:t>
                          </m:r>
                        </m:e>
                        <m:sub>
                          <m:r>
                            <a:rPr lang="en-US" altLang="ja-JP" b="0" i="1" smtClean="0">
                              <a:latin typeface="Cambria Math"/>
                              <a:ea typeface="Cambria Math"/>
                            </a:rPr>
                            <m:t>4</m:t>
                          </m:r>
                        </m:sub>
                      </m:sSub>
                      <m:r>
                        <a:rPr lang="ja-JP" altLang="en-US" i="1">
                          <a:latin typeface="Cambria Math"/>
                          <a:ea typeface="Cambria Math"/>
                        </a:rPr>
                        <m:t>𝜋</m:t>
                      </m:r>
                      <m:sSub>
                        <m:sSubPr>
                          <m:ctrlPr>
                            <a:rPr lang="en-US" altLang="ja-JP" i="1">
                              <a:latin typeface="Cambria Math" panose="02040503050406030204" pitchFamily="18" charset="0"/>
                              <a:ea typeface="Cambria Math"/>
                            </a:rPr>
                          </m:ctrlPr>
                        </m:sSubPr>
                        <m:e>
                          <m:r>
                            <a:rPr lang="en-US" altLang="ja-JP" i="1">
                              <a:latin typeface="Cambria Math"/>
                              <a:ea typeface="Cambria Math"/>
                            </a:rPr>
                            <m:t>𝐹</m:t>
                          </m:r>
                        </m:e>
                        <m:sub>
                          <m:r>
                            <a:rPr lang="en-US" altLang="ja-JP" i="1">
                              <a:latin typeface="Cambria Math"/>
                              <a:ea typeface="Cambria Math"/>
                            </a:rPr>
                            <m:t>𝑠</m:t>
                          </m:r>
                        </m:sub>
                      </m:sSub>
                      <m:sSub>
                        <m:sSubPr>
                          <m:ctrlPr>
                            <a:rPr lang="en-US" altLang="ja-JP" i="1">
                              <a:latin typeface="Cambria Math" panose="02040503050406030204" pitchFamily="18" charset="0"/>
                              <a:ea typeface="Cambria Math"/>
                            </a:rPr>
                          </m:ctrlPr>
                        </m:sSubPr>
                        <m:e>
                          <m:r>
                            <a:rPr lang="ja-JP" altLang="en-US" i="1">
                              <a:latin typeface="Cambria Math"/>
                              <a:ea typeface="Cambria Math"/>
                            </a:rPr>
                            <m:t>𝜔</m:t>
                          </m:r>
                        </m:e>
                        <m:sub>
                          <m:r>
                            <a:rPr lang="en-US" altLang="ja-JP" i="1">
                              <a:latin typeface="Cambria Math"/>
                              <a:ea typeface="Cambria Math"/>
                            </a:rPr>
                            <m:t>0</m:t>
                          </m:r>
                        </m:sub>
                      </m:sSub>
                      <m:r>
                        <a:rPr lang="en-US" altLang="ja-JP" i="1">
                          <a:latin typeface="Cambria Math"/>
                          <a:ea typeface="Cambria Math"/>
                        </a:rPr>
                        <m:t>𝑒𝑥𝑝</m:t>
                      </m:r>
                      <m:d>
                        <m:dPr>
                          <m:ctrlPr>
                            <a:rPr lang="en-US" altLang="ja-JP" i="1">
                              <a:latin typeface="Cambria Math" panose="02040503050406030204" pitchFamily="18" charset="0"/>
                              <a:ea typeface="Cambria Math"/>
                            </a:rPr>
                          </m:ctrlPr>
                        </m:dPr>
                        <m:e>
                          <m:r>
                            <a:rPr lang="en-US" altLang="ja-JP" i="1">
                              <a:latin typeface="Cambria Math"/>
                              <a:ea typeface="Cambria Math"/>
                            </a:rPr>
                            <m:t>−</m:t>
                          </m:r>
                          <m:f>
                            <m:fPr>
                              <m:ctrlPr>
                                <a:rPr lang="en-US" altLang="ja-JP" i="1">
                                  <a:latin typeface="Cambria Math" panose="02040503050406030204" pitchFamily="18" charset="0"/>
                                  <a:ea typeface="Cambria Math"/>
                                </a:rPr>
                              </m:ctrlPr>
                            </m:fPr>
                            <m:num>
                              <m:r>
                                <a:rPr lang="ja-JP" altLang="en-US" i="1">
                                  <a:latin typeface="Cambria Math"/>
                                  <a:ea typeface="Cambria Math"/>
                                </a:rPr>
                                <m:t>𝜏</m:t>
                              </m:r>
                            </m:num>
                            <m:den>
                              <m:sSub>
                                <m:sSubPr>
                                  <m:ctrlPr>
                                    <a:rPr lang="en-US" altLang="ja-JP" i="1">
                                      <a:latin typeface="Cambria Math" panose="02040503050406030204" pitchFamily="18" charset="0"/>
                                      <a:ea typeface="Cambria Math"/>
                                    </a:rPr>
                                  </m:ctrlPr>
                                </m:sSubPr>
                                <m:e>
                                  <m:r>
                                    <a:rPr lang="ja-JP" altLang="en-US" i="1">
                                      <a:latin typeface="Cambria Math"/>
                                      <a:ea typeface="Cambria Math"/>
                                    </a:rPr>
                                    <m:t>𝜇</m:t>
                                  </m:r>
                                </m:e>
                                <m:sub>
                                  <m:r>
                                    <a:rPr lang="en-US" altLang="ja-JP" i="1">
                                      <a:latin typeface="Cambria Math"/>
                                      <a:ea typeface="Cambria Math"/>
                                    </a:rPr>
                                    <m:t>0</m:t>
                                  </m:r>
                                </m:sub>
                              </m:sSub>
                            </m:den>
                          </m:f>
                        </m:e>
                      </m:d>
                    </m:oMath>
                  </m:oMathPara>
                </a14:m>
                <a:endParaRPr lang="en-US" altLang="ja-JP" i="1" dirty="0">
                  <a:latin typeface="Cambria Math"/>
                  <a:ea typeface="Cambria Math"/>
                </a:endParaRPr>
              </a:p>
            </p:txBody>
          </p:sp>
        </mc:Choice>
        <mc:Fallback xmlns="">
          <p:sp>
            <p:nvSpPr>
              <p:cNvPr id="6" name="テキスト ボックス 5">
                <a:extLst>
                  <a:ext uri="{FF2B5EF4-FFF2-40B4-BE49-F238E27FC236}">
                    <a16:creationId xmlns:a16="http://schemas.microsoft.com/office/drawing/2014/main" id="{B15FB490-E153-43F0-9511-E4E8A7068AA0}"/>
                  </a:ext>
                </a:extLst>
              </p:cNvPr>
              <p:cNvSpPr txBox="1">
                <a:spLocks noRot="1" noChangeAspect="1" noMove="1" noResize="1" noEditPoints="1" noAdjustHandles="1" noChangeArrowheads="1" noChangeShapeType="1" noTextEdit="1"/>
              </p:cNvSpPr>
              <p:nvPr/>
            </p:nvSpPr>
            <p:spPr>
              <a:xfrm>
                <a:off x="134679" y="3899746"/>
                <a:ext cx="8714245" cy="2467727"/>
              </a:xfrm>
              <a:prstGeom prst="rect">
                <a:avLst/>
              </a:prstGeom>
              <a:blipFill>
                <a:blip r:embed="rId5"/>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8200B4CD-AD72-4608-AB16-E293C4558ACD}"/>
              </a:ext>
            </a:extLst>
          </p:cNvPr>
          <p:cNvSpPr txBox="1"/>
          <p:nvPr/>
        </p:nvSpPr>
        <p:spPr>
          <a:xfrm>
            <a:off x="134679" y="3317693"/>
            <a:ext cx="6923690" cy="461665"/>
          </a:xfrm>
          <a:prstGeom prst="rect">
            <a:avLst/>
          </a:prstGeom>
          <a:noFill/>
        </p:spPr>
        <p:txBody>
          <a:bodyPr wrap="none" rtlCol="0">
            <a:spAutoFit/>
          </a:bodyPr>
          <a:lstStyle/>
          <a:p>
            <a:r>
              <a:rPr lang="ja-JP" altLang="en-US" dirty="0"/>
              <a:t>射出のない散乱吸収大気に対する放射伝達方程式</a:t>
            </a:r>
            <a:endParaRPr kumimoji="1" lang="ja-JP" altLang="en-US" dirty="0"/>
          </a:p>
        </p:txBody>
      </p:sp>
      <p:sp>
        <p:nvSpPr>
          <p:cNvPr id="8" name="テキスト ボックス 7">
            <a:extLst>
              <a:ext uri="{FF2B5EF4-FFF2-40B4-BE49-F238E27FC236}">
                <a16:creationId xmlns:a16="http://schemas.microsoft.com/office/drawing/2014/main" id="{BF46481F-CE20-4720-80BC-2138B9ECAAD9}"/>
              </a:ext>
            </a:extLst>
          </p:cNvPr>
          <p:cNvSpPr txBox="1"/>
          <p:nvPr/>
        </p:nvSpPr>
        <p:spPr>
          <a:xfrm>
            <a:off x="134679" y="1916832"/>
            <a:ext cx="5692584" cy="461665"/>
          </a:xfrm>
          <a:prstGeom prst="rect">
            <a:avLst/>
          </a:prstGeom>
          <a:noFill/>
        </p:spPr>
        <p:txBody>
          <a:bodyPr wrap="none" rtlCol="0">
            <a:spAutoFit/>
          </a:bodyPr>
          <a:lstStyle/>
          <a:p>
            <a:r>
              <a:rPr lang="ja-JP" altLang="en-US" dirty="0"/>
              <a:t>散乱のない大気に対する放射伝達方程式</a:t>
            </a:r>
            <a:r>
              <a:rPr lang="en-US" altLang="ja-JP" dirty="0"/>
              <a:t>:</a:t>
            </a:r>
            <a:endParaRPr kumimoji="1" lang="ja-JP" altLang="en-US" dirty="0"/>
          </a:p>
        </p:txBody>
      </p:sp>
    </p:spTree>
    <p:extLst>
      <p:ext uri="{BB962C8B-B14F-4D97-AF65-F5344CB8AC3E}">
        <p14:creationId xmlns:p14="http://schemas.microsoft.com/office/powerpoint/2010/main" val="409338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Tree>
    <p:extLst>
      <p:ext uri="{BB962C8B-B14F-4D97-AF65-F5344CB8AC3E}">
        <p14:creationId xmlns:p14="http://schemas.microsoft.com/office/powerpoint/2010/main" val="3613810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D8E645-17B3-48D5-B879-2A4325990337}"/>
              </a:ext>
            </a:extLst>
          </p:cNvPr>
          <p:cNvSpPr>
            <a:spLocks noGrp="1"/>
          </p:cNvSpPr>
          <p:nvPr>
            <p:ph type="title"/>
          </p:nvPr>
        </p:nvSpPr>
        <p:spPr/>
        <p:txBody>
          <a:bodyPr/>
          <a:lstStyle/>
          <a:p>
            <a:r>
              <a:rPr kumimoji="1" lang="ja-JP" altLang="en-US" dirty="0"/>
              <a:t>金星大気鉛直構造の熱力学モデル依存性</a:t>
            </a:r>
            <a:br>
              <a:rPr kumimoji="1" lang="en-US" altLang="ja-JP" dirty="0"/>
            </a:br>
            <a:r>
              <a:rPr kumimoji="1" lang="en-US" altLang="ja-JP" dirty="0"/>
              <a:t>(Takahashi et al., </a:t>
            </a:r>
            <a:r>
              <a:rPr lang="en-US" altLang="ja-JP" dirty="0"/>
              <a:t>2024a, b)</a:t>
            </a:r>
            <a:endParaRPr kumimoji="1" lang="ja-JP" altLang="en-US" dirty="0"/>
          </a:p>
        </p:txBody>
      </p:sp>
      <p:sp>
        <p:nvSpPr>
          <p:cNvPr id="7" name="コンテンツ プレースホルダー 6">
            <a:extLst>
              <a:ext uri="{FF2B5EF4-FFF2-40B4-BE49-F238E27FC236}">
                <a16:creationId xmlns:a16="http://schemas.microsoft.com/office/drawing/2014/main" id="{C6BDCBFA-D8E1-4F2B-A518-409807FC9541}"/>
              </a:ext>
            </a:extLst>
          </p:cNvPr>
          <p:cNvSpPr>
            <a:spLocks noGrp="1"/>
          </p:cNvSpPr>
          <p:nvPr>
            <p:ph idx="1"/>
          </p:nvPr>
        </p:nvSpPr>
        <p:spPr/>
        <p:txBody>
          <a:bodyPr/>
          <a:lstStyle/>
          <a:p>
            <a:r>
              <a:rPr lang="ja-JP" altLang="en-US" dirty="0"/>
              <a:t>金星の厚い</a:t>
            </a:r>
            <a:r>
              <a:rPr kumimoji="1" lang="ja-JP" altLang="en-US" dirty="0"/>
              <a:t> </a:t>
            </a:r>
            <a:r>
              <a:rPr kumimoji="1" lang="en-US" altLang="ja-JP" dirty="0"/>
              <a:t>(~90 </a:t>
            </a:r>
            <a:r>
              <a:rPr kumimoji="1" lang="ja-JP" altLang="en-US" dirty="0"/>
              <a:t>気圧</a:t>
            </a:r>
            <a:r>
              <a:rPr kumimoji="1" lang="en-US" altLang="ja-JP" dirty="0"/>
              <a:t>) CO</a:t>
            </a:r>
            <a:r>
              <a:rPr kumimoji="1" lang="en-US" altLang="ja-JP" baseline="-25000" dirty="0"/>
              <a:t>2</a:t>
            </a:r>
            <a:r>
              <a:rPr kumimoji="1" lang="en-US" altLang="ja-JP" dirty="0"/>
              <a:t> </a:t>
            </a:r>
            <a:r>
              <a:rPr kumimoji="1" lang="ja-JP" altLang="en-US" dirty="0"/>
              <a:t>大気は理想気体ではない</a:t>
            </a:r>
            <a:r>
              <a:rPr kumimoji="1" lang="en-US" altLang="ja-JP" dirty="0"/>
              <a:t>.</a:t>
            </a:r>
          </a:p>
          <a:p>
            <a:pPr lvl="1"/>
            <a:r>
              <a:rPr kumimoji="1" lang="ja-JP" altLang="en-US" dirty="0"/>
              <a:t>理想気体の状態方程式</a:t>
            </a:r>
            <a:endParaRPr lang="en-US" altLang="ja-JP" dirty="0"/>
          </a:p>
          <a:p>
            <a:pPr lvl="1"/>
            <a:endParaRPr kumimoji="1" lang="en-US" altLang="ja-JP" dirty="0"/>
          </a:p>
          <a:p>
            <a:pPr marL="457200" lvl="1" indent="0">
              <a:buNone/>
            </a:pPr>
            <a:r>
              <a:rPr kumimoji="1" lang="ja-JP" altLang="en-US" dirty="0"/>
              <a:t>    </a:t>
            </a:r>
            <a:r>
              <a:rPr lang="ja-JP" altLang="en-US" dirty="0"/>
              <a:t>は</a:t>
            </a:r>
            <a:r>
              <a:rPr kumimoji="1" lang="ja-JP" altLang="en-US" dirty="0"/>
              <a:t>使えない</a:t>
            </a:r>
            <a:r>
              <a:rPr kumimoji="1" lang="en-US" altLang="ja-JP" dirty="0"/>
              <a:t>.</a:t>
            </a:r>
          </a:p>
          <a:p>
            <a:pPr lvl="1"/>
            <a:r>
              <a:rPr kumimoji="1" lang="ja-JP" altLang="en-US" dirty="0"/>
              <a:t>実在気体の状態方程式</a:t>
            </a:r>
            <a:endParaRPr kumimoji="1" lang="en-US" altLang="ja-JP" dirty="0"/>
          </a:p>
          <a:p>
            <a:pPr lvl="1"/>
            <a:endParaRPr lang="en-US" altLang="ja-JP" dirty="0"/>
          </a:p>
          <a:p>
            <a:pPr lvl="1"/>
            <a:endParaRPr kumimoji="1" lang="en-US" altLang="ja-JP" dirty="0"/>
          </a:p>
          <a:p>
            <a:pPr lvl="1"/>
            <a:endParaRPr lang="en-US" altLang="ja-JP" dirty="0"/>
          </a:p>
          <a:p>
            <a:pPr marL="457200" lvl="1" indent="0">
              <a:buNone/>
            </a:pPr>
            <a:r>
              <a:rPr lang="ja-JP" altLang="en-US" dirty="0"/>
              <a:t>    を用いて熱力学量を評価</a:t>
            </a:r>
            <a:r>
              <a:rPr lang="en-US" altLang="ja-JP" dirty="0"/>
              <a:t>.</a:t>
            </a:r>
            <a:endParaRPr kumimoji="1" lang="ja-JP" altLang="en-US" dirty="0"/>
          </a:p>
        </p:txBody>
      </p:sp>
      <p:pic>
        <p:nvPicPr>
          <p:cNvPr id="30" name="図 29" descr="\documentclass{article}&#10;\usepackage{amsmath}&#10;\usepackage{color}&#10;\pagestyle{empty}&#10;\begin{document}&#10;&#10;\begin{align}&#10;  a = a(\rho,T)&#10;  \nonumber&#10;\end{align}&#10;&#10;&#10;\end{document}" title="IguanaTex Bitmap Display">
            <a:extLst>
              <a:ext uri="{FF2B5EF4-FFF2-40B4-BE49-F238E27FC236}">
                <a16:creationId xmlns:a16="http://schemas.microsoft.com/office/drawing/2014/main" id="{957AA99B-869C-4829-B9DC-F1D3033EA84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008725" y="4692636"/>
            <a:ext cx="1711011" cy="362743"/>
          </a:xfrm>
          <a:prstGeom prst="rect">
            <a:avLst/>
          </a:prstGeom>
        </p:spPr>
      </p:pic>
      <p:pic>
        <p:nvPicPr>
          <p:cNvPr id="12" name="図 11" descr="\documentclass{article}&#10;\usepackage{amsmath}&#10;\usepackage{color}&#10;\pagestyle{empty}&#10;\begin{document}&#10;&#10;\begin{align}&#10;  p &amp;= -\left( \frac{\partial a}{\partial v} \right)_T&#10;  \nonumber&#10;\end{align}&#10;&#10;&#10;\end{document}" title="IguanaTex Bitmap Display">
            <a:extLst>
              <a:ext uri="{FF2B5EF4-FFF2-40B4-BE49-F238E27FC236}">
                <a16:creationId xmlns:a16="http://schemas.microsoft.com/office/drawing/2014/main" id="{69E1006D-42BA-4B90-8910-63A0EB5F14EA}"/>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008725" y="3789040"/>
            <a:ext cx="1972318" cy="780868"/>
          </a:xfrm>
          <a:prstGeom prst="rect">
            <a:avLst/>
          </a:prstGeom>
        </p:spPr>
      </p:pic>
      <p:pic>
        <p:nvPicPr>
          <p:cNvPr id="34" name="図 33" descr="\documentclass{article}&#10;\usepackage{amsmath}&#10;\usepackage{color}&#10;\pagestyle{empty}&#10;\begin{document}&#10;&#10;\begin{table}&#10;  \centering&#10;  \begin{tabular}{ll}&#10;    \hline&#10;    変数 &amp; 意味 \\&#10;    \hline&#10;    $a$ &amp; ヘルムホルツエネルギー \\&#10;         \hline&#10;    $p$ &amp; 圧力 \\&#10;    \hline&#10;    $\rho$ &amp; 密度 \\&#10;    \hline&#10;    $T$ &amp; 温度 \\&#10;    \hline&#10;  \end{tabular}&#10;\end{table}&#10;&#10;&#10;\end{document}" title="IguanaTex Bitmap Display">
            <a:extLst>
              <a:ext uri="{FF2B5EF4-FFF2-40B4-BE49-F238E27FC236}">
                <a16:creationId xmlns:a16="http://schemas.microsoft.com/office/drawing/2014/main" id="{FCAF0202-DDC1-40B8-B422-12C392739D1C}"/>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336638" y="3956473"/>
            <a:ext cx="2317871" cy="969835"/>
          </a:xfrm>
          <a:prstGeom prst="rect">
            <a:avLst/>
          </a:prstGeom>
        </p:spPr>
      </p:pic>
      <p:pic>
        <p:nvPicPr>
          <p:cNvPr id="14" name="図 13" descr="\documentclass{article}&#10;\usepackage{amsmath}&#10;\usepackage{color}&#10;\pagestyle{empty}&#10;\begin{document}&#10;&#10;\begin{align}&#10;  p &amp;= \rho R T&#10;  \nonumber&#10;\end{align}&#10;&#10;&#10;\end{document}" title="IguanaTex Bitmap Display">
            <a:extLst>
              <a:ext uri="{FF2B5EF4-FFF2-40B4-BE49-F238E27FC236}">
                <a16:creationId xmlns:a16="http://schemas.microsoft.com/office/drawing/2014/main" id="{25B78B33-DC0B-49F3-B107-EB21A41BE60F}"/>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015516" y="2351041"/>
            <a:ext cx="1227902" cy="285871"/>
          </a:xfrm>
          <a:prstGeom prst="rect">
            <a:avLst/>
          </a:prstGeom>
        </p:spPr>
      </p:pic>
      <p:pic>
        <p:nvPicPr>
          <p:cNvPr id="39" name="図 38" descr="\documentclass{article}&#10;\usepackage{amsmath}&#10;\usepackage{color}&#10;\pagestyle{empty}&#10;\begin{document}&#10;&#10;\begin{align}&#10;  \frac{a}{RT}&#10;  = \alpha(\delta,\tau) &#10;  = \alpha^o(\delta,\tau) + \alpha^r(\delta,\tau)&#10;  \nonumber&#10;\end{align}&#10;&#10;&#10;\end{document}" title="IguanaTex Bitmap Display">
            <a:extLst>
              <a:ext uri="{FF2B5EF4-FFF2-40B4-BE49-F238E27FC236}">
                <a16:creationId xmlns:a16="http://schemas.microsoft.com/office/drawing/2014/main" id="{D4D7B5E4-34DA-4921-8D95-3B36C76F6032}"/>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7249554" y="2476304"/>
            <a:ext cx="3312368" cy="407987"/>
          </a:xfrm>
          <a:prstGeom prst="rect">
            <a:avLst/>
          </a:prstGeom>
        </p:spPr>
      </p:pic>
      <p:pic>
        <p:nvPicPr>
          <p:cNvPr id="40" name="図 39" descr="\documentclass{article}&#10;\usepackage{amsmath}&#10;\usepackage{color}&#10;\pagestyle{empty}&#10;\begin{document}&#10;&#10;\begin{align}&#10;  \delta = \rho/\rho_c, \ \ \ \tau=T_c/T&#10;  \nonumber&#10;\end{align}&#10;&#10;&#10;\end{document}" title="IguanaTex Bitmap Display">
            <a:extLst>
              <a:ext uri="{FF2B5EF4-FFF2-40B4-BE49-F238E27FC236}">
                <a16:creationId xmlns:a16="http://schemas.microsoft.com/office/drawing/2014/main" id="{B96D2526-550F-4D95-BE06-97E2FA48412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752184" y="3116679"/>
            <a:ext cx="2066863" cy="223517"/>
          </a:xfrm>
          <a:prstGeom prst="rect">
            <a:avLst/>
          </a:prstGeom>
        </p:spPr>
      </p:pic>
      <p:pic>
        <p:nvPicPr>
          <p:cNvPr id="59" name="図 58" descr="\documentclass{article}&#10;\usepackage{amsmath}&#10;\usepackage{color}&#10;\pagestyle{empty}&#10;\begin{document}&#10;&#10;\begin{table}&#10;  \centering&#10;  \begin{tabular}{ll}&#10;    \hline&#10;    変数 &amp; 意味 \\&#10;    \hline&#10;    $R$ &amp; (普遍)気体定数 \\&#10;         \hline&#10;    $\rho_c$ &amp; 臨界密度 \\&#10;    \hline&#10;    $T_c$ &amp; 臨界温度 \\&#10;    \hline&#10;%    $\alpha_o$ &amp; 理想気体部分 \\&#10;%    \hline&#10;%    $\alpha_r$ &amp; 理想気体部分からのずれ \\&#10;%    \hline&#10;    $a^o_i, \theta^o_i, n_{i,j}, d_i$ &amp; 定数 \\&#10;    \hline&#10;  \end{tabular}&#10;\end{table}&#10;&#10;&#10;\end{document}" title="IguanaTex Bitmap Display">
            <a:extLst>
              <a:ext uri="{FF2B5EF4-FFF2-40B4-BE49-F238E27FC236}">
                <a16:creationId xmlns:a16="http://schemas.microsoft.com/office/drawing/2014/main" id="{2AB9FF15-2737-4A18-9629-B14EA3692E87}"/>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9624392" y="5321774"/>
            <a:ext cx="2306638" cy="969834"/>
          </a:xfrm>
          <a:prstGeom prst="rect">
            <a:avLst/>
          </a:prstGeom>
        </p:spPr>
      </p:pic>
      <p:pic>
        <p:nvPicPr>
          <p:cNvPr id="62" name="図 61" descr="\documentclass{article}&#10;\usepackage{amsmath}&#10;\usepackage{color}&#10;\pagestyle{empty}&#10;\begin{document}&#10;&#10;\begin{align}&#10;  \alpha^o(\delta,\tau)&#10;  = \ln(\delta)&#10;  &amp;+ a^o_1&#10;  + a^o_2 \tau&#10;  + a^o_3 \ln(\tau)&#10;  + \cdots&#10;%  + \sum_{i=4}^8 a^o_i \ln\{ 1-\exp(-\tau\theta^o_i) \}&#10;  \nonumber&#10;\end{align}&#10;&#10;&#10;\end{document}" title="IguanaTex Bitmap Display">
            <a:extLst>
              <a:ext uri="{FF2B5EF4-FFF2-40B4-BE49-F238E27FC236}">
                <a16:creationId xmlns:a16="http://schemas.microsoft.com/office/drawing/2014/main" id="{5AE552FA-A43D-478B-852A-B50FC842D95E}"/>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7249554" y="3466769"/>
            <a:ext cx="4170830" cy="227326"/>
          </a:xfrm>
          <a:prstGeom prst="rect">
            <a:avLst/>
          </a:prstGeom>
        </p:spPr>
      </p:pic>
      <p:pic>
        <p:nvPicPr>
          <p:cNvPr id="66" name="図 65" descr="\documentclass{article}&#10;\usepackage{amsmath}&#10;\usepackage{color}&#10;\pagestyle{empty}&#10;\begin{document}&#10;&#10;\begin{align}&#10;  \alpha^r(\delta,\tau)&#10;  &amp;= \sum_{i=1}^{4} \sum_{j=0}^{20} n_{i,j} \delta^i \tau^{j/4}&#10;  \nonumber \\&#10;  &amp;+ \sum_{i=1}^{6} \sum_{j=0}^{10} n_{i,j} \delta^i \tau^{j/2} {\rm e}^{-\delta}&#10;  + \cdots&#10;  \nonumber&#10;\end{align}&#10;&#10;&#10;\end{document}" title="IguanaTex Bitmap Display">
            <a:extLst>
              <a:ext uri="{FF2B5EF4-FFF2-40B4-BE49-F238E27FC236}">
                <a16:creationId xmlns:a16="http://schemas.microsoft.com/office/drawing/2014/main" id="{ABA39D26-801A-4332-B16D-C5888F26FC99}"/>
              </a:ext>
            </a:extLst>
          </p:cNvPr>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7249554" y="3771328"/>
            <a:ext cx="3535132" cy="1505527"/>
          </a:xfrm>
          <a:prstGeom prst="rect">
            <a:avLst/>
          </a:prstGeom>
        </p:spPr>
      </p:pic>
      <p:sp>
        <p:nvSpPr>
          <p:cNvPr id="52" name="テキスト ボックス 51">
            <a:extLst>
              <a:ext uri="{FF2B5EF4-FFF2-40B4-BE49-F238E27FC236}">
                <a16:creationId xmlns:a16="http://schemas.microsoft.com/office/drawing/2014/main" id="{B42B5A70-9B4C-4175-B9CC-92825915340B}"/>
              </a:ext>
            </a:extLst>
          </p:cNvPr>
          <p:cNvSpPr txBox="1"/>
          <p:nvPr/>
        </p:nvSpPr>
        <p:spPr>
          <a:xfrm>
            <a:off x="8775115" y="2860392"/>
            <a:ext cx="1031051" cy="261610"/>
          </a:xfrm>
          <a:prstGeom prst="rect">
            <a:avLst/>
          </a:prstGeom>
          <a:noFill/>
        </p:spPr>
        <p:txBody>
          <a:bodyPr wrap="none" rtlCol="0">
            <a:spAutoFit/>
          </a:bodyPr>
          <a:lstStyle/>
          <a:p>
            <a:r>
              <a:rPr lang="ja-JP" altLang="en-US" sz="1100" dirty="0">
                <a:solidFill>
                  <a:srgbClr val="FF0000"/>
                </a:solidFill>
              </a:rPr>
              <a:t>理想気体部分</a:t>
            </a:r>
            <a:endParaRPr kumimoji="1" lang="ja-JP" altLang="en-US" sz="1100" dirty="0">
              <a:solidFill>
                <a:srgbClr val="FF0000"/>
              </a:solidFill>
            </a:endParaRPr>
          </a:p>
        </p:txBody>
      </p:sp>
      <p:cxnSp>
        <p:nvCxnSpPr>
          <p:cNvPr id="53" name="直線コネクタ 52">
            <a:extLst>
              <a:ext uri="{FF2B5EF4-FFF2-40B4-BE49-F238E27FC236}">
                <a16:creationId xmlns:a16="http://schemas.microsoft.com/office/drawing/2014/main" id="{00D15566-8EF6-42E8-9841-8F55104182EE}"/>
              </a:ext>
            </a:extLst>
          </p:cNvPr>
          <p:cNvCxnSpPr>
            <a:cxnSpLocks/>
          </p:cNvCxnSpPr>
          <p:nvPr/>
        </p:nvCxnSpPr>
        <p:spPr>
          <a:xfrm>
            <a:off x="8830715" y="2839127"/>
            <a:ext cx="7936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3A0AC69-4645-4D9D-8D20-D637182EC08C}"/>
              </a:ext>
            </a:extLst>
          </p:cNvPr>
          <p:cNvSpPr txBox="1"/>
          <p:nvPr/>
        </p:nvSpPr>
        <p:spPr>
          <a:xfrm>
            <a:off x="9840416" y="2861646"/>
            <a:ext cx="1705916" cy="261610"/>
          </a:xfrm>
          <a:prstGeom prst="rect">
            <a:avLst/>
          </a:prstGeom>
          <a:noFill/>
        </p:spPr>
        <p:txBody>
          <a:bodyPr wrap="none" rtlCol="0">
            <a:spAutoFit/>
          </a:bodyPr>
          <a:lstStyle/>
          <a:p>
            <a:r>
              <a:rPr lang="ja-JP" altLang="en-US" sz="1100" dirty="0">
                <a:solidFill>
                  <a:srgbClr val="FF0000"/>
                </a:solidFill>
              </a:rPr>
              <a:t>理想気体部分からのずれ</a:t>
            </a:r>
            <a:endParaRPr kumimoji="1" lang="ja-JP" altLang="en-US" sz="1100" dirty="0">
              <a:solidFill>
                <a:srgbClr val="FF0000"/>
              </a:solidFill>
            </a:endParaRPr>
          </a:p>
        </p:txBody>
      </p:sp>
      <p:cxnSp>
        <p:nvCxnSpPr>
          <p:cNvPr id="55" name="直線コネクタ 54">
            <a:extLst>
              <a:ext uri="{FF2B5EF4-FFF2-40B4-BE49-F238E27FC236}">
                <a16:creationId xmlns:a16="http://schemas.microsoft.com/office/drawing/2014/main" id="{63E8F9E1-9111-42EB-88D3-F579BDD7EF88}"/>
              </a:ext>
            </a:extLst>
          </p:cNvPr>
          <p:cNvCxnSpPr>
            <a:cxnSpLocks/>
          </p:cNvCxnSpPr>
          <p:nvPr/>
        </p:nvCxnSpPr>
        <p:spPr>
          <a:xfrm>
            <a:off x="9881348" y="2840381"/>
            <a:ext cx="7142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5A86F0C8-49E1-4183-9669-59351014A371}"/>
              </a:ext>
            </a:extLst>
          </p:cNvPr>
          <p:cNvSpPr txBox="1"/>
          <p:nvPr/>
        </p:nvSpPr>
        <p:spPr>
          <a:xfrm>
            <a:off x="7070943" y="1828232"/>
            <a:ext cx="3817071" cy="646331"/>
          </a:xfrm>
          <a:prstGeom prst="rect">
            <a:avLst/>
          </a:prstGeom>
          <a:noFill/>
        </p:spPr>
        <p:txBody>
          <a:bodyPr wrap="none" rtlCol="0">
            <a:spAutoFit/>
          </a:bodyPr>
          <a:lstStyle/>
          <a:p>
            <a:r>
              <a:rPr lang="ja-JP" altLang="en-US" sz="1800" dirty="0"/>
              <a:t>実在気体のヘルムホルツエネルギー </a:t>
            </a:r>
            <a:endParaRPr lang="en-US" altLang="ja-JP" sz="1800" dirty="0"/>
          </a:p>
          <a:p>
            <a:r>
              <a:rPr lang="en-US" altLang="ja-JP" sz="1800" dirty="0"/>
              <a:t>(e.g., Span and Wagner, 1996)</a:t>
            </a:r>
            <a:endParaRPr kumimoji="1" lang="ja-JP" altLang="en-US" sz="1800" dirty="0"/>
          </a:p>
        </p:txBody>
      </p:sp>
      <p:sp>
        <p:nvSpPr>
          <p:cNvPr id="67" name="正方形/長方形 66">
            <a:extLst>
              <a:ext uri="{FF2B5EF4-FFF2-40B4-BE49-F238E27FC236}">
                <a16:creationId xmlns:a16="http://schemas.microsoft.com/office/drawing/2014/main" id="{2445F416-A929-476E-A6A7-BD3B1B604A06}"/>
              </a:ext>
            </a:extLst>
          </p:cNvPr>
          <p:cNvSpPr/>
          <p:nvPr/>
        </p:nvSpPr>
        <p:spPr>
          <a:xfrm>
            <a:off x="7070943" y="1828232"/>
            <a:ext cx="5001721" cy="4491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179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D8E645-17B3-48D5-B879-2A4325990337}"/>
              </a:ext>
            </a:extLst>
          </p:cNvPr>
          <p:cNvSpPr>
            <a:spLocks noGrp="1"/>
          </p:cNvSpPr>
          <p:nvPr>
            <p:ph type="title"/>
          </p:nvPr>
        </p:nvSpPr>
        <p:spPr/>
        <p:txBody>
          <a:bodyPr/>
          <a:lstStyle/>
          <a:p>
            <a:r>
              <a:rPr kumimoji="1" lang="ja-JP" altLang="en-US" dirty="0"/>
              <a:t>金星大気鉛直構造の熱力学モデル依存性</a:t>
            </a:r>
            <a:br>
              <a:rPr kumimoji="1" lang="en-US" altLang="ja-JP" dirty="0"/>
            </a:br>
            <a:r>
              <a:rPr kumimoji="1" lang="en-US" altLang="ja-JP" dirty="0"/>
              <a:t>(Takahashi et al., </a:t>
            </a:r>
            <a:r>
              <a:rPr lang="en-US" altLang="ja-JP" dirty="0"/>
              <a:t>2024a, b)</a:t>
            </a:r>
            <a:endParaRPr kumimoji="1" lang="ja-JP" altLang="en-US" dirty="0"/>
          </a:p>
        </p:txBody>
      </p:sp>
      <p:pic>
        <p:nvPicPr>
          <p:cNvPr id="18" name="図 17">
            <a:extLst>
              <a:ext uri="{FF2B5EF4-FFF2-40B4-BE49-F238E27FC236}">
                <a16:creationId xmlns:a16="http://schemas.microsoft.com/office/drawing/2014/main" id="{A378A97E-3E29-4737-AF7F-BEF2DDC6EC88}"/>
              </a:ext>
            </a:extLst>
          </p:cNvPr>
          <p:cNvPicPr>
            <a:picLocks noChangeAspect="1"/>
          </p:cNvPicPr>
          <p:nvPr/>
        </p:nvPicPr>
        <p:blipFill>
          <a:blip r:embed="rId2"/>
          <a:stretch>
            <a:fillRect/>
          </a:stretch>
        </p:blipFill>
        <p:spPr>
          <a:xfrm>
            <a:off x="525206" y="1081316"/>
            <a:ext cx="6721109" cy="4448068"/>
          </a:xfrm>
          <a:prstGeom prst="rect">
            <a:avLst/>
          </a:prstGeom>
        </p:spPr>
      </p:pic>
      <p:sp>
        <p:nvSpPr>
          <p:cNvPr id="19" name="テキスト ボックス 18">
            <a:extLst>
              <a:ext uri="{FF2B5EF4-FFF2-40B4-BE49-F238E27FC236}">
                <a16:creationId xmlns:a16="http://schemas.microsoft.com/office/drawing/2014/main" id="{3B5F13B8-A5F6-4F3A-8440-58CEA0F8BCDE}"/>
              </a:ext>
            </a:extLst>
          </p:cNvPr>
          <p:cNvSpPr txBox="1"/>
          <p:nvPr/>
        </p:nvSpPr>
        <p:spPr>
          <a:xfrm>
            <a:off x="1930135" y="4691312"/>
            <a:ext cx="1107996"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FF0000"/>
                </a:solidFill>
                <a:latin typeface="游ゴシック" panose="020F0502020204030204"/>
                <a:ea typeface="游ゴシック" panose="020B0400000000000000" pitchFamily="50" charset="-128"/>
              </a:rPr>
              <a:t>実在気体</a:t>
            </a:r>
          </a:p>
        </p:txBody>
      </p:sp>
      <p:sp>
        <p:nvSpPr>
          <p:cNvPr id="20" name="テキスト ボックス 19">
            <a:extLst>
              <a:ext uri="{FF2B5EF4-FFF2-40B4-BE49-F238E27FC236}">
                <a16:creationId xmlns:a16="http://schemas.microsoft.com/office/drawing/2014/main" id="{AB5B52B0-142B-4942-805B-6C889F29A861}"/>
              </a:ext>
            </a:extLst>
          </p:cNvPr>
          <p:cNvSpPr txBox="1"/>
          <p:nvPr/>
        </p:nvSpPr>
        <p:spPr>
          <a:xfrm>
            <a:off x="1245641" y="4187984"/>
            <a:ext cx="2723823"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00B050"/>
                </a:solidFill>
                <a:latin typeface="游ゴシック" panose="020F0502020204030204"/>
                <a:ea typeface="游ゴシック" panose="020B0400000000000000" pitchFamily="50" charset="-128"/>
              </a:rPr>
              <a:t>ファンデルワールス気体</a:t>
            </a:r>
          </a:p>
        </p:txBody>
      </p:sp>
      <p:sp>
        <p:nvSpPr>
          <p:cNvPr id="21" name="テキスト ボックス 20">
            <a:extLst>
              <a:ext uri="{FF2B5EF4-FFF2-40B4-BE49-F238E27FC236}">
                <a16:creationId xmlns:a16="http://schemas.microsoft.com/office/drawing/2014/main" id="{2CBCE8FF-0B9E-4A22-9B97-C26B251D63B7}"/>
              </a:ext>
            </a:extLst>
          </p:cNvPr>
          <p:cNvSpPr txBox="1"/>
          <p:nvPr/>
        </p:nvSpPr>
        <p:spPr>
          <a:xfrm>
            <a:off x="137645" y="4649172"/>
            <a:ext cx="1107996"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0070C0"/>
                </a:solidFill>
                <a:latin typeface="游ゴシック" panose="020F0502020204030204"/>
                <a:ea typeface="游ゴシック" panose="020B0400000000000000" pitchFamily="50" charset="-128"/>
              </a:rPr>
              <a:t>理想気体</a:t>
            </a:r>
          </a:p>
        </p:txBody>
      </p:sp>
      <p:sp>
        <p:nvSpPr>
          <p:cNvPr id="22" name="テキスト ボックス 21">
            <a:extLst>
              <a:ext uri="{FF2B5EF4-FFF2-40B4-BE49-F238E27FC236}">
                <a16:creationId xmlns:a16="http://schemas.microsoft.com/office/drawing/2014/main" id="{72258DDC-4985-4D46-AEAB-E87A03E2BB73}"/>
              </a:ext>
            </a:extLst>
          </p:cNvPr>
          <p:cNvSpPr txBox="1"/>
          <p:nvPr/>
        </p:nvSpPr>
        <p:spPr>
          <a:xfrm>
            <a:off x="1170115" y="3419657"/>
            <a:ext cx="2217274" cy="369332"/>
          </a:xfrm>
          <a:prstGeom prst="rect">
            <a:avLst/>
          </a:prstGeom>
          <a:noFill/>
        </p:spPr>
        <p:txBody>
          <a:bodyPr wrap="none" rtlCol="0">
            <a:spAutoFit/>
          </a:bodyPr>
          <a:lstStyle/>
          <a:p>
            <a:pPr fontAlgn="auto">
              <a:spcBef>
                <a:spcPts val="0"/>
              </a:spcBef>
              <a:spcAft>
                <a:spcPts val="0"/>
              </a:spcAft>
            </a:pPr>
            <a:r>
              <a:rPr lang="ja-JP" altLang="en-US" sz="1800" b="1" dirty="0">
                <a:solidFill>
                  <a:srgbClr val="7030A0"/>
                </a:solidFill>
                <a:latin typeface="游ゴシック" panose="020F0502020204030204"/>
                <a:ea typeface="游ゴシック" panose="020B0400000000000000" pitchFamily="50" charset="-128"/>
              </a:rPr>
              <a:t>理想気体</a:t>
            </a:r>
            <a:r>
              <a:rPr lang="en-US" altLang="ja-JP" sz="1800" b="1" dirty="0">
                <a:solidFill>
                  <a:srgbClr val="7030A0"/>
                </a:solidFill>
                <a:latin typeface="游ゴシック" panose="020F0502020204030204"/>
                <a:ea typeface="游ゴシック" panose="020B0400000000000000" pitchFamily="50" charset="-128"/>
              </a:rPr>
              <a:t>(</a:t>
            </a:r>
            <a:r>
              <a:rPr lang="ja-JP" altLang="en-US" sz="1800" b="1" dirty="0">
                <a:solidFill>
                  <a:srgbClr val="7030A0"/>
                </a:solidFill>
                <a:latin typeface="游ゴシック" panose="020F0502020204030204"/>
                <a:ea typeface="游ゴシック" panose="020B0400000000000000" pitchFamily="50" charset="-128"/>
              </a:rPr>
              <a:t>定数比熱</a:t>
            </a:r>
            <a:r>
              <a:rPr lang="en-US" altLang="ja-JP" sz="1800" b="1" dirty="0">
                <a:solidFill>
                  <a:srgbClr val="7030A0"/>
                </a:solidFill>
                <a:latin typeface="游ゴシック" panose="020F0502020204030204"/>
                <a:ea typeface="游ゴシック" panose="020B0400000000000000" pitchFamily="50" charset="-128"/>
              </a:rPr>
              <a:t>)</a:t>
            </a:r>
            <a:endParaRPr lang="ja-JP" altLang="en-US" sz="1800" b="1" dirty="0">
              <a:solidFill>
                <a:srgbClr val="7030A0"/>
              </a:solidFill>
              <a:latin typeface="游ゴシック" panose="020F0502020204030204"/>
              <a:ea typeface="游ゴシック" panose="020B0400000000000000" pitchFamily="50" charset="-128"/>
            </a:endParaRPr>
          </a:p>
        </p:txBody>
      </p:sp>
      <p:cxnSp>
        <p:nvCxnSpPr>
          <p:cNvPr id="23" name="直線矢印コネクタ 22">
            <a:extLst>
              <a:ext uri="{FF2B5EF4-FFF2-40B4-BE49-F238E27FC236}">
                <a16:creationId xmlns:a16="http://schemas.microsoft.com/office/drawing/2014/main" id="{3FAB765D-3E5C-4349-BA96-123A9D65BECD}"/>
              </a:ext>
            </a:extLst>
          </p:cNvPr>
          <p:cNvCxnSpPr>
            <a:cxnSpLocks/>
          </p:cNvCxnSpPr>
          <p:nvPr/>
        </p:nvCxnSpPr>
        <p:spPr>
          <a:xfrm>
            <a:off x="1244920" y="5637194"/>
            <a:ext cx="648956" cy="0"/>
          </a:xfrm>
          <a:prstGeom prst="straightConnector1">
            <a:avLst/>
          </a:prstGeom>
          <a:noFill/>
          <a:ln w="76200" cap="flat" cmpd="sng" algn="ctr">
            <a:solidFill>
              <a:srgbClr val="4472C4"/>
            </a:solidFill>
            <a:prstDash val="solid"/>
            <a:miter lim="800000"/>
            <a:headEnd type="triangle"/>
            <a:tailEnd type="triangle"/>
          </a:ln>
          <a:effectLst/>
        </p:spPr>
      </p:cxnSp>
      <p:cxnSp>
        <p:nvCxnSpPr>
          <p:cNvPr id="24" name="直線コネクタ 23">
            <a:extLst>
              <a:ext uri="{FF2B5EF4-FFF2-40B4-BE49-F238E27FC236}">
                <a16:creationId xmlns:a16="http://schemas.microsoft.com/office/drawing/2014/main" id="{B1C781F2-E035-4350-A3D9-E1C391E774FD}"/>
              </a:ext>
            </a:extLst>
          </p:cNvPr>
          <p:cNvCxnSpPr>
            <a:cxnSpLocks/>
          </p:cNvCxnSpPr>
          <p:nvPr/>
        </p:nvCxnSpPr>
        <p:spPr>
          <a:xfrm>
            <a:off x="1905751" y="5055861"/>
            <a:ext cx="0" cy="726789"/>
          </a:xfrm>
          <a:prstGeom prst="line">
            <a:avLst/>
          </a:prstGeom>
          <a:noFill/>
          <a:ln w="38100" cap="flat" cmpd="sng" algn="ctr">
            <a:solidFill>
              <a:sysClr val="windowText" lastClr="000000"/>
            </a:solidFill>
            <a:prstDash val="dash"/>
            <a:miter lim="800000"/>
          </a:ln>
          <a:effectLst/>
        </p:spPr>
      </p:cxnSp>
      <p:cxnSp>
        <p:nvCxnSpPr>
          <p:cNvPr id="25" name="直線コネクタ 24">
            <a:extLst>
              <a:ext uri="{FF2B5EF4-FFF2-40B4-BE49-F238E27FC236}">
                <a16:creationId xmlns:a16="http://schemas.microsoft.com/office/drawing/2014/main" id="{A80DC2A6-54E9-4B19-AE14-69EB86D23048}"/>
              </a:ext>
            </a:extLst>
          </p:cNvPr>
          <p:cNvCxnSpPr>
            <a:cxnSpLocks/>
          </p:cNvCxnSpPr>
          <p:nvPr/>
        </p:nvCxnSpPr>
        <p:spPr>
          <a:xfrm>
            <a:off x="1221257" y="5055861"/>
            <a:ext cx="0" cy="726789"/>
          </a:xfrm>
          <a:prstGeom prst="line">
            <a:avLst/>
          </a:prstGeom>
          <a:noFill/>
          <a:ln w="38100" cap="flat" cmpd="sng" algn="ctr">
            <a:solidFill>
              <a:sysClr val="windowText" lastClr="000000"/>
            </a:solidFill>
            <a:prstDash val="dash"/>
            <a:miter lim="800000"/>
          </a:ln>
          <a:effectLst/>
        </p:spPr>
      </p:cxnSp>
      <p:sp>
        <p:nvSpPr>
          <p:cNvPr id="26" name="テキスト ボックス 25">
            <a:extLst>
              <a:ext uri="{FF2B5EF4-FFF2-40B4-BE49-F238E27FC236}">
                <a16:creationId xmlns:a16="http://schemas.microsoft.com/office/drawing/2014/main" id="{77869D75-D2E1-4824-8F43-77344B4EB932}"/>
              </a:ext>
            </a:extLst>
          </p:cNvPr>
          <p:cNvSpPr txBox="1"/>
          <p:nvPr/>
        </p:nvSpPr>
        <p:spPr>
          <a:xfrm>
            <a:off x="1299933" y="5818696"/>
            <a:ext cx="538930" cy="369332"/>
          </a:xfrm>
          <a:prstGeom prst="rect">
            <a:avLst/>
          </a:prstGeom>
          <a:noFill/>
        </p:spPr>
        <p:txBody>
          <a:bodyPr wrap="none" rtlCol="0">
            <a:spAutoFit/>
          </a:bodyPr>
          <a:lstStyle/>
          <a:p>
            <a:pPr fontAlgn="auto">
              <a:spcBef>
                <a:spcPts val="0"/>
              </a:spcBef>
              <a:spcAft>
                <a:spcPts val="0"/>
              </a:spcAft>
            </a:pPr>
            <a:r>
              <a:rPr lang="en-US" altLang="ja-JP" sz="1800" dirty="0">
                <a:solidFill>
                  <a:prstClr val="black"/>
                </a:solidFill>
                <a:latin typeface="游ゴシック" panose="020F0502020204030204"/>
                <a:ea typeface="游ゴシック" panose="020B0400000000000000" pitchFamily="50" charset="-128"/>
              </a:rPr>
              <a:t>7 K</a:t>
            </a:r>
            <a:endParaRPr lang="ja-JP" altLang="en-US" sz="1800" dirty="0">
              <a:solidFill>
                <a:prstClr val="black"/>
              </a:solidFill>
              <a:latin typeface="游ゴシック" panose="020F0502020204030204"/>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687BDEA3-331D-4C68-985D-D489499861D6}"/>
              </a:ext>
            </a:extLst>
          </p:cNvPr>
          <p:cNvSpPr txBox="1"/>
          <p:nvPr/>
        </p:nvSpPr>
        <p:spPr>
          <a:xfrm>
            <a:off x="7392144" y="1410023"/>
            <a:ext cx="4661854" cy="2308324"/>
          </a:xfrm>
          <a:prstGeom prst="rect">
            <a:avLst/>
          </a:prstGeom>
          <a:noFill/>
        </p:spPr>
        <p:txBody>
          <a:bodyPr wrap="none" rtlCol="0">
            <a:spAutoFit/>
          </a:bodyPr>
          <a:lstStyle/>
          <a:p>
            <a:pPr fontAlgn="auto">
              <a:spcBef>
                <a:spcPts val="0"/>
              </a:spcBef>
              <a:spcAft>
                <a:spcPts val="0"/>
              </a:spcAft>
            </a:pPr>
            <a:r>
              <a:rPr lang="ja-JP" altLang="en-US" dirty="0">
                <a:latin typeface="游ゴシック" panose="020F0502020204030204"/>
                <a:ea typeface="游ゴシック" panose="020B0400000000000000" pitchFamily="50" charset="-128"/>
              </a:rPr>
              <a:t>気象学における「常識」である</a:t>
            </a:r>
            <a:endParaRPr lang="en-US" altLang="ja-JP" dirty="0">
              <a:latin typeface="游ゴシック" panose="020F0502020204030204"/>
              <a:ea typeface="游ゴシック" panose="020B0400000000000000" pitchFamily="50" charset="-128"/>
            </a:endParaRPr>
          </a:p>
          <a:p>
            <a:pPr fontAlgn="auto">
              <a:spcBef>
                <a:spcPts val="0"/>
              </a:spcBef>
              <a:spcAft>
                <a:spcPts val="0"/>
              </a:spcAft>
            </a:pPr>
            <a:r>
              <a:rPr lang="ja-JP" altLang="en-US" b="1" dirty="0">
                <a:solidFill>
                  <a:srgbClr val="FF0000"/>
                </a:solidFill>
                <a:latin typeface="游ゴシック" panose="020F0502020204030204"/>
                <a:ea typeface="游ゴシック" panose="020B0400000000000000" pitchFamily="50" charset="-128"/>
              </a:rPr>
              <a:t>理想気体</a:t>
            </a:r>
            <a:r>
              <a:rPr lang="en-US" altLang="ja-JP" b="1" dirty="0">
                <a:solidFill>
                  <a:srgbClr val="FF0000"/>
                </a:solidFill>
                <a:latin typeface="游ゴシック" panose="020F0502020204030204"/>
                <a:ea typeface="游ゴシック" panose="020B0400000000000000" pitchFamily="50" charset="-128"/>
              </a:rPr>
              <a:t>, </a:t>
            </a:r>
            <a:r>
              <a:rPr lang="ja-JP" altLang="en-US" b="1" dirty="0">
                <a:solidFill>
                  <a:srgbClr val="FF0000"/>
                </a:solidFill>
                <a:latin typeface="游ゴシック" panose="020F0502020204030204"/>
                <a:ea typeface="游ゴシック" panose="020B0400000000000000" pitchFamily="50" charset="-128"/>
              </a:rPr>
              <a:t>定数比熱の仮定を排除</a:t>
            </a:r>
            <a:endParaRPr lang="en-US" altLang="ja-JP" b="1" dirty="0">
              <a:solidFill>
                <a:srgbClr val="FF0000"/>
              </a:solidFill>
              <a:latin typeface="游ゴシック" panose="020F0502020204030204"/>
              <a:ea typeface="游ゴシック" panose="020B0400000000000000" pitchFamily="50" charset="-128"/>
            </a:endParaRPr>
          </a:p>
          <a:p>
            <a:pPr fontAlgn="auto">
              <a:spcBef>
                <a:spcPts val="0"/>
              </a:spcBef>
              <a:spcAft>
                <a:spcPts val="0"/>
              </a:spcAft>
            </a:pPr>
            <a:r>
              <a:rPr lang="ja-JP" altLang="en-US" dirty="0">
                <a:latin typeface="游ゴシック" panose="020F0502020204030204"/>
                <a:ea typeface="游ゴシック" panose="020B0400000000000000" pitchFamily="50" charset="-128"/>
              </a:rPr>
              <a:t>して金星大気の鉛直構造を解明</a:t>
            </a:r>
            <a:r>
              <a:rPr lang="en-US" altLang="ja-JP" dirty="0">
                <a:latin typeface="游ゴシック" panose="020F0502020204030204"/>
                <a:ea typeface="游ゴシック" panose="020B0400000000000000" pitchFamily="50" charset="-128"/>
              </a:rPr>
              <a:t>.</a:t>
            </a:r>
          </a:p>
          <a:p>
            <a:pPr fontAlgn="auto">
              <a:spcBef>
                <a:spcPts val="0"/>
              </a:spcBef>
              <a:spcAft>
                <a:spcPts val="0"/>
              </a:spcAft>
            </a:pPr>
            <a:endParaRPr lang="en-US" altLang="ja-JP" dirty="0">
              <a:solidFill>
                <a:srgbClr val="FF0000"/>
              </a:solidFill>
              <a:latin typeface="游ゴシック" panose="020F0502020204030204"/>
              <a:ea typeface="游ゴシック" panose="020B0400000000000000" pitchFamily="50" charset="-128"/>
            </a:endParaRPr>
          </a:p>
          <a:p>
            <a:pPr fontAlgn="auto">
              <a:spcBef>
                <a:spcPts val="0"/>
              </a:spcBef>
              <a:spcAft>
                <a:spcPts val="0"/>
              </a:spcAft>
            </a:pPr>
            <a:r>
              <a:rPr lang="ja-JP" altLang="en-US" b="1" dirty="0">
                <a:solidFill>
                  <a:srgbClr val="FF0000"/>
                </a:solidFill>
                <a:latin typeface="游ゴシック" panose="020F0502020204030204"/>
                <a:ea typeface="游ゴシック" panose="020B0400000000000000" pitchFamily="50" charset="-128"/>
              </a:rPr>
              <a:t>定数比熱の仮定</a:t>
            </a:r>
            <a:r>
              <a:rPr lang="ja-JP" altLang="en-US" dirty="0">
                <a:latin typeface="游ゴシック" panose="020F0502020204030204"/>
                <a:ea typeface="游ゴシック" panose="020B0400000000000000" pitchFamily="50" charset="-128"/>
              </a:rPr>
              <a:t>と</a:t>
            </a:r>
            <a:r>
              <a:rPr lang="ja-JP" altLang="en-US" b="1" dirty="0">
                <a:solidFill>
                  <a:srgbClr val="FF0000"/>
                </a:solidFill>
                <a:latin typeface="游ゴシック" panose="020F0502020204030204"/>
                <a:ea typeface="游ゴシック" panose="020B0400000000000000" pitchFamily="50" charset="-128"/>
              </a:rPr>
              <a:t>圧縮性の差</a:t>
            </a:r>
            <a:endParaRPr lang="en-US" altLang="ja-JP" b="1" dirty="0">
              <a:solidFill>
                <a:srgbClr val="FF0000"/>
              </a:solidFill>
              <a:latin typeface="游ゴシック" panose="020F0502020204030204"/>
              <a:ea typeface="游ゴシック" panose="020B0400000000000000" pitchFamily="50" charset="-128"/>
            </a:endParaRPr>
          </a:p>
          <a:p>
            <a:pPr fontAlgn="auto">
              <a:spcBef>
                <a:spcPts val="0"/>
              </a:spcBef>
              <a:spcAft>
                <a:spcPts val="0"/>
              </a:spcAft>
            </a:pPr>
            <a:r>
              <a:rPr lang="ja-JP" altLang="en-US" dirty="0">
                <a:latin typeface="游ゴシック" panose="020F0502020204030204"/>
                <a:ea typeface="游ゴシック" panose="020B0400000000000000" pitchFamily="50" charset="-128"/>
              </a:rPr>
              <a:t>が大気構造に多大な影響</a:t>
            </a:r>
            <a:r>
              <a:rPr lang="en-US" altLang="ja-JP" dirty="0">
                <a:latin typeface="游ゴシック" panose="020F0502020204030204"/>
                <a:ea typeface="游ゴシック" panose="020B0400000000000000" pitchFamily="50" charset="-128"/>
              </a:rPr>
              <a:t>.</a:t>
            </a:r>
          </a:p>
        </p:txBody>
      </p:sp>
      <p:sp>
        <p:nvSpPr>
          <p:cNvPr id="28" name="テキスト ボックス 27">
            <a:extLst>
              <a:ext uri="{FF2B5EF4-FFF2-40B4-BE49-F238E27FC236}">
                <a16:creationId xmlns:a16="http://schemas.microsoft.com/office/drawing/2014/main" id="{3FEC8B1B-E5AB-4CD5-9DBB-3B48E7CC1F77}"/>
              </a:ext>
            </a:extLst>
          </p:cNvPr>
          <p:cNvSpPr txBox="1"/>
          <p:nvPr/>
        </p:nvSpPr>
        <p:spPr>
          <a:xfrm>
            <a:off x="1043952" y="990503"/>
            <a:ext cx="1923925" cy="369332"/>
          </a:xfrm>
          <a:prstGeom prst="rect">
            <a:avLst/>
          </a:prstGeom>
          <a:noFill/>
        </p:spPr>
        <p:txBody>
          <a:bodyPr wrap="none" rtlCol="0">
            <a:spAutoFit/>
          </a:bodyPr>
          <a:lstStyle/>
          <a:p>
            <a:pPr fontAlgn="auto">
              <a:spcBef>
                <a:spcPts val="0"/>
              </a:spcBef>
              <a:spcAft>
                <a:spcPts val="0"/>
              </a:spcAft>
            </a:pPr>
            <a:r>
              <a:rPr lang="en-US" altLang="ja-JP" sz="1800" dirty="0">
                <a:solidFill>
                  <a:prstClr val="black"/>
                </a:solidFill>
                <a:latin typeface="游ゴシック" panose="020F0502020204030204"/>
                <a:ea typeface="游ゴシック" panose="020B0400000000000000" pitchFamily="50" charset="-128"/>
              </a:rPr>
              <a:t>VIRA </a:t>
            </a:r>
            <a:r>
              <a:rPr lang="ja-JP" altLang="en-US" sz="1800" dirty="0">
                <a:solidFill>
                  <a:prstClr val="black"/>
                </a:solidFill>
                <a:latin typeface="游ゴシック" panose="020F0502020204030204"/>
                <a:ea typeface="游ゴシック" panose="020B0400000000000000" pitchFamily="50" charset="-128"/>
              </a:rPr>
              <a:t>との温度差</a:t>
            </a:r>
          </a:p>
        </p:txBody>
      </p:sp>
      <p:sp>
        <p:nvSpPr>
          <p:cNvPr id="29" name="テキスト ボックス 28">
            <a:extLst>
              <a:ext uri="{FF2B5EF4-FFF2-40B4-BE49-F238E27FC236}">
                <a16:creationId xmlns:a16="http://schemas.microsoft.com/office/drawing/2014/main" id="{EBBA3CA1-AFA9-4115-85CE-B0B9E35FE946}"/>
              </a:ext>
            </a:extLst>
          </p:cNvPr>
          <p:cNvSpPr txBox="1"/>
          <p:nvPr/>
        </p:nvSpPr>
        <p:spPr>
          <a:xfrm>
            <a:off x="4459510" y="990503"/>
            <a:ext cx="877163" cy="369332"/>
          </a:xfrm>
          <a:prstGeom prst="rect">
            <a:avLst/>
          </a:prstGeom>
          <a:noFill/>
        </p:spPr>
        <p:txBody>
          <a:bodyPr wrap="none" rtlCol="0">
            <a:spAutoFit/>
          </a:bodyPr>
          <a:lstStyle/>
          <a:p>
            <a:pPr fontAlgn="auto">
              <a:spcBef>
                <a:spcPts val="0"/>
              </a:spcBef>
              <a:spcAft>
                <a:spcPts val="0"/>
              </a:spcAft>
            </a:pPr>
            <a:r>
              <a:rPr lang="ja-JP" altLang="en-US" sz="1800" dirty="0">
                <a:solidFill>
                  <a:prstClr val="black"/>
                </a:solidFill>
                <a:latin typeface="游ゴシック" panose="020F0502020204030204"/>
                <a:ea typeface="游ゴシック" panose="020B0400000000000000" pitchFamily="50" charset="-128"/>
              </a:rPr>
              <a:t>安定度</a:t>
            </a:r>
          </a:p>
        </p:txBody>
      </p:sp>
      <p:sp>
        <p:nvSpPr>
          <p:cNvPr id="5" name="矢印: 上下 4">
            <a:extLst>
              <a:ext uri="{FF2B5EF4-FFF2-40B4-BE49-F238E27FC236}">
                <a16:creationId xmlns:a16="http://schemas.microsoft.com/office/drawing/2014/main" id="{B515F287-1A2B-4263-A8F5-D44AC443ADC6}"/>
              </a:ext>
            </a:extLst>
          </p:cNvPr>
          <p:cNvSpPr/>
          <p:nvPr/>
        </p:nvSpPr>
        <p:spPr>
          <a:xfrm>
            <a:off x="5746742" y="3788989"/>
            <a:ext cx="205242" cy="1266872"/>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AB25E5B-33EA-4D70-BF20-4CDE9714041B}"/>
              </a:ext>
            </a:extLst>
          </p:cNvPr>
          <p:cNvSpPr txBox="1"/>
          <p:nvPr/>
        </p:nvSpPr>
        <p:spPr>
          <a:xfrm>
            <a:off x="6085586" y="4149080"/>
            <a:ext cx="3005951" cy="830997"/>
          </a:xfrm>
          <a:prstGeom prst="rect">
            <a:avLst/>
          </a:prstGeom>
          <a:solidFill>
            <a:srgbClr val="FFFFFF"/>
          </a:solidFill>
          <a:ln>
            <a:solidFill>
              <a:srgbClr val="FF0000"/>
            </a:solidFill>
          </a:ln>
        </p:spPr>
        <p:txBody>
          <a:bodyPr wrap="none" rtlCol="0">
            <a:spAutoFit/>
          </a:bodyPr>
          <a:lstStyle/>
          <a:p>
            <a:r>
              <a:rPr kumimoji="1" lang="ja-JP" altLang="en-US" dirty="0">
                <a:solidFill>
                  <a:srgbClr val="FF0000"/>
                </a:solidFill>
              </a:rPr>
              <a:t>対流の生成が</a:t>
            </a:r>
            <a:endParaRPr kumimoji="1" lang="en-US" altLang="ja-JP" dirty="0">
              <a:solidFill>
                <a:srgbClr val="FF0000"/>
              </a:solidFill>
            </a:endParaRPr>
          </a:p>
          <a:p>
            <a:r>
              <a:rPr kumimoji="1" lang="ja-JP" altLang="en-US" dirty="0">
                <a:solidFill>
                  <a:srgbClr val="FF0000"/>
                </a:solidFill>
              </a:rPr>
              <a:t>熱力学的扱いに依存</a:t>
            </a:r>
            <a:r>
              <a:rPr kumimoji="1" lang="en-US" altLang="ja-JP" dirty="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388058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357F6-607F-4B89-BDAD-2CACD41E0CEF}"/>
              </a:ext>
            </a:extLst>
          </p:cNvPr>
          <p:cNvSpPr>
            <a:spLocks noGrp="1"/>
          </p:cNvSpPr>
          <p:nvPr>
            <p:ph type="title"/>
          </p:nvPr>
        </p:nvSpPr>
        <p:spPr/>
        <p:txBody>
          <a:bodyPr/>
          <a:lstStyle/>
          <a:p>
            <a:r>
              <a:rPr kumimoji="1" lang="ja-JP" altLang="en-US" dirty="0"/>
              <a:t>金星大気で観測された筋状構造</a:t>
            </a:r>
            <a:br>
              <a:rPr kumimoji="1" lang="en-US" altLang="ja-JP" dirty="0"/>
            </a:br>
            <a:r>
              <a:rPr kumimoji="1" lang="en-US" altLang="ja-JP" dirty="0"/>
              <a:t>(</a:t>
            </a:r>
            <a:r>
              <a:rPr kumimoji="1" lang="en-US" altLang="ja-JP" dirty="0" err="1"/>
              <a:t>Kashimura</a:t>
            </a:r>
            <a:r>
              <a:rPr kumimoji="1" lang="en-US" altLang="ja-JP" dirty="0"/>
              <a:t> et al., 2019)</a:t>
            </a:r>
            <a:endParaRPr kumimoji="1" lang="ja-JP" altLang="en-US" dirty="0"/>
          </a:p>
        </p:txBody>
      </p:sp>
      <p:sp>
        <p:nvSpPr>
          <p:cNvPr id="11" name="コンテンツ プレースホルダー 10">
            <a:extLst>
              <a:ext uri="{FF2B5EF4-FFF2-40B4-BE49-F238E27FC236}">
                <a16:creationId xmlns:a16="http://schemas.microsoft.com/office/drawing/2014/main" id="{CED9F68C-2972-48B8-99C5-6733A1D73F69}"/>
              </a:ext>
            </a:extLst>
          </p:cNvPr>
          <p:cNvSpPr>
            <a:spLocks noGrp="1"/>
          </p:cNvSpPr>
          <p:nvPr>
            <p:ph sz="half" idx="1"/>
          </p:nvPr>
        </p:nvSpPr>
        <p:spPr/>
        <p:txBody>
          <a:bodyPr/>
          <a:lstStyle/>
          <a:p>
            <a:endParaRPr kumimoji="1" lang="ja-JP" altLang="en-US"/>
          </a:p>
        </p:txBody>
      </p:sp>
      <p:sp>
        <p:nvSpPr>
          <p:cNvPr id="12" name="コンテンツ プレースホルダー 11">
            <a:extLst>
              <a:ext uri="{FF2B5EF4-FFF2-40B4-BE49-F238E27FC236}">
                <a16:creationId xmlns:a16="http://schemas.microsoft.com/office/drawing/2014/main" id="{D681F2FD-4F27-4699-8636-BF4E9B35990C}"/>
              </a:ext>
            </a:extLst>
          </p:cNvPr>
          <p:cNvSpPr>
            <a:spLocks noGrp="1"/>
          </p:cNvSpPr>
          <p:nvPr>
            <p:ph sz="half" idx="2"/>
          </p:nvPr>
        </p:nvSpPr>
        <p:spPr/>
        <p:txBody>
          <a:bodyPr/>
          <a:lstStyle/>
          <a:p>
            <a:r>
              <a:rPr kumimoji="1" lang="ja-JP" altLang="en-US" dirty="0"/>
              <a:t>金星探査機あかつきが観測した惑星規模筋状構造の成因を</a:t>
            </a:r>
            <a:r>
              <a:rPr kumimoji="1" lang="en-US" altLang="ja-JP" dirty="0"/>
              <a:t> </a:t>
            </a:r>
            <a:r>
              <a:rPr kumimoji="1" lang="ja-JP" altLang="en-US" dirty="0"/>
              <a:t>数値モデル実験により解明</a:t>
            </a:r>
            <a:r>
              <a:rPr kumimoji="1" lang="en-US" altLang="ja-JP" dirty="0"/>
              <a:t>.</a:t>
            </a:r>
          </a:p>
          <a:p>
            <a:pPr lvl="1"/>
            <a:r>
              <a:rPr lang="ja-JP" altLang="en-US" dirty="0"/>
              <a:t>日本の金星大気モデルは</a:t>
            </a:r>
            <a:r>
              <a:rPr lang="en-US" altLang="ja-JP" dirty="0"/>
              <a:t>, </a:t>
            </a:r>
            <a:r>
              <a:rPr lang="ja-JP" altLang="en-US" dirty="0"/>
              <a:t>観測された構造の特徴を表現</a:t>
            </a:r>
            <a:r>
              <a:rPr lang="en-US" altLang="ja-JP" dirty="0"/>
              <a:t>.</a:t>
            </a:r>
          </a:p>
          <a:p>
            <a:pPr lvl="1"/>
            <a:r>
              <a:rPr kumimoji="1" lang="ja-JP" altLang="en-US" dirty="0"/>
              <a:t>ロスビー波</a:t>
            </a:r>
            <a:r>
              <a:rPr kumimoji="1" lang="en-US" altLang="ja-JP" dirty="0"/>
              <a:t>, </a:t>
            </a:r>
            <a:r>
              <a:rPr kumimoji="1" lang="ja-JP" altLang="en-US" dirty="0"/>
              <a:t>ケルビン波</a:t>
            </a:r>
            <a:r>
              <a:rPr kumimoji="1" lang="en-US" altLang="ja-JP" dirty="0"/>
              <a:t>, </a:t>
            </a:r>
            <a:r>
              <a:rPr kumimoji="1" lang="ja-JP" altLang="en-US" dirty="0"/>
              <a:t>傾圧不安定擾乱の相互作用に起因</a:t>
            </a:r>
            <a:r>
              <a:rPr kumimoji="1" lang="en-US" altLang="ja-JP" dirty="0"/>
              <a:t>.</a:t>
            </a:r>
          </a:p>
        </p:txBody>
      </p:sp>
      <p:pic>
        <p:nvPicPr>
          <p:cNvPr id="5" name="Picture 2" descr="2μmカメラIR2による金星疑似カラー画像">
            <a:extLst>
              <a:ext uri="{FF2B5EF4-FFF2-40B4-BE49-F238E27FC236}">
                <a16:creationId xmlns:a16="http://schemas.microsoft.com/office/drawing/2014/main" id="{DBC563C8-35D2-4DC9-964B-D5A8FA0F9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0" y="1672698"/>
            <a:ext cx="2915455" cy="283642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127BA2B0-7D5D-4F1D-AE1A-3AEE061509DE}"/>
              </a:ext>
            </a:extLst>
          </p:cNvPr>
          <p:cNvPicPr>
            <a:picLocks/>
          </p:cNvPicPr>
          <p:nvPr/>
        </p:nvPicPr>
        <p:blipFill rotWithShape="1">
          <a:blip r:embed="rId3" cstate="print">
            <a:extLst>
              <a:ext uri="{28A0092B-C50C-407E-A947-70E740481C1C}">
                <a14:useLocalDpi xmlns:a14="http://schemas.microsoft.com/office/drawing/2010/main" val="0"/>
              </a:ext>
            </a:extLst>
          </a:blip>
          <a:srcRect l="12525" t="18900" r="12608" b="30053"/>
          <a:stretch/>
        </p:blipFill>
        <p:spPr>
          <a:xfrm flipH="1">
            <a:off x="3206629" y="1665788"/>
            <a:ext cx="2799261" cy="2812281"/>
          </a:xfrm>
          <a:prstGeom prst="rect">
            <a:avLst/>
          </a:prstGeom>
        </p:spPr>
      </p:pic>
      <p:sp>
        <p:nvSpPr>
          <p:cNvPr id="7" name="テキスト ボックス 6">
            <a:extLst>
              <a:ext uri="{FF2B5EF4-FFF2-40B4-BE49-F238E27FC236}">
                <a16:creationId xmlns:a16="http://schemas.microsoft.com/office/drawing/2014/main" id="{D28386FE-1CF0-40C4-9B3D-73F4EFB71D31}"/>
              </a:ext>
            </a:extLst>
          </p:cNvPr>
          <p:cNvSpPr txBox="1"/>
          <p:nvPr/>
        </p:nvSpPr>
        <p:spPr>
          <a:xfrm>
            <a:off x="47328" y="4581128"/>
            <a:ext cx="2768707" cy="738664"/>
          </a:xfrm>
          <a:prstGeom prst="rect">
            <a:avLst/>
          </a:prstGeom>
          <a:noFill/>
        </p:spPr>
        <p:txBody>
          <a:bodyPr wrap="none" rtlCol="0">
            <a:spAutoFit/>
          </a:bodyPr>
          <a:lstStyle/>
          <a:p>
            <a:r>
              <a:rPr lang="ja-JP" altLang="en-US" sz="1400" dirty="0"/>
              <a:t>「あかつき」 </a:t>
            </a:r>
            <a:r>
              <a:rPr lang="en-US" altLang="ja-JP" sz="1400" dirty="0"/>
              <a:t>2 </a:t>
            </a:r>
            <a:r>
              <a:rPr lang="en-US" altLang="ja-JP" sz="1400" dirty="0" err="1"/>
              <a:t>μm</a:t>
            </a:r>
            <a:r>
              <a:rPr lang="en-US" altLang="ja-JP" sz="1400" dirty="0"/>
              <a:t> </a:t>
            </a:r>
            <a:r>
              <a:rPr lang="ja-JP" altLang="en-US" sz="1400" dirty="0"/>
              <a:t>カメラ </a:t>
            </a:r>
            <a:r>
              <a:rPr lang="en-US" altLang="ja-JP" sz="1400" dirty="0"/>
              <a:t>IR2</a:t>
            </a:r>
            <a:r>
              <a:rPr lang="ja-JP" altLang="en-US" sz="1400" dirty="0"/>
              <a:t>による</a:t>
            </a:r>
            <a:endParaRPr lang="en-US" altLang="ja-JP" sz="1400" dirty="0"/>
          </a:p>
          <a:p>
            <a:r>
              <a:rPr lang="ja-JP" altLang="en-US" sz="1400" dirty="0"/>
              <a:t>金星疑似カラー画像　</a:t>
            </a:r>
            <a:endParaRPr lang="en-US" altLang="ja-JP" sz="1400" dirty="0"/>
          </a:p>
          <a:p>
            <a:r>
              <a:rPr lang="ja-JP" altLang="en-US" sz="1400" dirty="0"/>
              <a:t>撮影日時： </a:t>
            </a:r>
            <a:r>
              <a:rPr lang="en-US" altLang="ja-JP" sz="1400" dirty="0"/>
              <a:t>2016</a:t>
            </a:r>
            <a:r>
              <a:rPr lang="ja-JP" altLang="en-US" sz="1400" dirty="0"/>
              <a:t>年</a:t>
            </a:r>
            <a:r>
              <a:rPr lang="en-US" altLang="ja-JP" sz="1400" dirty="0"/>
              <a:t>3</a:t>
            </a:r>
            <a:r>
              <a:rPr lang="ja-JP" altLang="en-US" sz="1400" dirty="0"/>
              <a:t>月</a:t>
            </a:r>
            <a:r>
              <a:rPr lang="en-US" altLang="ja-JP" sz="1400" dirty="0"/>
              <a:t>25</a:t>
            </a:r>
            <a:r>
              <a:rPr lang="ja-JP" altLang="en-US" sz="1400" dirty="0"/>
              <a:t>日</a:t>
            </a:r>
          </a:p>
        </p:txBody>
      </p:sp>
      <p:sp>
        <p:nvSpPr>
          <p:cNvPr id="8" name="テキスト ボックス 7">
            <a:extLst>
              <a:ext uri="{FF2B5EF4-FFF2-40B4-BE49-F238E27FC236}">
                <a16:creationId xmlns:a16="http://schemas.microsoft.com/office/drawing/2014/main" id="{1501FB2C-9BE3-4435-86F3-AAE0AE6F4B5A}"/>
              </a:ext>
            </a:extLst>
          </p:cNvPr>
          <p:cNvSpPr txBox="1"/>
          <p:nvPr/>
        </p:nvSpPr>
        <p:spPr>
          <a:xfrm>
            <a:off x="3303375" y="4534018"/>
            <a:ext cx="2720617" cy="523220"/>
          </a:xfrm>
          <a:prstGeom prst="rect">
            <a:avLst/>
          </a:prstGeom>
          <a:noFill/>
        </p:spPr>
        <p:txBody>
          <a:bodyPr wrap="none" rtlCol="0">
            <a:spAutoFit/>
          </a:bodyPr>
          <a:lstStyle/>
          <a:p>
            <a:r>
              <a:rPr lang="en-US" altLang="ja-JP" sz="1400" dirty="0"/>
              <a:t>AFES </a:t>
            </a:r>
            <a:r>
              <a:rPr lang="ja-JP" altLang="en-US" sz="1400" dirty="0"/>
              <a:t>金星計算によって得られた</a:t>
            </a:r>
            <a:endParaRPr lang="en-US" altLang="ja-JP" sz="1400" dirty="0"/>
          </a:p>
          <a:p>
            <a:r>
              <a:rPr lang="ja-JP" altLang="en-US" sz="1400" dirty="0"/>
              <a:t>雲層高度における鉛直速度分布</a:t>
            </a:r>
          </a:p>
        </p:txBody>
      </p:sp>
      <p:sp>
        <p:nvSpPr>
          <p:cNvPr id="13" name="テキスト ボックス 12">
            <a:extLst>
              <a:ext uri="{FF2B5EF4-FFF2-40B4-BE49-F238E27FC236}">
                <a16:creationId xmlns:a16="http://schemas.microsoft.com/office/drawing/2014/main" id="{ECC7E47F-BBDB-4113-A0D2-9A04D66966F5}"/>
              </a:ext>
            </a:extLst>
          </p:cNvPr>
          <p:cNvSpPr txBox="1"/>
          <p:nvPr/>
        </p:nvSpPr>
        <p:spPr>
          <a:xfrm>
            <a:off x="102691" y="1212844"/>
            <a:ext cx="800219" cy="461665"/>
          </a:xfrm>
          <a:prstGeom prst="rect">
            <a:avLst/>
          </a:prstGeom>
          <a:noFill/>
        </p:spPr>
        <p:txBody>
          <a:bodyPr wrap="none" rtlCol="0">
            <a:spAutoFit/>
          </a:bodyPr>
          <a:lstStyle/>
          <a:p>
            <a:r>
              <a:rPr kumimoji="1" lang="ja-JP" altLang="en-US" dirty="0"/>
              <a:t>観測</a:t>
            </a:r>
          </a:p>
        </p:txBody>
      </p:sp>
      <p:sp>
        <p:nvSpPr>
          <p:cNvPr id="14" name="テキスト ボックス 13">
            <a:extLst>
              <a:ext uri="{FF2B5EF4-FFF2-40B4-BE49-F238E27FC236}">
                <a16:creationId xmlns:a16="http://schemas.microsoft.com/office/drawing/2014/main" id="{A915B386-1590-493A-B146-457B5877369C}"/>
              </a:ext>
            </a:extLst>
          </p:cNvPr>
          <p:cNvSpPr txBox="1"/>
          <p:nvPr/>
        </p:nvSpPr>
        <p:spPr>
          <a:xfrm>
            <a:off x="3187223" y="1212844"/>
            <a:ext cx="1066318" cy="461665"/>
          </a:xfrm>
          <a:prstGeom prst="rect">
            <a:avLst/>
          </a:prstGeom>
          <a:noFill/>
        </p:spPr>
        <p:txBody>
          <a:bodyPr wrap="none" rtlCol="0">
            <a:spAutoFit/>
          </a:bodyPr>
          <a:lstStyle/>
          <a:p>
            <a:r>
              <a:rPr lang="ja-JP" altLang="en-US" dirty="0"/>
              <a:t>モデル</a:t>
            </a:r>
            <a:endParaRPr kumimoji="1" lang="ja-JP" altLang="en-US" dirty="0"/>
          </a:p>
        </p:txBody>
      </p:sp>
    </p:spTree>
    <p:extLst>
      <p:ext uri="{BB962C8B-B14F-4D97-AF65-F5344CB8AC3E}">
        <p14:creationId xmlns:p14="http://schemas.microsoft.com/office/powerpoint/2010/main" val="2541473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996AC-4839-49BD-948B-CD1DA3E3F4B9}"/>
              </a:ext>
            </a:extLst>
          </p:cNvPr>
          <p:cNvSpPr>
            <a:spLocks noGrp="1"/>
          </p:cNvSpPr>
          <p:nvPr>
            <p:ph type="title"/>
          </p:nvPr>
        </p:nvSpPr>
        <p:spPr/>
        <p:txBody>
          <a:bodyPr/>
          <a:lstStyle/>
          <a:p>
            <a:r>
              <a:rPr kumimoji="1" lang="ja-JP" altLang="en-US" dirty="0"/>
              <a:t>系外惑星大気循環の自転角速度依存性</a:t>
            </a:r>
            <a:br>
              <a:rPr kumimoji="1" lang="en-US" altLang="ja-JP" dirty="0"/>
            </a:br>
            <a:r>
              <a:rPr kumimoji="1" lang="en-US" altLang="ja-JP" dirty="0"/>
              <a:t>(Noda et al., 2017)</a:t>
            </a:r>
            <a:endParaRPr kumimoji="1" lang="ja-JP" altLang="en-US" dirty="0"/>
          </a:p>
        </p:txBody>
      </p:sp>
      <p:sp>
        <p:nvSpPr>
          <p:cNvPr id="3" name="コンテンツ プレースホルダー 2">
            <a:extLst>
              <a:ext uri="{FF2B5EF4-FFF2-40B4-BE49-F238E27FC236}">
                <a16:creationId xmlns:a16="http://schemas.microsoft.com/office/drawing/2014/main" id="{06CECF79-92EA-43F3-A4E2-986452C83ABF}"/>
              </a:ext>
            </a:extLst>
          </p:cNvPr>
          <p:cNvSpPr>
            <a:spLocks noGrp="1"/>
          </p:cNvSpPr>
          <p:nvPr>
            <p:ph sz="half" idx="1"/>
          </p:nvPr>
        </p:nvSpPr>
        <p:spPr/>
        <p:txBody>
          <a:bodyPr/>
          <a:lstStyle/>
          <a:p>
            <a:endParaRPr kumimoji="1" lang="ja-JP" altLang="en-US"/>
          </a:p>
        </p:txBody>
      </p:sp>
      <p:sp>
        <p:nvSpPr>
          <p:cNvPr id="4" name="コンテンツ プレースホルダー 3">
            <a:extLst>
              <a:ext uri="{FF2B5EF4-FFF2-40B4-BE49-F238E27FC236}">
                <a16:creationId xmlns:a16="http://schemas.microsoft.com/office/drawing/2014/main" id="{498AC0E4-889A-43CB-A67A-596A9A870345}"/>
              </a:ext>
            </a:extLst>
          </p:cNvPr>
          <p:cNvSpPr>
            <a:spLocks noGrp="1"/>
          </p:cNvSpPr>
          <p:nvPr>
            <p:ph sz="half" idx="2"/>
          </p:nvPr>
        </p:nvSpPr>
        <p:spPr/>
        <p:txBody>
          <a:bodyPr/>
          <a:lstStyle/>
          <a:p>
            <a:r>
              <a:rPr kumimoji="1" lang="ja-JP" altLang="en-US" dirty="0"/>
              <a:t>惑星大気大循環モデルを用いて</a:t>
            </a:r>
            <a:r>
              <a:rPr kumimoji="1" lang="en-US" altLang="ja-JP" dirty="0"/>
              <a:t>, </a:t>
            </a:r>
            <a:r>
              <a:rPr kumimoji="1" lang="ja-JP" altLang="en-US" dirty="0"/>
              <a:t>潮汐固定された系外惑星を想定して循環構造の自転角速度依存性を解明</a:t>
            </a:r>
            <a:r>
              <a:rPr kumimoji="1" lang="en-US" altLang="ja-JP" dirty="0"/>
              <a:t>.</a:t>
            </a:r>
          </a:p>
          <a:p>
            <a:pPr lvl="1"/>
            <a:r>
              <a:rPr kumimoji="1" lang="ja-JP" altLang="en-US" dirty="0"/>
              <a:t>循環構造の特徴を明確にするため</a:t>
            </a:r>
            <a:r>
              <a:rPr lang="ja-JP" altLang="en-US" dirty="0"/>
              <a:t>水惑星条件で実験</a:t>
            </a:r>
            <a:r>
              <a:rPr lang="en-US" altLang="ja-JP" dirty="0"/>
              <a:t>.</a:t>
            </a:r>
          </a:p>
          <a:p>
            <a:pPr lvl="1"/>
            <a:r>
              <a:rPr kumimoji="1" lang="ja-JP" altLang="en-US" dirty="0"/>
              <a:t>昼から夜へのエネルギー輸送量は自転角速度に強く依存しない</a:t>
            </a:r>
            <a:r>
              <a:rPr kumimoji="1" lang="en-US" altLang="ja-JP" dirty="0"/>
              <a:t>.</a:t>
            </a:r>
          </a:p>
          <a:p>
            <a:pPr lvl="2"/>
            <a:r>
              <a:rPr kumimoji="1" lang="ja-JP" altLang="en-US" dirty="0"/>
              <a:t>放射収支の射出限界に起因</a:t>
            </a:r>
            <a:r>
              <a:rPr kumimoji="1" lang="en-US" altLang="ja-JP" dirty="0"/>
              <a:t>.</a:t>
            </a:r>
            <a:endParaRPr kumimoji="1" lang="ja-JP" altLang="en-US" dirty="0"/>
          </a:p>
        </p:txBody>
      </p:sp>
      <p:pic>
        <p:nvPicPr>
          <p:cNvPr id="1026" name="Picture 2" descr="https://ars.els-cdn.com/content/image/1-s2.0-S0019103516305668-gr3_lrg.jpg">
            <a:extLst>
              <a:ext uri="{FF2B5EF4-FFF2-40B4-BE49-F238E27FC236}">
                <a16:creationId xmlns:a16="http://schemas.microsoft.com/office/drawing/2014/main" id="{9B90D4D9-CE0A-4241-97A6-5DFE0A5B80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121322"/>
            <a:ext cx="5746278" cy="518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9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F83A-875A-45B4-8238-01686BA38FD7}"/>
              </a:ext>
            </a:extLst>
          </p:cNvPr>
          <p:cNvSpPr>
            <a:spLocks noGrp="1"/>
          </p:cNvSpPr>
          <p:nvPr>
            <p:ph type="title"/>
          </p:nvPr>
        </p:nvSpPr>
        <p:spPr/>
        <p:txBody>
          <a:bodyPr/>
          <a:lstStyle/>
          <a:p>
            <a:r>
              <a:rPr lang="ja-JP" altLang="en-US" dirty="0"/>
              <a:t>大気中の擾乱の相互作用：地球</a:t>
            </a:r>
            <a:br>
              <a:rPr lang="en-US" altLang="ja-JP" dirty="0"/>
            </a:br>
            <a:r>
              <a:rPr lang="en-US" altLang="ja-JP" dirty="0"/>
              <a:t>(Takahashi et al., 2006</a:t>
            </a:r>
            <a:r>
              <a:rPr lang="ja-JP" altLang="en-US" dirty="0" err="1"/>
              <a:t>ｂ</a:t>
            </a:r>
            <a:r>
              <a:rPr lang="en-US" altLang="ja-JP" dirty="0"/>
              <a:t>; Hamilton et al., 2008)</a:t>
            </a:r>
            <a:endParaRPr kumimoji="1" lang="ja-JP" altLang="en-US" dirty="0"/>
          </a:p>
        </p:txBody>
      </p:sp>
      <p:sp>
        <p:nvSpPr>
          <p:cNvPr id="3" name="コンテンツ プレースホルダー 2">
            <a:extLst>
              <a:ext uri="{FF2B5EF4-FFF2-40B4-BE49-F238E27FC236}">
                <a16:creationId xmlns:a16="http://schemas.microsoft.com/office/drawing/2014/main" id="{C5220A62-F6E1-4AFA-B110-8B21FE4119F0}"/>
              </a:ext>
            </a:extLst>
          </p:cNvPr>
          <p:cNvSpPr>
            <a:spLocks noGrp="1"/>
          </p:cNvSpPr>
          <p:nvPr>
            <p:ph sz="half" idx="1"/>
          </p:nvPr>
        </p:nvSpPr>
        <p:spPr/>
        <p:txBody>
          <a:bodyPr/>
          <a:lstStyle/>
          <a:p>
            <a:r>
              <a:rPr lang="ja-JP" altLang="en-US" dirty="0"/>
              <a:t>様々なスケールの現象の相互作用</a:t>
            </a:r>
            <a:endParaRPr lang="en-US" altLang="ja-JP" dirty="0"/>
          </a:p>
          <a:p>
            <a:pPr lvl="1"/>
            <a:r>
              <a:rPr lang="ja-JP" altLang="en-US" dirty="0"/>
              <a:t>エネルギースペクトルの観点での考察（</a:t>
            </a:r>
            <a:r>
              <a:rPr lang="en-US" altLang="ja-JP" dirty="0"/>
              <a:t>e.g., </a:t>
            </a:r>
            <a:r>
              <a:rPr lang="en-US" altLang="ja-JP" dirty="0" err="1"/>
              <a:t>Nastrom</a:t>
            </a:r>
            <a:r>
              <a:rPr lang="en-US" altLang="ja-JP" dirty="0"/>
              <a:t> and Gage, 1985</a:t>
            </a:r>
            <a:r>
              <a:rPr lang="ja-JP" altLang="en-US" dirty="0"/>
              <a:t>）</a:t>
            </a:r>
            <a:endParaRPr lang="en-US" altLang="ja-JP" dirty="0"/>
          </a:p>
          <a:p>
            <a:r>
              <a:rPr lang="ja-JP" altLang="en-US" dirty="0"/>
              <a:t>超高解像度（</a:t>
            </a:r>
            <a:r>
              <a:rPr lang="en-US" altLang="ja-JP" dirty="0"/>
              <a:t>~10-20 km</a:t>
            </a:r>
            <a:r>
              <a:rPr lang="ja-JP" altLang="en-US" dirty="0"/>
              <a:t>）地球大気モデルを用いることで</a:t>
            </a:r>
            <a:r>
              <a:rPr lang="en-US" altLang="ja-JP" dirty="0"/>
              <a:t>O(100 km) </a:t>
            </a:r>
            <a:r>
              <a:rPr lang="ja-JP" altLang="en-US" dirty="0"/>
              <a:t>スケールのエネルギー源を解明</a:t>
            </a:r>
            <a:r>
              <a:rPr lang="en-US" altLang="ja-JP" dirty="0"/>
              <a:t>.</a:t>
            </a:r>
          </a:p>
          <a:p>
            <a:endParaRPr lang="ja-JP" altLang="en-US" dirty="0"/>
          </a:p>
          <a:p>
            <a:endParaRPr kumimoji="1" lang="ja-JP" altLang="en-US" dirty="0"/>
          </a:p>
        </p:txBody>
      </p:sp>
      <p:sp>
        <p:nvSpPr>
          <p:cNvPr id="4" name="コンテンツ プレースホルダー 3">
            <a:extLst>
              <a:ext uri="{FF2B5EF4-FFF2-40B4-BE49-F238E27FC236}">
                <a16:creationId xmlns:a16="http://schemas.microsoft.com/office/drawing/2014/main" id="{1777C445-D323-4405-87BD-8D8756D13A67}"/>
              </a:ext>
            </a:extLst>
          </p:cNvPr>
          <p:cNvSpPr>
            <a:spLocks noGrp="1"/>
          </p:cNvSpPr>
          <p:nvPr>
            <p:ph sz="half" idx="2"/>
          </p:nvPr>
        </p:nvSpPr>
        <p:spPr/>
        <p:txBody>
          <a:bodyPr/>
          <a:lstStyle/>
          <a:p>
            <a:endParaRPr kumimoji="1" lang="ja-JP" altLang="en-US"/>
          </a:p>
        </p:txBody>
      </p:sp>
      <p:pic>
        <p:nvPicPr>
          <p:cNvPr id="5" name="Picture 2" descr="C:\Users\yot\Documents\My-files\yot\documents\koubo\2013-05-Kobe\2013-07-面接\00Latest.jpg">
            <a:extLst>
              <a:ext uri="{FF2B5EF4-FFF2-40B4-BE49-F238E27FC236}">
                <a16:creationId xmlns:a16="http://schemas.microsoft.com/office/drawing/2014/main" id="{4555FAD9-3FEA-44C9-BA01-B467DB870C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985111"/>
            <a:ext cx="2037720" cy="2037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yot\Documents\My-files\yot\いろいろ\計算機関係\idl\scan\Nastrom_and_Gage\mono02.bmp">
            <a:extLst>
              <a:ext uri="{FF2B5EF4-FFF2-40B4-BE49-F238E27FC236}">
                <a16:creationId xmlns:a16="http://schemas.microsoft.com/office/drawing/2014/main" id="{EB649805-F630-4BF7-BEEB-2D9979F402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268" y="3081631"/>
            <a:ext cx="2754582" cy="28080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0287658-EAD4-48A8-8F44-38166B9FA328}"/>
              </a:ext>
            </a:extLst>
          </p:cNvPr>
          <p:cNvSpPr txBox="1"/>
          <p:nvPr/>
        </p:nvSpPr>
        <p:spPr>
          <a:xfrm>
            <a:off x="7573848" y="6356665"/>
            <a:ext cx="3131840" cy="523220"/>
          </a:xfrm>
          <a:prstGeom prst="rect">
            <a:avLst/>
          </a:prstGeom>
          <a:noFill/>
        </p:spPr>
        <p:txBody>
          <a:bodyPr wrap="square" rtlCol="0">
            <a:spAutoFit/>
          </a:bodyPr>
          <a:lstStyle/>
          <a:p>
            <a:r>
              <a:rPr kumimoji="1" lang="ja-JP" altLang="en-US" sz="1400" dirty="0">
                <a:solidFill>
                  <a:schemeClr val="tx2"/>
                </a:solidFill>
              </a:rPr>
              <a:t>地球大気で観測されるエネルギー</a:t>
            </a:r>
            <a:endParaRPr kumimoji="1" lang="en-US" altLang="ja-JP" sz="1400" dirty="0">
              <a:solidFill>
                <a:schemeClr val="tx2"/>
              </a:solidFill>
            </a:endParaRPr>
          </a:p>
          <a:p>
            <a:r>
              <a:rPr kumimoji="1" lang="ja-JP" altLang="en-US" sz="1400" dirty="0">
                <a:solidFill>
                  <a:schemeClr val="tx2"/>
                </a:solidFill>
              </a:rPr>
              <a:t>スペクトル </a:t>
            </a:r>
            <a:r>
              <a:rPr kumimoji="1" lang="en-US" altLang="ja-JP" sz="1400" dirty="0">
                <a:solidFill>
                  <a:schemeClr val="tx2"/>
                </a:solidFill>
              </a:rPr>
              <a:t>(</a:t>
            </a:r>
            <a:r>
              <a:rPr kumimoji="1" lang="en-US" altLang="ja-JP" sz="1400" dirty="0" err="1">
                <a:solidFill>
                  <a:schemeClr val="tx2"/>
                </a:solidFill>
              </a:rPr>
              <a:t>Nastrom</a:t>
            </a:r>
            <a:r>
              <a:rPr kumimoji="1" lang="en-US" altLang="ja-JP" sz="1400" dirty="0">
                <a:solidFill>
                  <a:schemeClr val="tx2"/>
                </a:solidFill>
              </a:rPr>
              <a:t> and Gage, 1985)</a:t>
            </a:r>
            <a:endParaRPr kumimoji="1" lang="ja-JP" altLang="en-US" sz="1400" dirty="0">
              <a:solidFill>
                <a:schemeClr val="tx2"/>
              </a:solidFill>
            </a:endParaRPr>
          </a:p>
        </p:txBody>
      </p:sp>
      <p:sp>
        <p:nvSpPr>
          <p:cNvPr id="8" name="テキスト ボックス 7">
            <a:extLst>
              <a:ext uri="{FF2B5EF4-FFF2-40B4-BE49-F238E27FC236}">
                <a16:creationId xmlns:a16="http://schemas.microsoft.com/office/drawing/2014/main" id="{F8BD96E9-64FB-4807-A340-6A64E14F036C}"/>
              </a:ext>
            </a:extLst>
          </p:cNvPr>
          <p:cNvSpPr txBox="1"/>
          <p:nvPr/>
        </p:nvSpPr>
        <p:spPr>
          <a:xfrm>
            <a:off x="8402965" y="5826750"/>
            <a:ext cx="1005403" cy="338554"/>
          </a:xfrm>
          <a:prstGeom prst="rect">
            <a:avLst/>
          </a:prstGeom>
          <a:noFill/>
        </p:spPr>
        <p:txBody>
          <a:bodyPr wrap="none" rtlCol="0">
            <a:spAutoFit/>
          </a:bodyPr>
          <a:lstStyle/>
          <a:p>
            <a:r>
              <a:rPr lang="ja-JP" altLang="en-US" sz="1600" dirty="0"/>
              <a:t>水平波長</a:t>
            </a:r>
            <a:endParaRPr kumimoji="1" lang="ja-JP" altLang="en-US" sz="1600" dirty="0"/>
          </a:p>
        </p:txBody>
      </p:sp>
      <p:sp>
        <p:nvSpPr>
          <p:cNvPr id="9" name="テキスト ボックス 8">
            <a:extLst>
              <a:ext uri="{FF2B5EF4-FFF2-40B4-BE49-F238E27FC236}">
                <a16:creationId xmlns:a16="http://schemas.microsoft.com/office/drawing/2014/main" id="{5500A2D1-6791-4154-99E5-4BD5B48F614D}"/>
              </a:ext>
            </a:extLst>
          </p:cNvPr>
          <p:cNvSpPr txBox="1"/>
          <p:nvPr/>
        </p:nvSpPr>
        <p:spPr>
          <a:xfrm rot="16200000">
            <a:off x="6437235" y="4405396"/>
            <a:ext cx="1571264" cy="338554"/>
          </a:xfrm>
          <a:prstGeom prst="rect">
            <a:avLst/>
          </a:prstGeom>
          <a:noFill/>
        </p:spPr>
        <p:txBody>
          <a:bodyPr wrap="none" rtlCol="0">
            <a:spAutoFit/>
          </a:bodyPr>
          <a:lstStyle/>
          <a:p>
            <a:r>
              <a:rPr lang="ja-JP" altLang="en-US" sz="1600" dirty="0"/>
              <a:t>エネルギー密度</a:t>
            </a:r>
            <a:endParaRPr kumimoji="1" lang="ja-JP" altLang="en-US" sz="1600" dirty="0"/>
          </a:p>
        </p:txBody>
      </p:sp>
      <p:sp>
        <p:nvSpPr>
          <p:cNvPr id="10" name="テキスト ボックス 9">
            <a:extLst>
              <a:ext uri="{FF2B5EF4-FFF2-40B4-BE49-F238E27FC236}">
                <a16:creationId xmlns:a16="http://schemas.microsoft.com/office/drawing/2014/main" id="{F03168C2-41D7-48E1-9588-763911F1BE39}"/>
              </a:ext>
            </a:extLst>
          </p:cNvPr>
          <p:cNvSpPr txBox="1"/>
          <p:nvPr/>
        </p:nvSpPr>
        <p:spPr>
          <a:xfrm>
            <a:off x="8671128" y="4825"/>
            <a:ext cx="3635932" cy="461665"/>
          </a:xfrm>
          <a:prstGeom prst="rect">
            <a:avLst/>
          </a:prstGeom>
          <a:solidFill>
            <a:srgbClr val="FFFFFF"/>
          </a:solidFill>
        </p:spPr>
        <p:txBody>
          <a:bodyPr wrap="none" rtlCol="0">
            <a:spAutoFit/>
          </a:bodyPr>
          <a:lstStyle/>
          <a:p>
            <a:r>
              <a:rPr kumimoji="1" lang="en-US" altLang="ja-JP" dirty="0">
                <a:solidFill>
                  <a:srgbClr val="FF0000"/>
                </a:solidFill>
              </a:rPr>
              <a:t>[</a:t>
            </a:r>
            <a:r>
              <a:rPr kumimoji="1" lang="ja-JP" altLang="en-US" dirty="0">
                <a:solidFill>
                  <a:srgbClr val="FF0000"/>
                </a:solidFill>
              </a:rPr>
              <a:t>他グループモデルを利用</a:t>
            </a:r>
            <a:r>
              <a:rPr kumimoji="1" lang="en-US" altLang="ja-JP" dirty="0">
                <a:solidFill>
                  <a:srgbClr val="FF0000"/>
                </a:solidFill>
              </a:rPr>
              <a:t>]</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017FC2E1-DED9-4D3B-89EA-6E03A2F8380F}"/>
              </a:ext>
            </a:extLst>
          </p:cNvPr>
          <p:cNvSpPr txBox="1"/>
          <p:nvPr/>
        </p:nvSpPr>
        <p:spPr>
          <a:xfrm>
            <a:off x="9565463" y="5758860"/>
            <a:ext cx="1143262" cy="261610"/>
          </a:xfrm>
          <a:prstGeom prst="rect">
            <a:avLst/>
          </a:prstGeom>
          <a:noFill/>
        </p:spPr>
        <p:txBody>
          <a:bodyPr wrap="none" rtlCol="0">
            <a:spAutoFit/>
          </a:bodyPr>
          <a:lstStyle/>
          <a:p>
            <a:r>
              <a:rPr kumimoji="1" lang="ja-JP" altLang="en-US" sz="1100" dirty="0"/>
              <a:t>空間スケール小</a:t>
            </a:r>
          </a:p>
        </p:txBody>
      </p:sp>
      <p:sp>
        <p:nvSpPr>
          <p:cNvPr id="12" name="テキスト ボックス 11">
            <a:extLst>
              <a:ext uri="{FF2B5EF4-FFF2-40B4-BE49-F238E27FC236}">
                <a16:creationId xmlns:a16="http://schemas.microsoft.com/office/drawing/2014/main" id="{A10D3C49-276E-4E31-85AF-799D34C6C3A3}"/>
              </a:ext>
            </a:extLst>
          </p:cNvPr>
          <p:cNvSpPr txBox="1"/>
          <p:nvPr/>
        </p:nvSpPr>
        <p:spPr>
          <a:xfrm>
            <a:off x="7087049" y="5753503"/>
            <a:ext cx="1143262" cy="261610"/>
          </a:xfrm>
          <a:prstGeom prst="rect">
            <a:avLst/>
          </a:prstGeom>
          <a:noFill/>
        </p:spPr>
        <p:txBody>
          <a:bodyPr wrap="none" rtlCol="0">
            <a:spAutoFit/>
          </a:bodyPr>
          <a:lstStyle/>
          <a:p>
            <a:r>
              <a:rPr kumimoji="1" lang="ja-JP" altLang="en-US" sz="1100" dirty="0"/>
              <a:t>空間スケール大</a:t>
            </a:r>
          </a:p>
        </p:txBody>
      </p:sp>
    </p:spTree>
    <p:extLst>
      <p:ext uri="{BB962C8B-B14F-4D97-AF65-F5344CB8AC3E}">
        <p14:creationId xmlns:p14="http://schemas.microsoft.com/office/powerpoint/2010/main" val="1493990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CD557E-8B20-4578-8BB0-13333B0E98C2}"/>
              </a:ext>
            </a:extLst>
          </p:cNvPr>
          <p:cNvSpPr>
            <a:spLocks noGrp="1"/>
          </p:cNvSpPr>
          <p:nvPr>
            <p:ph type="title"/>
          </p:nvPr>
        </p:nvSpPr>
        <p:spPr/>
        <p:txBody>
          <a:bodyPr/>
          <a:lstStyle/>
          <a:p>
            <a:r>
              <a:rPr lang="ja-JP" altLang="en-US" dirty="0"/>
              <a:t>大気中の擾乱の相互作用：地球</a:t>
            </a:r>
            <a:br>
              <a:rPr lang="en-US" altLang="ja-JP" dirty="0"/>
            </a:br>
            <a:r>
              <a:rPr lang="en-US" altLang="ja-JP" dirty="0"/>
              <a:t>(Takahashi et al., 2006</a:t>
            </a:r>
            <a:r>
              <a:rPr lang="ja-JP" altLang="en-US" dirty="0" err="1"/>
              <a:t>ｂ</a:t>
            </a:r>
            <a:r>
              <a:rPr lang="en-US" altLang="ja-JP" dirty="0"/>
              <a:t>; Hamilton et al., 2008)</a:t>
            </a:r>
            <a:endParaRPr kumimoji="1" lang="ja-JP" altLang="en-US" dirty="0"/>
          </a:p>
        </p:txBody>
      </p:sp>
      <p:sp>
        <p:nvSpPr>
          <p:cNvPr id="3" name="コンテンツ プレースホルダー 2">
            <a:extLst>
              <a:ext uri="{FF2B5EF4-FFF2-40B4-BE49-F238E27FC236}">
                <a16:creationId xmlns:a16="http://schemas.microsoft.com/office/drawing/2014/main" id="{06C3D701-9F94-4B93-9D44-4C8F56CDA447}"/>
              </a:ext>
            </a:extLst>
          </p:cNvPr>
          <p:cNvSpPr>
            <a:spLocks noGrp="1"/>
          </p:cNvSpPr>
          <p:nvPr>
            <p:ph sz="half" idx="1"/>
          </p:nvPr>
        </p:nvSpPr>
        <p:spPr/>
        <p:txBody>
          <a:bodyPr/>
          <a:lstStyle/>
          <a:p>
            <a:r>
              <a:rPr lang="en-US" altLang="ja-JP" dirty="0"/>
              <a:t>O(100 km) </a:t>
            </a:r>
            <a:r>
              <a:rPr lang="ja-JP" altLang="en-US" dirty="0"/>
              <a:t>スケールの擾乱のエネルギーは</a:t>
            </a:r>
            <a:endParaRPr lang="en-US" altLang="ja-JP" dirty="0"/>
          </a:p>
          <a:p>
            <a:pPr lvl="1"/>
            <a:r>
              <a:rPr lang="en-US" altLang="ja-JP" dirty="0"/>
              <a:t>O(1-10 km) </a:t>
            </a:r>
            <a:r>
              <a:rPr lang="ja-JP" altLang="en-US" dirty="0"/>
              <a:t>の積雲対流</a:t>
            </a:r>
            <a:endParaRPr lang="en-US" altLang="ja-JP" dirty="0"/>
          </a:p>
          <a:p>
            <a:pPr lvl="1"/>
            <a:r>
              <a:rPr lang="en-US" altLang="ja-JP" dirty="0"/>
              <a:t>O(1000 km) </a:t>
            </a:r>
            <a:r>
              <a:rPr lang="ja-JP" altLang="en-US" dirty="0"/>
              <a:t>の傾圧擾乱からのエネルギーカスケード</a:t>
            </a:r>
            <a:endParaRPr lang="en-US" altLang="ja-JP" dirty="0"/>
          </a:p>
          <a:p>
            <a:pPr marL="0" indent="0">
              <a:buNone/>
            </a:pPr>
            <a:r>
              <a:rPr lang="ja-JP" altLang="en-US" dirty="0"/>
              <a:t>   で生成</a:t>
            </a:r>
            <a:r>
              <a:rPr lang="en-US" altLang="ja-JP" dirty="0"/>
              <a:t>.</a:t>
            </a:r>
          </a:p>
          <a:p>
            <a:endParaRPr kumimoji="1" lang="ja-JP" altLang="en-US" dirty="0"/>
          </a:p>
        </p:txBody>
      </p:sp>
      <p:sp>
        <p:nvSpPr>
          <p:cNvPr id="4" name="コンテンツ プレースホルダー 3">
            <a:extLst>
              <a:ext uri="{FF2B5EF4-FFF2-40B4-BE49-F238E27FC236}">
                <a16:creationId xmlns:a16="http://schemas.microsoft.com/office/drawing/2014/main" id="{88A97728-F633-46BB-A7AF-298C5B27DF93}"/>
              </a:ext>
            </a:extLst>
          </p:cNvPr>
          <p:cNvSpPr>
            <a:spLocks noGrp="1"/>
          </p:cNvSpPr>
          <p:nvPr>
            <p:ph sz="half" idx="2"/>
          </p:nvPr>
        </p:nvSpPr>
        <p:spPr/>
        <p:txBody>
          <a:bodyPr/>
          <a:lstStyle/>
          <a:p>
            <a:endParaRPr kumimoji="1" lang="ja-JP" altLang="en-US"/>
          </a:p>
        </p:txBody>
      </p:sp>
      <p:pic>
        <p:nvPicPr>
          <p:cNvPr id="5" name="Picture 2">
            <a:extLst>
              <a:ext uri="{FF2B5EF4-FFF2-40B4-BE49-F238E27FC236}">
                <a16:creationId xmlns:a16="http://schemas.microsoft.com/office/drawing/2014/main" id="{9F8331E3-DFD9-4523-B6A7-965D009A8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606" y="1090566"/>
            <a:ext cx="5211409" cy="408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a:extLst>
              <a:ext uri="{FF2B5EF4-FFF2-40B4-BE49-F238E27FC236}">
                <a16:creationId xmlns:a16="http://schemas.microsoft.com/office/drawing/2014/main" id="{E069AD02-7593-4BEB-A31F-6E0EC1F1CA0B}"/>
              </a:ext>
            </a:extLst>
          </p:cNvPr>
          <p:cNvSpPr txBox="1"/>
          <p:nvPr/>
        </p:nvSpPr>
        <p:spPr>
          <a:xfrm>
            <a:off x="8671128" y="4825"/>
            <a:ext cx="3635932" cy="461665"/>
          </a:xfrm>
          <a:prstGeom prst="rect">
            <a:avLst/>
          </a:prstGeom>
          <a:solidFill>
            <a:srgbClr val="FFFFFF"/>
          </a:solidFill>
        </p:spPr>
        <p:txBody>
          <a:bodyPr wrap="none" rtlCol="0">
            <a:spAutoFit/>
          </a:bodyPr>
          <a:lstStyle/>
          <a:p>
            <a:r>
              <a:rPr kumimoji="1" lang="en-US" altLang="ja-JP" dirty="0">
                <a:solidFill>
                  <a:srgbClr val="FF0000"/>
                </a:solidFill>
              </a:rPr>
              <a:t>[</a:t>
            </a:r>
            <a:r>
              <a:rPr kumimoji="1" lang="ja-JP" altLang="en-US" dirty="0">
                <a:solidFill>
                  <a:srgbClr val="FF0000"/>
                </a:solidFill>
              </a:rPr>
              <a:t>他グループモデルを利用</a:t>
            </a:r>
            <a:r>
              <a:rPr kumimoji="1" lang="en-US" altLang="ja-JP" dirty="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2484793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5F9EE86-32AF-44A4-B496-B08B94751B59}"/>
              </a:ext>
            </a:extLst>
          </p:cNvPr>
          <p:cNvSpPr>
            <a:spLocks noGrp="1"/>
          </p:cNvSpPr>
          <p:nvPr>
            <p:ph type="title"/>
          </p:nvPr>
        </p:nvSpPr>
        <p:spPr/>
        <p:txBody>
          <a:bodyPr/>
          <a:lstStyle/>
          <a:p>
            <a:r>
              <a:rPr lang="ja-JP" altLang="en-US" dirty="0"/>
              <a:t>これからの研究方針</a:t>
            </a:r>
            <a:endParaRPr kumimoji="1" lang="ja-JP" altLang="en-US" dirty="0"/>
          </a:p>
        </p:txBody>
      </p:sp>
      <p:sp>
        <p:nvSpPr>
          <p:cNvPr id="5" name="コンテンツ プレースホルダー 4">
            <a:extLst>
              <a:ext uri="{FF2B5EF4-FFF2-40B4-BE49-F238E27FC236}">
                <a16:creationId xmlns:a16="http://schemas.microsoft.com/office/drawing/2014/main" id="{BDAF6D0E-7F6A-4AEC-92FB-B81483ECCB32}"/>
              </a:ext>
            </a:extLst>
          </p:cNvPr>
          <p:cNvSpPr>
            <a:spLocks noGrp="1"/>
          </p:cNvSpPr>
          <p:nvPr>
            <p:ph idx="1"/>
          </p:nvPr>
        </p:nvSpPr>
        <p:spPr/>
        <p:txBody>
          <a:bodyPr/>
          <a:lstStyle/>
          <a:p>
            <a:r>
              <a:rPr lang="ja-JP" altLang="en-US" dirty="0"/>
              <a:t>対象を拡大</a:t>
            </a:r>
            <a:r>
              <a:rPr lang="en-US" altLang="ja-JP" dirty="0"/>
              <a:t>, </a:t>
            </a:r>
            <a:r>
              <a:rPr lang="ja-JP" altLang="en-US" dirty="0"/>
              <a:t>「パラメータ空間内の惑星」として全体像の理解</a:t>
            </a:r>
            <a:endParaRPr lang="en-US" altLang="ja-JP" dirty="0"/>
          </a:p>
          <a:p>
            <a:r>
              <a:rPr lang="ja-JP" altLang="en-US" dirty="0"/>
              <a:t>数値モデルの開発</a:t>
            </a:r>
            <a:r>
              <a:rPr lang="en-US" altLang="ja-JP" dirty="0"/>
              <a:t>, </a:t>
            </a:r>
            <a:r>
              <a:rPr lang="ja-JP" altLang="en-US" dirty="0"/>
              <a:t>改良とそれに向けた体制構築</a:t>
            </a:r>
            <a:endParaRPr lang="en-US" altLang="ja-JP" dirty="0"/>
          </a:p>
          <a:p>
            <a:r>
              <a:rPr lang="ja-JP" altLang="en-US" dirty="0"/>
              <a:t>学会横断的な繋がりの構築</a:t>
            </a:r>
            <a:endParaRPr lang="en-US" altLang="ja-JP" dirty="0"/>
          </a:p>
          <a:p>
            <a:endParaRPr kumimoji="1" lang="ja-JP" altLang="en-US" dirty="0"/>
          </a:p>
        </p:txBody>
      </p:sp>
    </p:spTree>
    <p:extLst>
      <p:ext uri="{BB962C8B-B14F-4D97-AF65-F5344CB8AC3E}">
        <p14:creationId xmlns:p14="http://schemas.microsoft.com/office/powerpoint/2010/main" val="1801421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201962" y="4109209"/>
            <a:ext cx="3647196" cy="2105316"/>
          </a:xfrm>
          <a:prstGeom prst="rect">
            <a:avLst/>
          </a:prstGeom>
          <a:noFill/>
          <a:ln w="9525">
            <a:noFill/>
            <a:miter lim="800000"/>
            <a:headEnd/>
            <a:tailEnd/>
          </a:ln>
        </p:spPr>
      </p:pic>
      <p:sp>
        <p:nvSpPr>
          <p:cNvPr id="6" name="Rectangle 6"/>
          <p:cNvSpPr>
            <a:spLocks noChangeArrowheads="1"/>
          </p:cNvSpPr>
          <p:nvPr/>
        </p:nvSpPr>
        <p:spPr bwMode="auto">
          <a:xfrm>
            <a:off x="1389682" y="6101934"/>
            <a:ext cx="2190023" cy="261610"/>
          </a:xfrm>
          <a:prstGeom prst="rect">
            <a:avLst/>
          </a:prstGeom>
          <a:noFill/>
          <a:ln w="9525">
            <a:noFill/>
            <a:miter lim="800000"/>
            <a:headEnd/>
            <a:tailEnd/>
          </a:ln>
          <a:effectLst/>
        </p:spPr>
        <p:txBody>
          <a:bodyPr wrap="none" anchor="ctr">
            <a:spAutoFit/>
          </a:bodyPr>
          <a:lstStyle/>
          <a:p>
            <a:r>
              <a:rPr lang="ja-JP" altLang="en-US" sz="1100" dirty="0"/>
              <a:t>（</a:t>
            </a:r>
            <a:r>
              <a:rPr lang="en-US" altLang="ja-JP" sz="1100" dirty="0"/>
              <a:t>IPCC AR4 WG1 </a:t>
            </a:r>
            <a:r>
              <a:rPr lang="ja-JP" altLang="en-US" sz="1100" dirty="0"/>
              <a:t>報告書</a:t>
            </a:r>
            <a:r>
              <a:rPr lang="en-US" altLang="ja-JP" sz="1100" dirty="0"/>
              <a:t>, 2007</a:t>
            </a:r>
            <a:r>
              <a:rPr lang="ja-JP" altLang="en-US" sz="1100" dirty="0"/>
              <a:t>）</a:t>
            </a:r>
          </a:p>
        </p:txBody>
      </p:sp>
      <p:sp>
        <p:nvSpPr>
          <p:cNvPr id="7" name="タイトル 6"/>
          <p:cNvSpPr>
            <a:spLocks noGrp="1"/>
          </p:cNvSpPr>
          <p:nvPr>
            <p:ph type="title"/>
          </p:nvPr>
        </p:nvSpPr>
        <p:spPr/>
        <p:txBody>
          <a:bodyPr/>
          <a:lstStyle/>
          <a:p>
            <a:r>
              <a:rPr lang="ja-JP" altLang="en-US" dirty="0"/>
              <a:t>気象学・大気科学における理解の整理</a:t>
            </a:r>
            <a:endParaRPr kumimoji="1" lang="ja-JP" altLang="en-US" dirty="0"/>
          </a:p>
        </p:txBody>
      </p:sp>
      <p:grpSp>
        <p:nvGrpSpPr>
          <p:cNvPr id="9" name="グループ化 8">
            <a:extLst>
              <a:ext uri="{FF2B5EF4-FFF2-40B4-BE49-F238E27FC236}">
                <a16:creationId xmlns:a16="http://schemas.microsoft.com/office/drawing/2014/main" id="{F389B575-1EC7-4ED3-BB5C-0A40A2292D1D}"/>
              </a:ext>
            </a:extLst>
          </p:cNvPr>
          <p:cNvGrpSpPr/>
          <p:nvPr/>
        </p:nvGrpSpPr>
        <p:grpSpPr>
          <a:xfrm>
            <a:off x="504073" y="2299243"/>
            <a:ext cx="1670064" cy="1152874"/>
            <a:chOff x="2639616" y="2991308"/>
            <a:chExt cx="2121860" cy="1464757"/>
          </a:xfrm>
        </p:grpSpPr>
        <p:sp>
          <p:nvSpPr>
            <p:cNvPr id="10" name="Oval 5">
              <a:extLst>
                <a:ext uri="{FF2B5EF4-FFF2-40B4-BE49-F238E27FC236}">
                  <a16:creationId xmlns:a16="http://schemas.microsoft.com/office/drawing/2014/main" id="{17EAB707-8C4D-4A39-9592-57A99F0C491E}"/>
                </a:ext>
              </a:extLst>
            </p:cNvPr>
            <p:cNvSpPr>
              <a:spLocks noChangeArrowheads="1"/>
            </p:cNvSpPr>
            <p:nvPr/>
          </p:nvSpPr>
          <p:spPr bwMode="auto">
            <a:xfrm>
              <a:off x="3578788" y="3278646"/>
              <a:ext cx="914400" cy="914400"/>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11" name="AutoShape 7">
              <a:extLst>
                <a:ext uri="{FF2B5EF4-FFF2-40B4-BE49-F238E27FC236}">
                  <a16:creationId xmlns:a16="http://schemas.microsoft.com/office/drawing/2014/main" id="{760B7939-8542-496C-8F6C-AEBC70925754}"/>
                </a:ext>
              </a:extLst>
            </p:cNvPr>
            <p:cNvSpPr>
              <a:spLocks noChangeArrowheads="1"/>
            </p:cNvSpPr>
            <p:nvPr/>
          </p:nvSpPr>
          <p:spPr bwMode="auto">
            <a:xfrm>
              <a:off x="2639616" y="30162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 name="AutoShape 8">
              <a:extLst>
                <a:ext uri="{FF2B5EF4-FFF2-40B4-BE49-F238E27FC236}">
                  <a16:creationId xmlns:a16="http://schemas.microsoft.com/office/drawing/2014/main" id="{68CCC347-D572-4E52-9B6D-F6D6C771F35F}"/>
                </a:ext>
              </a:extLst>
            </p:cNvPr>
            <p:cNvSpPr>
              <a:spLocks noChangeArrowheads="1"/>
            </p:cNvSpPr>
            <p:nvPr/>
          </p:nvSpPr>
          <p:spPr bwMode="auto">
            <a:xfrm>
              <a:off x="2639616" y="36639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 name="AutoShape 9">
              <a:extLst>
                <a:ext uri="{FF2B5EF4-FFF2-40B4-BE49-F238E27FC236}">
                  <a16:creationId xmlns:a16="http://schemas.microsoft.com/office/drawing/2014/main" id="{EDE6BE71-1F5D-4974-8ADD-8CC156C8C950}"/>
                </a:ext>
              </a:extLst>
            </p:cNvPr>
            <p:cNvSpPr>
              <a:spLocks noChangeArrowheads="1"/>
            </p:cNvSpPr>
            <p:nvPr/>
          </p:nvSpPr>
          <p:spPr bwMode="auto">
            <a:xfrm>
              <a:off x="2639616" y="4311602"/>
              <a:ext cx="576937"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11">
              <a:extLst>
                <a:ext uri="{FF2B5EF4-FFF2-40B4-BE49-F238E27FC236}">
                  <a16:creationId xmlns:a16="http://schemas.microsoft.com/office/drawing/2014/main" id="{C348D01C-1B29-412A-A184-BAC06D0CF09F}"/>
                </a:ext>
              </a:extLst>
            </p:cNvPr>
            <p:cNvSpPr>
              <a:spLocks noChangeArrowheads="1"/>
            </p:cNvSpPr>
            <p:nvPr/>
          </p:nvSpPr>
          <p:spPr bwMode="auto">
            <a:xfrm rot="-8100000" flipH="1" flipV="1">
              <a:off x="4361426" y="40469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 name="AutoShape 12">
              <a:extLst>
                <a:ext uri="{FF2B5EF4-FFF2-40B4-BE49-F238E27FC236}">
                  <a16:creationId xmlns:a16="http://schemas.microsoft.com/office/drawing/2014/main" id="{D2773DFF-3B40-41D9-A9BD-25AC030162C7}"/>
                </a:ext>
              </a:extLst>
            </p:cNvPr>
            <p:cNvSpPr>
              <a:spLocks noChangeArrowheads="1"/>
            </p:cNvSpPr>
            <p:nvPr/>
          </p:nvSpPr>
          <p:spPr bwMode="auto">
            <a:xfrm rot="-8100000">
              <a:off x="3450201" y="31706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 name="AutoShape 13">
              <a:extLst>
                <a:ext uri="{FF2B5EF4-FFF2-40B4-BE49-F238E27FC236}">
                  <a16:creationId xmlns:a16="http://schemas.microsoft.com/office/drawing/2014/main" id="{A72FA522-F67E-4C66-9D70-3D82C9938988}"/>
                </a:ext>
              </a:extLst>
            </p:cNvPr>
            <p:cNvSpPr>
              <a:spLocks noChangeArrowheads="1"/>
            </p:cNvSpPr>
            <p:nvPr/>
          </p:nvSpPr>
          <p:spPr bwMode="auto">
            <a:xfrm rot="-2700000" flipH="1" flipV="1">
              <a:off x="3488301" y="40374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14">
              <a:extLst>
                <a:ext uri="{FF2B5EF4-FFF2-40B4-BE49-F238E27FC236}">
                  <a16:creationId xmlns:a16="http://schemas.microsoft.com/office/drawing/2014/main" id="{14E50E06-DA4A-4AD2-ACA3-81B8886E8C21}"/>
                </a:ext>
              </a:extLst>
            </p:cNvPr>
            <p:cNvSpPr>
              <a:spLocks noChangeArrowheads="1"/>
            </p:cNvSpPr>
            <p:nvPr/>
          </p:nvSpPr>
          <p:spPr bwMode="auto">
            <a:xfrm rot="-5400000">
              <a:off x="3902639" y="295479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 name="AutoShape 15">
              <a:extLst>
                <a:ext uri="{FF2B5EF4-FFF2-40B4-BE49-F238E27FC236}">
                  <a16:creationId xmlns:a16="http://schemas.microsoft.com/office/drawing/2014/main" id="{B2E545EC-A7FD-4192-BD7A-2884D46548E1}"/>
                </a:ext>
              </a:extLst>
            </p:cNvPr>
            <p:cNvSpPr>
              <a:spLocks noChangeArrowheads="1"/>
            </p:cNvSpPr>
            <p:nvPr/>
          </p:nvSpPr>
          <p:spPr bwMode="auto">
            <a:xfrm rot="-2700000">
              <a:off x="4370951" y="3134183"/>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 name="AutoShape 16">
              <a:extLst>
                <a:ext uri="{FF2B5EF4-FFF2-40B4-BE49-F238E27FC236}">
                  <a16:creationId xmlns:a16="http://schemas.microsoft.com/office/drawing/2014/main" id="{68F67A36-A4B8-4A2E-BA5C-0E7F42938AB8}"/>
                </a:ext>
              </a:extLst>
            </p:cNvPr>
            <p:cNvSpPr>
              <a:spLocks noChangeArrowheads="1"/>
            </p:cNvSpPr>
            <p:nvPr/>
          </p:nvSpPr>
          <p:spPr bwMode="auto">
            <a:xfrm flipH="1">
              <a:off x="3291451" y="358820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 name="AutoShape 17">
              <a:extLst>
                <a:ext uri="{FF2B5EF4-FFF2-40B4-BE49-F238E27FC236}">
                  <a16:creationId xmlns:a16="http://schemas.microsoft.com/office/drawing/2014/main" id="{211A9BFE-ED69-4868-8081-6DC3E8C60BEA}"/>
                </a:ext>
              </a:extLst>
            </p:cNvPr>
            <p:cNvSpPr>
              <a:spLocks noChangeArrowheads="1"/>
            </p:cNvSpPr>
            <p:nvPr/>
          </p:nvSpPr>
          <p:spPr bwMode="auto">
            <a:xfrm>
              <a:off x="4545576" y="3567571"/>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 name="AutoShape 18">
              <a:extLst>
                <a:ext uri="{FF2B5EF4-FFF2-40B4-BE49-F238E27FC236}">
                  <a16:creationId xmlns:a16="http://schemas.microsoft.com/office/drawing/2014/main" id="{1BFC9B32-5E30-4AE3-BB51-8C7C865792AD}"/>
                </a:ext>
              </a:extLst>
            </p:cNvPr>
            <p:cNvSpPr>
              <a:spLocks noChangeArrowheads="1"/>
            </p:cNvSpPr>
            <p:nvPr/>
          </p:nvSpPr>
          <p:spPr bwMode="auto">
            <a:xfrm rot="5400000" flipV="1">
              <a:off x="3937564" y="419145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22" name="グループ化 21">
            <a:extLst>
              <a:ext uri="{FF2B5EF4-FFF2-40B4-BE49-F238E27FC236}">
                <a16:creationId xmlns:a16="http://schemas.microsoft.com/office/drawing/2014/main" id="{B0102286-2AED-4410-8213-101D18D3AEB1}"/>
              </a:ext>
            </a:extLst>
          </p:cNvPr>
          <p:cNvGrpSpPr/>
          <p:nvPr/>
        </p:nvGrpSpPr>
        <p:grpSpPr>
          <a:xfrm>
            <a:off x="2662489" y="2231234"/>
            <a:ext cx="663829" cy="1220883"/>
            <a:chOff x="4656304" y="2181026"/>
            <a:chExt cx="1728192" cy="3178402"/>
          </a:xfrm>
        </p:grpSpPr>
        <p:cxnSp>
          <p:nvCxnSpPr>
            <p:cNvPr id="23" name="直線矢印コネクタ 22">
              <a:extLst>
                <a:ext uri="{FF2B5EF4-FFF2-40B4-BE49-F238E27FC236}">
                  <a16:creationId xmlns:a16="http://schemas.microsoft.com/office/drawing/2014/main" id="{1A6C94FD-CEF4-4995-8409-87148B7520F7}"/>
                </a:ext>
              </a:extLst>
            </p:cNvPr>
            <p:cNvCxnSpPr/>
            <p:nvPr/>
          </p:nvCxnSpPr>
          <p:spPr>
            <a:xfrm flipV="1">
              <a:off x="4944336" y="2191375"/>
              <a:ext cx="0" cy="31680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A6D0AC2-3D3E-43D7-ABA8-514BE3C5A20B}"/>
                </a:ext>
              </a:extLst>
            </p:cNvPr>
            <p:cNvCxnSpPr/>
            <p:nvPr/>
          </p:nvCxnSpPr>
          <p:spPr>
            <a:xfrm>
              <a:off x="4656304" y="5059732"/>
              <a:ext cx="17281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フリーフォーム: 図形 24">
              <a:extLst>
                <a:ext uri="{FF2B5EF4-FFF2-40B4-BE49-F238E27FC236}">
                  <a16:creationId xmlns:a16="http://schemas.microsoft.com/office/drawing/2014/main" id="{42CF688B-64FA-4AA0-91A6-53C5B853DAAD}"/>
                </a:ext>
              </a:extLst>
            </p:cNvPr>
            <p:cNvSpPr/>
            <p:nvPr/>
          </p:nvSpPr>
          <p:spPr>
            <a:xfrm>
              <a:off x="5272207" y="2181026"/>
              <a:ext cx="433171" cy="2843408"/>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E6113E4F-04CA-4681-80F2-70D043F15E35}"/>
              </a:ext>
            </a:extLst>
          </p:cNvPr>
          <p:cNvSpPr txBox="1"/>
          <p:nvPr/>
        </p:nvSpPr>
        <p:spPr>
          <a:xfrm>
            <a:off x="991472" y="1507868"/>
            <a:ext cx="1928733" cy="338554"/>
          </a:xfrm>
          <a:prstGeom prst="rect">
            <a:avLst/>
          </a:prstGeom>
          <a:noFill/>
        </p:spPr>
        <p:txBody>
          <a:bodyPr wrap="none" rtlCol="0">
            <a:spAutoFit/>
          </a:bodyPr>
          <a:lstStyle/>
          <a:p>
            <a:r>
              <a:rPr lang="ja-JP" altLang="en-US" sz="1600" dirty="0"/>
              <a:t>放射</a:t>
            </a:r>
            <a:r>
              <a:rPr kumimoji="1" lang="ja-JP" altLang="en-US" sz="1600" dirty="0"/>
              <a:t>収支・鉛直構造</a:t>
            </a:r>
          </a:p>
        </p:txBody>
      </p:sp>
      <p:sp>
        <p:nvSpPr>
          <p:cNvPr id="27" name="正方形/長方形 26">
            <a:extLst>
              <a:ext uri="{FF2B5EF4-FFF2-40B4-BE49-F238E27FC236}">
                <a16:creationId xmlns:a16="http://schemas.microsoft.com/office/drawing/2014/main" id="{2313F83B-4447-44AC-99F0-363B9D1600AE}"/>
              </a:ext>
            </a:extLst>
          </p:cNvPr>
          <p:cNvSpPr/>
          <p:nvPr/>
        </p:nvSpPr>
        <p:spPr>
          <a:xfrm>
            <a:off x="430070" y="1839588"/>
            <a:ext cx="3145650" cy="2145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8E1B59D-E8BC-41BA-AA75-AB2D5E995416}"/>
              </a:ext>
            </a:extLst>
          </p:cNvPr>
          <p:cNvSpPr txBox="1"/>
          <p:nvPr/>
        </p:nvSpPr>
        <p:spPr>
          <a:xfrm>
            <a:off x="2847261" y="3447918"/>
            <a:ext cx="543739" cy="307777"/>
          </a:xfrm>
          <a:prstGeom prst="rect">
            <a:avLst/>
          </a:prstGeom>
          <a:noFill/>
        </p:spPr>
        <p:txBody>
          <a:bodyPr wrap="none" rtlCol="0">
            <a:spAutoFit/>
          </a:bodyPr>
          <a:lstStyle/>
          <a:p>
            <a:r>
              <a:rPr lang="ja-JP" altLang="en-US" sz="1400" dirty="0"/>
              <a:t>温度</a:t>
            </a:r>
            <a:endParaRPr kumimoji="1" lang="ja-JP" altLang="en-US" sz="1400" dirty="0"/>
          </a:p>
        </p:txBody>
      </p:sp>
      <p:sp>
        <p:nvSpPr>
          <p:cNvPr id="29" name="テキスト ボックス 28">
            <a:extLst>
              <a:ext uri="{FF2B5EF4-FFF2-40B4-BE49-F238E27FC236}">
                <a16:creationId xmlns:a16="http://schemas.microsoft.com/office/drawing/2014/main" id="{725845B1-C6C2-4B59-A219-4083121AE4BD}"/>
              </a:ext>
            </a:extLst>
          </p:cNvPr>
          <p:cNvSpPr txBox="1"/>
          <p:nvPr/>
        </p:nvSpPr>
        <p:spPr>
          <a:xfrm rot="16200000">
            <a:off x="2292050" y="2714737"/>
            <a:ext cx="543739" cy="307777"/>
          </a:xfrm>
          <a:prstGeom prst="rect">
            <a:avLst/>
          </a:prstGeom>
          <a:noFill/>
        </p:spPr>
        <p:txBody>
          <a:bodyPr wrap="none" rtlCol="0">
            <a:spAutoFit/>
          </a:bodyPr>
          <a:lstStyle/>
          <a:p>
            <a:r>
              <a:rPr lang="ja-JP" altLang="en-US" sz="1400" dirty="0"/>
              <a:t>高度</a:t>
            </a:r>
            <a:endParaRPr kumimoji="1" lang="ja-JP" altLang="en-US" sz="1400" dirty="0"/>
          </a:p>
        </p:txBody>
      </p:sp>
      <p:sp>
        <p:nvSpPr>
          <p:cNvPr id="49" name="Text Box 10">
            <a:extLst>
              <a:ext uri="{FF2B5EF4-FFF2-40B4-BE49-F238E27FC236}">
                <a16:creationId xmlns:a16="http://schemas.microsoft.com/office/drawing/2014/main" id="{0C86B741-6A2D-42B3-A6B7-83435DEC7B7E}"/>
              </a:ext>
            </a:extLst>
          </p:cNvPr>
          <p:cNvSpPr txBox="1">
            <a:spLocks noChangeArrowheads="1"/>
          </p:cNvSpPr>
          <p:nvPr/>
        </p:nvSpPr>
        <p:spPr bwMode="auto">
          <a:xfrm>
            <a:off x="6384032" y="910461"/>
            <a:ext cx="5976838" cy="646331"/>
          </a:xfrm>
          <a:prstGeom prst="rect">
            <a:avLst/>
          </a:prstGeom>
          <a:noFill/>
          <a:ln w="9525">
            <a:noFill/>
            <a:miter lim="800000"/>
            <a:headEnd/>
            <a:tailEnd/>
          </a:ln>
          <a:effectLst/>
        </p:spPr>
        <p:txBody>
          <a:bodyPr wrap="square">
            <a:spAutoFit/>
          </a:bodyPr>
          <a:lstStyle/>
          <a:p>
            <a:r>
              <a:rPr lang="ja-JP" altLang="en-US" sz="1200" dirty="0"/>
              <a:t>大気（・海洋）は</a:t>
            </a:r>
            <a:r>
              <a:rPr lang="en-US" altLang="ja-JP" sz="1200" dirty="0"/>
              <a:t> </a:t>
            </a:r>
          </a:p>
          <a:p>
            <a:r>
              <a:rPr lang="ja-JP" altLang="en-US" sz="1200" dirty="0"/>
              <a:t>　</a:t>
            </a:r>
            <a:r>
              <a:rPr lang="ja-JP" altLang="en-US" sz="1200" dirty="0">
                <a:solidFill>
                  <a:srgbClr val="0070C0"/>
                </a:solidFill>
              </a:rPr>
              <a:t>東西平均循環（「金太郎飴」な循環）</a:t>
            </a:r>
            <a:r>
              <a:rPr lang="ja-JP" altLang="en-US" sz="1200" dirty="0"/>
              <a:t>  と　</a:t>
            </a:r>
            <a:r>
              <a:rPr lang="ja-JP" altLang="en-US" sz="1200" dirty="0">
                <a:solidFill>
                  <a:srgbClr val="92D050"/>
                </a:solidFill>
              </a:rPr>
              <a:t>大気波動・擾乱</a:t>
            </a:r>
            <a:endParaRPr lang="en-US" altLang="ja-JP" sz="1200" dirty="0">
              <a:solidFill>
                <a:srgbClr val="92D050"/>
              </a:solidFill>
            </a:endParaRPr>
          </a:p>
          <a:p>
            <a:r>
              <a:rPr lang="ja-JP" altLang="en-US" sz="1200" dirty="0"/>
              <a:t>によって熱</a:t>
            </a:r>
            <a:r>
              <a:rPr lang="en-US" altLang="ja-JP" sz="1200" dirty="0"/>
              <a:t>, </a:t>
            </a:r>
            <a:r>
              <a:rPr lang="ja-JP" altLang="en-US" sz="1200" dirty="0"/>
              <a:t>運動量</a:t>
            </a:r>
            <a:r>
              <a:rPr lang="en-US" altLang="ja-JP" sz="1200" dirty="0"/>
              <a:t>, </a:t>
            </a:r>
            <a:r>
              <a:rPr lang="ja-JP" altLang="en-US" sz="1200" dirty="0"/>
              <a:t>物質を輸送</a:t>
            </a:r>
            <a:r>
              <a:rPr lang="en-US" altLang="ja-JP" sz="1200" dirty="0"/>
              <a:t>.</a:t>
            </a:r>
          </a:p>
        </p:txBody>
      </p:sp>
      <p:pic>
        <p:nvPicPr>
          <p:cNvPr id="50" name="Picture 3" descr="C:\Users\yot\Documents\My-files\yot\いろいろ\模式図\scale\scale_Earth_J.bmp">
            <a:extLst>
              <a:ext uri="{FF2B5EF4-FFF2-40B4-BE49-F238E27FC236}">
                <a16:creationId xmlns:a16="http://schemas.microsoft.com/office/drawing/2014/main" id="{08082AC8-B85C-42F2-B599-961FFC821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4149080"/>
            <a:ext cx="2815182" cy="199694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yot\Documents\My-files\yot\いろいろ\発表\2010-10-sgepss\figs_intro\dcl_yr2003_mon02.bmp">
            <a:extLst>
              <a:ext uri="{FF2B5EF4-FFF2-40B4-BE49-F238E27FC236}">
                <a16:creationId xmlns:a16="http://schemas.microsoft.com/office/drawing/2014/main" id="{5DA3E2F8-B588-475C-B550-0E94B7626476}"/>
              </a:ext>
            </a:extLst>
          </p:cNvPr>
          <p:cNvPicPr>
            <a:picLocks noChangeAspect="1" noChangeArrowheads="1"/>
          </p:cNvPicPr>
          <p:nvPr/>
        </p:nvPicPr>
        <p:blipFill>
          <a:blip r:embed="rId4" cstate="print"/>
          <a:srcRect/>
          <a:stretch>
            <a:fillRect/>
          </a:stretch>
        </p:blipFill>
        <p:spPr bwMode="auto">
          <a:xfrm>
            <a:off x="4685135" y="4067097"/>
            <a:ext cx="3103659" cy="2134146"/>
          </a:xfrm>
          <a:prstGeom prst="rect">
            <a:avLst/>
          </a:prstGeom>
          <a:noFill/>
        </p:spPr>
      </p:pic>
      <p:sp>
        <p:nvSpPr>
          <p:cNvPr id="53" name="テキスト ボックス 52">
            <a:extLst>
              <a:ext uri="{FF2B5EF4-FFF2-40B4-BE49-F238E27FC236}">
                <a16:creationId xmlns:a16="http://schemas.microsoft.com/office/drawing/2014/main" id="{F05B0FDE-2EEA-4089-B35D-7FCA8610EEC6}"/>
              </a:ext>
            </a:extLst>
          </p:cNvPr>
          <p:cNvSpPr txBox="1"/>
          <p:nvPr/>
        </p:nvSpPr>
        <p:spPr>
          <a:xfrm>
            <a:off x="5939446" y="6042774"/>
            <a:ext cx="595035" cy="338554"/>
          </a:xfrm>
          <a:prstGeom prst="rect">
            <a:avLst/>
          </a:prstGeom>
          <a:noFill/>
        </p:spPr>
        <p:txBody>
          <a:bodyPr wrap="none" rtlCol="0">
            <a:spAutoFit/>
          </a:bodyPr>
          <a:lstStyle/>
          <a:p>
            <a:r>
              <a:rPr lang="ja-JP" altLang="en-US" sz="1600" dirty="0"/>
              <a:t>緯度</a:t>
            </a:r>
          </a:p>
        </p:txBody>
      </p:sp>
      <p:sp>
        <p:nvSpPr>
          <p:cNvPr id="54" name="テキスト ボックス 53">
            <a:extLst>
              <a:ext uri="{FF2B5EF4-FFF2-40B4-BE49-F238E27FC236}">
                <a16:creationId xmlns:a16="http://schemas.microsoft.com/office/drawing/2014/main" id="{FF26F9DB-7C14-473E-B2A6-4F73E488ED8F}"/>
              </a:ext>
            </a:extLst>
          </p:cNvPr>
          <p:cNvSpPr txBox="1"/>
          <p:nvPr/>
        </p:nvSpPr>
        <p:spPr>
          <a:xfrm>
            <a:off x="6022492" y="5862689"/>
            <a:ext cx="453970" cy="307777"/>
          </a:xfrm>
          <a:prstGeom prst="rect">
            <a:avLst/>
          </a:prstGeom>
          <a:noFill/>
        </p:spPr>
        <p:txBody>
          <a:bodyPr wrap="none" rtlCol="0">
            <a:spAutoFit/>
          </a:bodyPr>
          <a:lstStyle/>
          <a:p>
            <a:r>
              <a:rPr lang="en-US" altLang="ja-JP" sz="1400" dirty="0"/>
              <a:t>Eq.</a:t>
            </a:r>
            <a:endParaRPr lang="ja-JP" altLang="en-US" sz="1400" dirty="0"/>
          </a:p>
        </p:txBody>
      </p:sp>
      <p:sp>
        <p:nvSpPr>
          <p:cNvPr id="55" name="テキスト ボックス 54">
            <a:extLst>
              <a:ext uri="{FF2B5EF4-FFF2-40B4-BE49-F238E27FC236}">
                <a16:creationId xmlns:a16="http://schemas.microsoft.com/office/drawing/2014/main" id="{0E95F8AA-EB89-47E0-8477-D9305BE66DD4}"/>
              </a:ext>
            </a:extLst>
          </p:cNvPr>
          <p:cNvSpPr txBox="1"/>
          <p:nvPr/>
        </p:nvSpPr>
        <p:spPr>
          <a:xfrm>
            <a:off x="7238775" y="5862689"/>
            <a:ext cx="585417" cy="307777"/>
          </a:xfrm>
          <a:prstGeom prst="rect">
            <a:avLst/>
          </a:prstGeom>
          <a:noFill/>
        </p:spPr>
        <p:txBody>
          <a:bodyPr wrap="none" rtlCol="0">
            <a:spAutoFit/>
          </a:bodyPr>
          <a:lstStyle/>
          <a:p>
            <a:r>
              <a:rPr lang="en-US" altLang="ja-JP" sz="1400" dirty="0"/>
              <a:t>90</a:t>
            </a:r>
            <a:r>
              <a:rPr lang="en-US" altLang="ja-JP" sz="1400" dirty="0">
                <a:sym typeface="Symbol"/>
              </a:rPr>
              <a:t></a:t>
            </a:r>
            <a:r>
              <a:rPr lang="en-US" altLang="ja-JP" sz="1400" dirty="0"/>
              <a:t>N</a:t>
            </a:r>
            <a:endParaRPr lang="ja-JP" altLang="en-US" sz="1400" dirty="0"/>
          </a:p>
        </p:txBody>
      </p:sp>
      <p:sp>
        <p:nvSpPr>
          <p:cNvPr id="56" name="テキスト ボックス 55">
            <a:extLst>
              <a:ext uri="{FF2B5EF4-FFF2-40B4-BE49-F238E27FC236}">
                <a16:creationId xmlns:a16="http://schemas.microsoft.com/office/drawing/2014/main" id="{754544BB-A603-4F62-84C5-DE33775CB6DA}"/>
              </a:ext>
            </a:extLst>
          </p:cNvPr>
          <p:cNvSpPr txBox="1"/>
          <p:nvPr/>
        </p:nvSpPr>
        <p:spPr>
          <a:xfrm>
            <a:off x="4681406" y="5852089"/>
            <a:ext cx="575799" cy="307777"/>
          </a:xfrm>
          <a:prstGeom prst="rect">
            <a:avLst/>
          </a:prstGeom>
          <a:noFill/>
        </p:spPr>
        <p:txBody>
          <a:bodyPr wrap="none" rtlCol="0">
            <a:spAutoFit/>
          </a:bodyPr>
          <a:lstStyle/>
          <a:p>
            <a:r>
              <a:rPr lang="en-US" altLang="ja-JP" sz="1400" dirty="0"/>
              <a:t>90</a:t>
            </a:r>
            <a:r>
              <a:rPr lang="en-US" altLang="ja-JP" sz="1400" dirty="0">
                <a:sym typeface="Symbol"/>
              </a:rPr>
              <a:t></a:t>
            </a:r>
            <a:r>
              <a:rPr lang="en-US" altLang="ja-JP" sz="1400" dirty="0"/>
              <a:t>S</a:t>
            </a:r>
            <a:endParaRPr lang="ja-JP" altLang="en-US" sz="1400" dirty="0"/>
          </a:p>
        </p:txBody>
      </p:sp>
      <p:sp>
        <p:nvSpPr>
          <p:cNvPr id="57" name="テキスト ボックス 56">
            <a:extLst>
              <a:ext uri="{FF2B5EF4-FFF2-40B4-BE49-F238E27FC236}">
                <a16:creationId xmlns:a16="http://schemas.microsoft.com/office/drawing/2014/main" id="{A6B5C598-9491-4F82-B06D-8310D7CD81D9}"/>
              </a:ext>
            </a:extLst>
          </p:cNvPr>
          <p:cNvSpPr txBox="1"/>
          <p:nvPr/>
        </p:nvSpPr>
        <p:spPr>
          <a:xfrm rot="16200000">
            <a:off x="3904981" y="4832704"/>
            <a:ext cx="1031051" cy="307777"/>
          </a:xfrm>
          <a:prstGeom prst="rect">
            <a:avLst/>
          </a:prstGeom>
          <a:noFill/>
        </p:spPr>
        <p:txBody>
          <a:bodyPr wrap="none" rtlCol="0">
            <a:spAutoFit/>
          </a:bodyPr>
          <a:lstStyle/>
          <a:p>
            <a:r>
              <a:rPr lang="ja-JP" altLang="en-US" sz="1400" dirty="0"/>
              <a:t>気圧</a:t>
            </a:r>
            <a:r>
              <a:rPr lang="en-US" altLang="ja-JP" sz="1400" dirty="0"/>
              <a:t> (</a:t>
            </a:r>
            <a:r>
              <a:rPr lang="en-US" altLang="ja-JP" sz="1400" dirty="0" err="1"/>
              <a:t>hPa</a:t>
            </a:r>
            <a:r>
              <a:rPr lang="en-US" altLang="ja-JP" sz="1400" dirty="0"/>
              <a:t>)</a:t>
            </a:r>
            <a:endParaRPr lang="ja-JP" altLang="en-US" sz="1400" dirty="0"/>
          </a:p>
        </p:txBody>
      </p:sp>
      <p:sp>
        <p:nvSpPr>
          <p:cNvPr id="58" name="テキスト ボックス 57">
            <a:extLst>
              <a:ext uri="{FF2B5EF4-FFF2-40B4-BE49-F238E27FC236}">
                <a16:creationId xmlns:a16="http://schemas.microsoft.com/office/drawing/2014/main" id="{BBE3BE29-2F42-4A23-ABB3-2326A39A5EF0}"/>
              </a:ext>
            </a:extLst>
          </p:cNvPr>
          <p:cNvSpPr txBox="1"/>
          <p:nvPr/>
        </p:nvSpPr>
        <p:spPr>
          <a:xfrm>
            <a:off x="4483671" y="5705474"/>
            <a:ext cx="450764" cy="307777"/>
          </a:xfrm>
          <a:prstGeom prst="rect">
            <a:avLst/>
          </a:prstGeom>
          <a:noFill/>
        </p:spPr>
        <p:txBody>
          <a:bodyPr wrap="none" rtlCol="0">
            <a:spAutoFit/>
          </a:bodyPr>
          <a:lstStyle/>
          <a:p>
            <a:r>
              <a:rPr lang="en-US" altLang="ja-JP" sz="1400" dirty="0"/>
              <a:t>10</a:t>
            </a:r>
            <a:r>
              <a:rPr lang="en-US" altLang="ja-JP" sz="1400" baseline="30000" dirty="0"/>
              <a:t>3</a:t>
            </a:r>
            <a:endParaRPr lang="ja-JP" altLang="en-US" sz="1400" baseline="30000" dirty="0"/>
          </a:p>
        </p:txBody>
      </p:sp>
      <p:sp>
        <p:nvSpPr>
          <p:cNvPr id="59" name="テキスト ボックス 58">
            <a:extLst>
              <a:ext uri="{FF2B5EF4-FFF2-40B4-BE49-F238E27FC236}">
                <a16:creationId xmlns:a16="http://schemas.microsoft.com/office/drawing/2014/main" id="{9E4CCBAF-AB2F-4F41-82B1-442746120403}"/>
              </a:ext>
            </a:extLst>
          </p:cNvPr>
          <p:cNvSpPr txBox="1"/>
          <p:nvPr/>
        </p:nvSpPr>
        <p:spPr>
          <a:xfrm>
            <a:off x="4483671" y="4833091"/>
            <a:ext cx="450764" cy="307777"/>
          </a:xfrm>
          <a:prstGeom prst="rect">
            <a:avLst/>
          </a:prstGeom>
          <a:noFill/>
        </p:spPr>
        <p:txBody>
          <a:bodyPr wrap="none" rtlCol="0">
            <a:spAutoFit/>
          </a:bodyPr>
          <a:lstStyle/>
          <a:p>
            <a:r>
              <a:rPr lang="en-US" altLang="ja-JP" sz="1400" dirty="0"/>
              <a:t>10</a:t>
            </a:r>
            <a:r>
              <a:rPr lang="en-US" altLang="ja-JP" sz="1400" baseline="30000" dirty="0"/>
              <a:t>2</a:t>
            </a:r>
            <a:endParaRPr lang="ja-JP" altLang="en-US" sz="1400" baseline="30000" dirty="0"/>
          </a:p>
        </p:txBody>
      </p:sp>
      <p:sp>
        <p:nvSpPr>
          <p:cNvPr id="60" name="テキスト ボックス 59">
            <a:extLst>
              <a:ext uri="{FF2B5EF4-FFF2-40B4-BE49-F238E27FC236}">
                <a16:creationId xmlns:a16="http://schemas.microsoft.com/office/drawing/2014/main" id="{5946147C-8EDD-42A9-88C6-C11A3A088022}"/>
              </a:ext>
            </a:extLst>
          </p:cNvPr>
          <p:cNvSpPr txBox="1"/>
          <p:nvPr/>
        </p:nvSpPr>
        <p:spPr>
          <a:xfrm>
            <a:off x="4483671" y="4041003"/>
            <a:ext cx="383438" cy="307777"/>
          </a:xfrm>
          <a:prstGeom prst="rect">
            <a:avLst/>
          </a:prstGeom>
          <a:noFill/>
        </p:spPr>
        <p:txBody>
          <a:bodyPr wrap="none" rtlCol="0">
            <a:spAutoFit/>
          </a:bodyPr>
          <a:lstStyle/>
          <a:p>
            <a:r>
              <a:rPr lang="en-US" altLang="ja-JP" sz="1400" dirty="0"/>
              <a:t>10</a:t>
            </a:r>
            <a:endParaRPr lang="ja-JP" altLang="en-US" sz="1400" dirty="0"/>
          </a:p>
        </p:txBody>
      </p:sp>
      <p:pic>
        <p:nvPicPr>
          <p:cNvPr id="62" name="図 61">
            <a:extLst>
              <a:ext uri="{FF2B5EF4-FFF2-40B4-BE49-F238E27FC236}">
                <a16:creationId xmlns:a16="http://schemas.microsoft.com/office/drawing/2014/main" id="{387CBABE-D600-4E99-96DA-37A010C0AA16}"/>
              </a:ext>
            </a:extLst>
          </p:cNvPr>
          <p:cNvPicPr>
            <a:picLocks noChangeAspect="1"/>
          </p:cNvPicPr>
          <p:nvPr/>
        </p:nvPicPr>
        <p:blipFill>
          <a:blip r:embed="rId5"/>
          <a:stretch>
            <a:fillRect/>
          </a:stretch>
        </p:blipFill>
        <p:spPr>
          <a:xfrm>
            <a:off x="5294947" y="1805317"/>
            <a:ext cx="1449468" cy="2171303"/>
          </a:xfrm>
          <a:prstGeom prst="rect">
            <a:avLst/>
          </a:prstGeom>
        </p:spPr>
      </p:pic>
      <p:sp>
        <p:nvSpPr>
          <p:cNvPr id="63" name="テキスト ボックス 62">
            <a:extLst>
              <a:ext uri="{FF2B5EF4-FFF2-40B4-BE49-F238E27FC236}">
                <a16:creationId xmlns:a16="http://schemas.microsoft.com/office/drawing/2014/main" id="{3706EEC8-4E04-4F52-8D54-996EC979CA98}"/>
              </a:ext>
            </a:extLst>
          </p:cNvPr>
          <p:cNvSpPr txBox="1"/>
          <p:nvPr/>
        </p:nvSpPr>
        <p:spPr>
          <a:xfrm>
            <a:off x="5363527" y="1502544"/>
            <a:ext cx="1415772" cy="338554"/>
          </a:xfrm>
          <a:prstGeom prst="rect">
            <a:avLst/>
          </a:prstGeom>
          <a:noFill/>
        </p:spPr>
        <p:txBody>
          <a:bodyPr wrap="none" rtlCol="0">
            <a:spAutoFit/>
          </a:bodyPr>
          <a:lstStyle/>
          <a:p>
            <a:r>
              <a:rPr lang="ja-JP" altLang="en-US" sz="1600" dirty="0"/>
              <a:t>東西平均循環</a:t>
            </a:r>
            <a:endParaRPr kumimoji="1" lang="ja-JP" altLang="en-US" sz="1600" dirty="0"/>
          </a:p>
        </p:txBody>
      </p:sp>
      <p:pic>
        <p:nvPicPr>
          <p:cNvPr id="65" name="図 64">
            <a:extLst>
              <a:ext uri="{FF2B5EF4-FFF2-40B4-BE49-F238E27FC236}">
                <a16:creationId xmlns:a16="http://schemas.microsoft.com/office/drawing/2014/main" id="{24557DD8-3AD7-450D-8571-EA4C0CB15567}"/>
              </a:ext>
            </a:extLst>
          </p:cNvPr>
          <p:cNvPicPr>
            <a:picLocks noChangeAspect="1"/>
          </p:cNvPicPr>
          <p:nvPr/>
        </p:nvPicPr>
        <p:blipFill>
          <a:blip r:embed="rId6"/>
          <a:stretch>
            <a:fillRect/>
          </a:stretch>
        </p:blipFill>
        <p:spPr>
          <a:xfrm>
            <a:off x="9704959" y="1772642"/>
            <a:ext cx="869681" cy="2171303"/>
          </a:xfrm>
          <a:prstGeom prst="rect">
            <a:avLst/>
          </a:prstGeom>
        </p:spPr>
      </p:pic>
      <p:sp>
        <p:nvSpPr>
          <p:cNvPr id="66" name="テキスト ボックス 65">
            <a:extLst>
              <a:ext uri="{FF2B5EF4-FFF2-40B4-BE49-F238E27FC236}">
                <a16:creationId xmlns:a16="http://schemas.microsoft.com/office/drawing/2014/main" id="{FC83D248-AA54-486D-83BE-85304FF38445}"/>
              </a:ext>
            </a:extLst>
          </p:cNvPr>
          <p:cNvSpPr txBox="1"/>
          <p:nvPr/>
        </p:nvSpPr>
        <p:spPr>
          <a:xfrm>
            <a:off x="9586359" y="1489470"/>
            <a:ext cx="1107996" cy="338554"/>
          </a:xfrm>
          <a:prstGeom prst="rect">
            <a:avLst/>
          </a:prstGeom>
          <a:noFill/>
        </p:spPr>
        <p:txBody>
          <a:bodyPr wrap="none" rtlCol="0">
            <a:spAutoFit/>
          </a:bodyPr>
          <a:lstStyle/>
          <a:p>
            <a:r>
              <a:rPr lang="ja-JP" altLang="en-US" sz="1600" dirty="0"/>
              <a:t>波動・擾乱</a:t>
            </a:r>
            <a:endParaRPr kumimoji="1" lang="ja-JP" altLang="en-US" sz="1600" dirty="0"/>
          </a:p>
        </p:txBody>
      </p:sp>
      <p:sp>
        <p:nvSpPr>
          <p:cNvPr id="69" name="正方形/長方形 68">
            <a:extLst>
              <a:ext uri="{FF2B5EF4-FFF2-40B4-BE49-F238E27FC236}">
                <a16:creationId xmlns:a16="http://schemas.microsoft.com/office/drawing/2014/main" id="{DCAE2CE3-AB0F-4D41-AA81-227466073D4E}"/>
              </a:ext>
            </a:extLst>
          </p:cNvPr>
          <p:cNvSpPr/>
          <p:nvPr/>
        </p:nvSpPr>
        <p:spPr>
          <a:xfrm>
            <a:off x="4511824" y="1844531"/>
            <a:ext cx="3145650" cy="21457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481A3419-693E-4B47-A0A3-D3FFD9DD066D}"/>
              </a:ext>
            </a:extLst>
          </p:cNvPr>
          <p:cNvSpPr/>
          <p:nvPr/>
        </p:nvSpPr>
        <p:spPr>
          <a:xfrm>
            <a:off x="8566974" y="1859297"/>
            <a:ext cx="3145650" cy="214576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AutoShape 5130">
            <a:extLst>
              <a:ext uri="{FF2B5EF4-FFF2-40B4-BE49-F238E27FC236}">
                <a16:creationId xmlns:a16="http://schemas.microsoft.com/office/drawing/2014/main" id="{A275482E-4299-4333-BD6A-C5FCB1B4E8F4}"/>
              </a:ext>
            </a:extLst>
          </p:cNvPr>
          <p:cNvSpPr>
            <a:spLocks noChangeArrowheads="1"/>
          </p:cNvSpPr>
          <p:nvPr/>
        </p:nvSpPr>
        <p:spPr bwMode="auto">
          <a:xfrm>
            <a:off x="6171662" y="5042855"/>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 name="AutoShape 5133">
            <a:extLst>
              <a:ext uri="{FF2B5EF4-FFF2-40B4-BE49-F238E27FC236}">
                <a16:creationId xmlns:a16="http://schemas.microsoft.com/office/drawing/2014/main" id="{2F5147F5-0410-4FE1-8AA8-E07823530BF3}"/>
              </a:ext>
            </a:extLst>
          </p:cNvPr>
          <p:cNvSpPr>
            <a:spLocks noChangeArrowheads="1"/>
          </p:cNvSpPr>
          <p:nvPr/>
        </p:nvSpPr>
        <p:spPr bwMode="auto">
          <a:xfrm rot="-10800000">
            <a:off x="6171662" y="5652455"/>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 name="AutoShape 5130">
            <a:extLst>
              <a:ext uri="{FF2B5EF4-FFF2-40B4-BE49-F238E27FC236}">
                <a16:creationId xmlns:a16="http://schemas.microsoft.com/office/drawing/2014/main" id="{BD5D8E7A-7461-4169-95D6-E62555E416F7}"/>
              </a:ext>
            </a:extLst>
          </p:cNvPr>
          <p:cNvSpPr>
            <a:spLocks noChangeArrowheads="1"/>
          </p:cNvSpPr>
          <p:nvPr/>
        </p:nvSpPr>
        <p:spPr bwMode="auto">
          <a:xfrm rot="5400000">
            <a:off x="6405364" y="5339308"/>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 name="AutoShape 5133">
            <a:extLst>
              <a:ext uri="{FF2B5EF4-FFF2-40B4-BE49-F238E27FC236}">
                <a16:creationId xmlns:a16="http://schemas.microsoft.com/office/drawing/2014/main" id="{D597953B-D9AB-4E71-816D-7C48D7A6F3DD}"/>
              </a:ext>
            </a:extLst>
          </p:cNvPr>
          <p:cNvSpPr>
            <a:spLocks noChangeArrowheads="1"/>
          </p:cNvSpPr>
          <p:nvPr/>
        </p:nvSpPr>
        <p:spPr bwMode="auto">
          <a:xfrm rot="16200000">
            <a:off x="5932249" y="5333405"/>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13306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7" name="正方形/長方形 6">
            <a:extLst>
              <a:ext uri="{FF2B5EF4-FFF2-40B4-BE49-F238E27FC236}">
                <a16:creationId xmlns:a16="http://schemas.microsoft.com/office/drawing/2014/main" id="{8D0EA459-809D-4124-9C2E-F1D17BD7E34B}"/>
              </a:ext>
            </a:extLst>
          </p:cNvPr>
          <p:cNvSpPr/>
          <p:nvPr/>
        </p:nvSpPr>
        <p:spPr>
          <a:xfrm>
            <a:off x="914400" y="1083494"/>
            <a:ext cx="9574088" cy="9131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491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13" name="Oval 5">
            <a:extLst>
              <a:ext uri="{FF2B5EF4-FFF2-40B4-BE49-F238E27FC236}">
                <a16:creationId xmlns:a16="http://schemas.microsoft.com/office/drawing/2014/main" id="{F6EBD560-546E-4BD2-8F40-73BE1D7C292F}"/>
              </a:ext>
            </a:extLst>
          </p:cNvPr>
          <p:cNvSpPr>
            <a:spLocks noChangeArrowheads="1"/>
          </p:cNvSpPr>
          <p:nvPr/>
        </p:nvSpPr>
        <p:spPr bwMode="auto">
          <a:xfrm>
            <a:off x="7931633" y="2862323"/>
            <a:ext cx="719702" cy="719702"/>
          </a:xfrm>
          <a:prstGeom prst="ellipse">
            <a:avLst/>
          </a:prstGeom>
          <a:gradFill flip="none" rotWithShape="1">
            <a:gsLst>
              <a:gs pos="0">
                <a:srgbClr val="D99127">
                  <a:shade val="30000"/>
                  <a:satMod val="115000"/>
                </a:srgbClr>
              </a:gs>
              <a:gs pos="50000">
                <a:srgbClr val="D99127">
                  <a:shade val="67500"/>
                  <a:satMod val="115000"/>
                </a:srgbClr>
              </a:gs>
              <a:gs pos="100000">
                <a:srgbClr val="D99127">
                  <a:shade val="100000"/>
                  <a:satMod val="115000"/>
                </a:srgbClr>
              </a:gs>
            </a:gsLst>
            <a:lin ang="10800000" scaled="1"/>
            <a:tileRect/>
          </a:gradFill>
          <a:ln w="9525">
            <a:solidFill>
              <a:schemeClr val="tx1"/>
            </a:solidFill>
            <a:round/>
            <a:headEnd/>
            <a:tailEnd/>
          </a:ln>
          <a:effectLst/>
        </p:spPr>
        <p:txBody>
          <a:bodyPr wrap="none" anchor="ctr"/>
          <a:lstStyle/>
          <a:p>
            <a:pPr eaLnBrk="1" hangingPunct="1">
              <a:defRPr/>
            </a:pPr>
            <a:endParaRPr lang="ja-JP" altLang="en-US">
              <a:latin typeface="Arial" charset="0"/>
            </a:endParaRPr>
          </a:p>
        </p:txBody>
      </p:sp>
      <p:sp>
        <p:nvSpPr>
          <p:cNvPr id="14" name="AutoShape 7">
            <a:extLst>
              <a:ext uri="{FF2B5EF4-FFF2-40B4-BE49-F238E27FC236}">
                <a16:creationId xmlns:a16="http://schemas.microsoft.com/office/drawing/2014/main" id="{6C957D87-25B3-47FF-B3EA-570A5ACB32DA}"/>
              </a:ext>
            </a:extLst>
          </p:cNvPr>
          <p:cNvSpPr>
            <a:spLocks noChangeArrowheads="1"/>
          </p:cNvSpPr>
          <p:nvPr/>
        </p:nvSpPr>
        <p:spPr bwMode="auto">
          <a:xfrm>
            <a:off x="7192434" y="2811241"/>
            <a:ext cx="454093" cy="11370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 name="AutoShape 8">
            <a:extLst>
              <a:ext uri="{FF2B5EF4-FFF2-40B4-BE49-F238E27FC236}">
                <a16:creationId xmlns:a16="http://schemas.microsoft.com/office/drawing/2014/main" id="{521C9D28-B297-4F90-9A0D-F3A09476F075}"/>
              </a:ext>
            </a:extLst>
          </p:cNvPr>
          <p:cNvSpPr>
            <a:spLocks noChangeArrowheads="1"/>
          </p:cNvSpPr>
          <p:nvPr/>
        </p:nvSpPr>
        <p:spPr bwMode="auto">
          <a:xfrm>
            <a:off x="7192434" y="3120120"/>
            <a:ext cx="454093" cy="11370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 name="AutoShape 9">
            <a:extLst>
              <a:ext uri="{FF2B5EF4-FFF2-40B4-BE49-F238E27FC236}">
                <a16:creationId xmlns:a16="http://schemas.microsoft.com/office/drawing/2014/main" id="{F3ABB8FE-C07E-417D-AFFE-E301961EA0AB}"/>
              </a:ext>
            </a:extLst>
          </p:cNvPr>
          <p:cNvSpPr>
            <a:spLocks noChangeArrowheads="1"/>
          </p:cNvSpPr>
          <p:nvPr/>
        </p:nvSpPr>
        <p:spPr bwMode="auto">
          <a:xfrm>
            <a:off x="7192434" y="3429000"/>
            <a:ext cx="454093" cy="11370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11">
            <a:extLst>
              <a:ext uri="{FF2B5EF4-FFF2-40B4-BE49-F238E27FC236}">
                <a16:creationId xmlns:a16="http://schemas.microsoft.com/office/drawing/2014/main" id="{E4F116D3-44AB-4B8A-8688-EE6B577CA8EA}"/>
              </a:ext>
            </a:extLst>
          </p:cNvPr>
          <p:cNvSpPr>
            <a:spLocks noChangeArrowheads="1"/>
          </p:cNvSpPr>
          <p:nvPr/>
        </p:nvSpPr>
        <p:spPr bwMode="auto">
          <a:xfrm rot="13500000" flipH="1" flipV="1">
            <a:off x="8547628" y="3467071"/>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 name="AutoShape 12">
            <a:extLst>
              <a:ext uri="{FF2B5EF4-FFF2-40B4-BE49-F238E27FC236}">
                <a16:creationId xmlns:a16="http://schemas.microsoft.com/office/drawing/2014/main" id="{BA503588-5297-4004-B03B-C8FC908D7C2A}"/>
              </a:ext>
            </a:extLst>
          </p:cNvPr>
          <p:cNvSpPr>
            <a:spLocks noChangeArrowheads="1"/>
          </p:cNvSpPr>
          <p:nvPr/>
        </p:nvSpPr>
        <p:spPr bwMode="auto">
          <a:xfrm rot="13500000">
            <a:off x="7830426" y="2777357"/>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 name="AutoShape 13">
            <a:extLst>
              <a:ext uri="{FF2B5EF4-FFF2-40B4-BE49-F238E27FC236}">
                <a16:creationId xmlns:a16="http://schemas.microsoft.com/office/drawing/2014/main" id="{A2348430-9E1F-4609-A928-BCA6168A026A}"/>
              </a:ext>
            </a:extLst>
          </p:cNvPr>
          <p:cNvSpPr>
            <a:spLocks noChangeArrowheads="1"/>
          </p:cNvSpPr>
          <p:nvPr/>
        </p:nvSpPr>
        <p:spPr bwMode="auto">
          <a:xfrm rot="18900000" flipH="1" flipV="1">
            <a:off x="7860413" y="3459575"/>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 name="AutoShape 14">
            <a:extLst>
              <a:ext uri="{FF2B5EF4-FFF2-40B4-BE49-F238E27FC236}">
                <a16:creationId xmlns:a16="http://schemas.microsoft.com/office/drawing/2014/main" id="{96734F34-0318-4EFD-AA72-8EC368501D33}"/>
              </a:ext>
            </a:extLst>
          </p:cNvPr>
          <p:cNvSpPr>
            <a:spLocks noChangeArrowheads="1"/>
          </p:cNvSpPr>
          <p:nvPr/>
        </p:nvSpPr>
        <p:spPr bwMode="auto">
          <a:xfrm rot="16200000">
            <a:off x="8186528" y="2607427"/>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 name="AutoShape 15">
            <a:extLst>
              <a:ext uri="{FF2B5EF4-FFF2-40B4-BE49-F238E27FC236}">
                <a16:creationId xmlns:a16="http://schemas.microsoft.com/office/drawing/2014/main" id="{6C8AB81E-FDE2-43D5-9364-92D64DD70D11}"/>
              </a:ext>
            </a:extLst>
          </p:cNvPr>
          <p:cNvSpPr>
            <a:spLocks noChangeArrowheads="1"/>
          </p:cNvSpPr>
          <p:nvPr/>
        </p:nvSpPr>
        <p:spPr bwMode="auto">
          <a:xfrm rot="18900000">
            <a:off x="8555125" y="2748619"/>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 name="AutoShape 16">
            <a:extLst>
              <a:ext uri="{FF2B5EF4-FFF2-40B4-BE49-F238E27FC236}">
                <a16:creationId xmlns:a16="http://schemas.microsoft.com/office/drawing/2014/main" id="{DCD2780A-3954-4DFA-B0B4-C51BA64A0063}"/>
              </a:ext>
            </a:extLst>
          </p:cNvPr>
          <p:cNvSpPr>
            <a:spLocks noChangeArrowheads="1"/>
          </p:cNvSpPr>
          <p:nvPr/>
        </p:nvSpPr>
        <p:spPr bwMode="auto">
          <a:xfrm flipH="1">
            <a:off x="7705477" y="3105971"/>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 name="AutoShape 17">
            <a:extLst>
              <a:ext uri="{FF2B5EF4-FFF2-40B4-BE49-F238E27FC236}">
                <a16:creationId xmlns:a16="http://schemas.microsoft.com/office/drawing/2014/main" id="{B4E70020-EC90-4D88-B36E-0AA537B96DFF}"/>
              </a:ext>
            </a:extLst>
          </p:cNvPr>
          <p:cNvSpPr>
            <a:spLocks noChangeArrowheads="1"/>
          </p:cNvSpPr>
          <p:nvPr/>
        </p:nvSpPr>
        <p:spPr bwMode="auto">
          <a:xfrm>
            <a:off x="8738748" y="3089728"/>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 name="AutoShape 18">
            <a:extLst>
              <a:ext uri="{FF2B5EF4-FFF2-40B4-BE49-F238E27FC236}">
                <a16:creationId xmlns:a16="http://schemas.microsoft.com/office/drawing/2014/main" id="{18CB9F1E-60D0-477D-A771-25780B875170}"/>
              </a:ext>
            </a:extLst>
          </p:cNvPr>
          <p:cNvSpPr>
            <a:spLocks noChangeArrowheads="1"/>
          </p:cNvSpPr>
          <p:nvPr/>
        </p:nvSpPr>
        <p:spPr bwMode="auto">
          <a:xfrm rot="5400000" flipV="1">
            <a:off x="8214017" y="3644252"/>
            <a:ext cx="169930" cy="227406"/>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25" name="グループ化 24">
            <a:extLst>
              <a:ext uri="{FF2B5EF4-FFF2-40B4-BE49-F238E27FC236}">
                <a16:creationId xmlns:a16="http://schemas.microsoft.com/office/drawing/2014/main" id="{FC21D086-3D89-4C84-8223-D4629E631854}"/>
              </a:ext>
            </a:extLst>
          </p:cNvPr>
          <p:cNvGrpSpPr/>
          <p:nvPr/>
        </p:nvGrpSpPr>
        <p:grpSpPr>
          <a:xfrm>
            <a:off x="7511832" y="3780510"/>
            <a:ext cx="930188" cy="855362"/>
            <a:chOff x="4656304" y="3132610"/>
            <a:chExt cx="2421623" cy="2226818"/>
          </a:xfrm>
        </p:grpSpPr>
        <p:cxnSp>
          <p:nvCxnSpPr>
            <p:cNvPr id="26" name="直線矢印コネクタ 25">
              <a:extLst>
                <a:ext uri="{FF2B5EF4-FFF2-40B4-BE49-F238E27FC236}">
                  <a16:creationId xmlns:a16="http://schemas.microsoft.com/office/drawing/2014/main" id="{E1560339-EA82-4186-9420-91A1A5A136A9}"/>
                </a:ext>
              </a:extLst>
            </p:cNvPr>
            <p:cNvCxnSpPr>
              <a:cxnSpLocks/>
            </p:cNvCxnSpPr>
            <p:nvPr/>
          </p:nvCxnSpPr>
          <p:spPr>
            <a:xfrm flipV="1">
              <a:off x="4944336" y="3132610"/>
              <a:ext cx="0" cy="22268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6AB4BDF-B099-4B1D-860B-1D8D576EBBD4}"/>
                </a:ext>
              </a:extLst>
            </p:cNvPr>
            <p:cNvCxnSpPr>
              <a:cxnSpLocks/>
            </p:cNvCxnSpPr>
            <p:nvPr/>
          </p:nvCxnSpPr>
          <p:spPr>
            <a:xfrm>
              <a:off x="4656304" y="5059731"/>
              <a:ext cx="242162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フリーフォーム: 図形 27">
              <a:extLst>
                <a:ext uri="{FF2B5EF4-FFF2-40B4-BE49-F238E27FC236}">
                  <a16:creationId xmlns:a16="http://schemas.microsoft.com/office/drawing/2014/main" id="{5AFE3D87-123D-4A60-AB40-C248CFC825BE}"/>
                </a:ext>
              </a:extLst>
            </p:cNvPr>
            <p:cNvSpPr/>
            <p:nvPr/>
          </p:nvSpPr>
          <p:spPr>
            <a:xfrm>
              <a:off x="5224966" y="3591653"/>
              <a:ext cx="1166432" cy="1432779"/>
            </a:xfrm>
            <a:custGeom>
              <a:avLst/>
              <a:gdLst>
                <a:gd name="connsiteX0" fmla="*/ 433171 w 433171"/>
                <a:gd name="connsiteY0" fmla="*/ 2843408 h 2843408"/>
                <a:gd name="connsiteX1" fmla="*/ 7286 w 433171"/>
                <a:gd name="connsiteY1" fmla="*/ 1941534 h 2843408"/>
                <a:gd name="connsiteX2" fmla="*/ 157599 w 433171"/>
                <a:gd name="connsiteY2" fmla="*/ 926926 h 2843408"/>
                <a:gd name="connsiteX3" fmla="*/ 69916 w 433171"/>
                <a:gd name="connsiteY3" fmla="*/ 0 h 2843408"/>
                <a:gd name="connsiteX4" fmla="*/ 69916 w 433171"/>
                <a:gd name="connsiteY4" fmla="*/ 0 h 284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1" h="2843408">
                  <a:moveTo>
                    <a:pt x="433171" y="2843408"/>
                  </a:moveTo>
                  <a:cubicBezTo>
                    <a:pt x="243193" y="2552178"/>
                    <a:pt x="53215" y="2260948"/>
                    <a:pt x="7286" y="1941534"/>
                  </a:cubicBezTo>
                  <a:cubicBezTo>
                    <a:pt x="-38643" y="1622120"/>
                    <a:pt x="147161" y="1250515"/>
                    <a:pt x="157599" y="926926"/>
                  </a:cubicBezTo>
                  <a:cubicBezTo>
                    <a:pt x="168037" y="603337"/>
                    <a:pt x="69916" y="0"/>
                    <a:pt x="69916" y="0"/>
                  </a:cubicBezTo>
                  <a:lnTo>
                    <a:pt x="6991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図 28">
            <a:extLst>
              <a:ext uri="{FF2B5EF4-FFF2-40B4-BE49-F238E27FC236}">
                <a16:creationId xmlns:a16="http://schemas.microsoft.com/office/drawing/2014/main" id="{8E6BC817-4A8F-42C1-B145-3D1DB31C2728}"/>
              </a:ext>
            </a:extLst>
          </p:cNvPr>
          <p:cNvPicPr>
            <a:picLocks noChangeAspect="1"/>
          </p:cNvPicPr>
          <p:nvPr/>
        </p:nvPicPr>
        <p:blipFill>
          <a:blip r:embed="rId2"/>
          <a:stretch>
            <a:fillRect/>
          </a:stretch>
        </p:blipFill>
        <p:spPr>
          <a:xfrm>
            <a:off x="10966408" y="4135062"/>
            <a:ext cx="869681" cy="2171303"/>
          </a:xfrm>
          <a:prstGeom prst="rect">
            <a:avLst/>
          </a:prstGeom>
        </p:spPr>
      </p:pic>
      <p:pic>
        <p:nvPicPr>
          <p:cNvPr id="30" name="図 29">
            <a:extLst>
              <a:ext uri="{FF2B5EF4-FFF2-40B4-BE49-F238E27FC236}">
                <a16:creationId xmlns:a16="http://schemas.microsoft.com/office/drawing/2014/main" id="{A61A4859-3E67-43F3-B916-D5789D59BB01}"/>
              </a:ext>
            </a:extLst>
          </p:cNvPr>
          <p:cNvPicPr>
            <a:picLocks noChangeAspect="1"/>
          </p:cNvPicPr>
          <p:nvPr/>
        </p:nvPicPr>
        <p:blipFill>
          <a:blip r:embed="rId3"/>
          <a:stretch>
            <a:fillRect/>
          </a:stretch>
        </p:blipFill>
        <p:spPr>
          <a:xfrm>
            <a:off x="9001462" y="3449583"/>
            <a:ext cx="1449468" cy="2171303"/>
          </a:xfrm>
          <a:prstGeom prst="rect">
            <a:avLst/>
          </a:prstGeom>
        </p:spPr>
      </p:pic>
      <p:sp>
        <p:nvSpPr>
          <p:cNvPr id="31" name="テキスト ボックス 30">
            <a:extLst>
              <a:ext uri="{FF2B5EF4-FFF2-40B4-BE49-F238E27FC236}">
                <a16:creationId xmlns:a16="http://schemas.microsoft.com/office/drawing/2014/main" id="{8477CC48-0C93-48E6-8EC3-81F58D4C233F}"/>
              </a:ext>
            </a:extLst>
          </p:cNvPr>
          <p:cNvSpPr txBox="1"/>
          <p:nvPr/>
        </p:nvSpPr>
        <p:spPr>
          <a:xfrm>
            <a:off x="9134080" y="3146810"/>
            <a:ext cx="1415772" cy="338554"/>
          </a:xfrm>
          <a:prstGeom prst="rect">
            <a:avLst/>
          </a:prstGeom>
          <a:noFill/>
        </p:spPr>
        <p:txBody>
          <a:bodyPr wrap="none" rtlCol="0">
            <a:spAutoFit/>
          </a:bodyPr>
          <a:lstStyle/>
          <a:p>
            <a:r>
              <a:rPr lang="ja-JP" altLang="en-US" sz="1600" dirty="0"/>
              <a:t>東西平均循環</a:t>
            </a:r>
            <a:endParaRPr kumimoji="1" lang="ja-JP" altLang="en-US" sz="1600" dirty="0"/>
          </a:p>
        </p:txBody>
      </p:sp>
      <p:sp>
        <p:nvSpPr>
          <p:cNvPr id="32" name="テキスト ボックス 31">
            <a:extLst>
              <a:ext uri="{FF2B5EF4-FFF2-40B4-BE49-F238E27FC236}">
                <a16:creationId xmlns:a16="http://schemas.microsoft.com/office/drawing/2014/main" id="{FB9EF5E7-10BF-4F87-8D2D-B1489C8AD826}"/>
              </a:ext>
            </a:extLst>
          </p:cNvPr>
          <p:cNvSpPr txBox="1"/>
          <p:nvPr/>
        </p:nvSpPr>
        <p:spPr>
          <a:xfrm>
            <a:off x="10836958" y="3837496"/>
            <a:ext cx="1107996" cy="338554"/>
          </a:xfrm>
          <a:prstGeom prst="rect">
            <a:avLst/>
          </a:prstGeom>
          <a:noFill/>
        </p:spPr>
        <p:txBody>
          <a:bodyPr wrap="none" rtlCol="0">
            <a:spAutoFit/>
          </a:bodyPr>
          <a:lstStyle/>
          <a:p>
            <a:r>
              <a:rPr lang="ja-JP" altLang="en-US" sz="1600" dirty="0"/>
              <a:t>波動・擾乱</a:t>
            </a:r>
            <a:endParaRPr kumimoji="1" lang="ja-JP" altLang="en-US" sz="1600" dirty="0"/>
          </a:p>
        </p:txBody>
      </p:sp>
      <p:sp>
        <p:nvSpPr>
          <p:cNvPr id="33" name="テキスト ボックス 32">
            <a:extLst>
              <a:ext uri="{FF2B5EF4-FFF2-40B4-BE49-F238E27FC236}">
                <a16:creationId xmlns:a16="http://schemas.microsoft.com/office/drawing/2014/main" id="{6DEF942B-A1A0-4866-8D3D-D4E2AC2ADB5B}"/>
              </a:ext>
            </a:extLst>
          </p:cNvPr>
          <p:cNvSpPr txBox="1"/>
          <p:nvPr/>
        </p:nvSpPr>
        <p:spPr>
          <a:xfrm>
            <a:off x="7067939" y="2224798"/>
            <a:ext cx="1928733" cy="338554"/>
          </a:xfrm>
          <a:prstGeom prst="rect">
            <a:avLst/>
          </a:prstGeom>
          <a:noFill/>
        </p:spPr>
        <p:txBody>
          <a:bodyPr wrap="none" rtlCol="0">
            <a:spAutoFit/>
          </a:bodyPr>
          <a:lstStyle/>
          <a:p>
            <a:r>
              <a:rPr lang="ja-JP" altLang="en-US" sz="1600" dirty="0"/>
              <a:t>放射</a:t>
            </a:r>
            <a:r>
              <a:rPr kumimoji="1" lang="ja-JP" altLang="en-US" sz="1600" dirty="0"/>
              <a:t>収支・鉛直構造</a:t>
            </a:r>
          </a:p>
        </p:txBody>
      </p:sp>
      <p:sp>
        <p:nvSpPr>
          <p:cNvPr id="34" name="正方形/長方形 33">
            <a:extLst>
              <a:ext uri="{FF2B5EF4-FFF2-40B4-BE49-F238E27FC236}">
                <a16:creationId xmlns:a16="http://schemas.microsoft.com/office/drawing/2014/main" id="{298CB29C-C678-4997-9634-5E2532F9C826}"/>
              </a:ext>
            </a:extLst>
          </p:cNvPr>
          <p:cNvSpPr/>
          <p:nvPr/>
        </p:nvSpPr>
        <p:spPr>
          <a:xfrm>
            <a:off x="1703512" y="2267625"/>
            <a:ext cx="5040555" cy="7197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74DDF863-E3D8-4B40-A81A-388161BF24C3}"/>
              </a:ext>
            </a:extLst>
          </p:cNvPr>
          <p:cNvSpPr/>
          <p:nvPr/>
        </p:nvSpPr>
        <p:spPr>
          <a:xfrm>
            <a:off x="1703511" y="3019952"/>
            <a:ext cx="5040555" cy="91310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B6BB8247-A861-478F-9B84-4ED734036AA9}"/>
              </a:ext>
            </a:extLst>
          </p:cNvPr>
          <p:cNvSpPr/>
          <p:nvPr/>
        </p:nvSpPr>
        <p:spPr>
          <a:xfrm>
            <a:off x="1698662" y="3965680"/>
            <a:ext cx="5040555" cy="140753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D6B0DB54-6DD9-4ED5-9039-0A350D8BBA9A}"/>
              </a:ext>
            </a:extLst>
          </p:cNvPr>
          <p:cNvSpPr/>
          <p:nvPr/>
        </p:nvSpPr>
        <p:spPr>
          <a:xfrm>
            <a:off x="7098802" y="2277250"/>
            <a:ext cx="1850281" cy="2490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210D7428-8FAD-496A-A9F8-9BC45F1F5816}"/>
              </a:ext>
            </a:extLst>
          </p:cNvPr>
          <p:cNvSpPr/>
          <p:nvPr/>
        </p:nvSpPr>
        <p:spPr>
          <a:xfrm>
            <a:off x="9001462" y="3140968"/>
            <a:ext cx="1548390" cy="24901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8B96A0C-6541-4A67-96CD-B4E54610B84B}"/>
              </a:ext>
            </a:extLst>
          </p:cNvPr>
          <p:cNvSpPr txBox="1"/>
          <p:nvPr/>
        </p:nvSpPr>
        <p:spPr>
          <a:xfrm>
            <a:off x="8452933" y="4345359"/>
            <a:ext cx="543739" cy="307777"/>
          </a:xfrm>
          <a:prstGeom prst="rect">
            <a:avLst/>
          </a:prstGeom>
          <a:noFill/>
        </p:spPr>
        <p:txBody>
          <a:bodyPr wrap="none" rtlCol="0">
            <a:spAutoFit/>
          </a:bodyPr>
          <a:lstStyle/>
          <a:p>
            <a:r>
              <a:rPr lang="ja-JP" altLang="en-US" sz="1400" dirty="0"/>
              <a:t>温度</a:t>
            </a:r>
            <a:endParaRPr kumimoji="1" lang="ja-JP" altLang="en-US" sz="1400" dirty="0"/>
          </a:p>
        </p:txBody>
      </p:sp>
      <p:sp>
        <p:nvSpPr>
          <p:cNvPr id="41" name="テキスト ボックス 40">
            <a:extLst>
              <a:ext uri="{FF2B5EF4-FFF2-40B4-BE49-F238E27FC236}">
                <a16:creationId xmlns:a16="http://schemas.microsoft.com/office/drawing/2014/main" id="{1C73F136-2FE4-4E0D-80F7-AF0A84E1331D}"/>
              </a:ext>
            </a:extLst>
          </p:cNvPr>
          <p:cNvSpPr txBox="1"/>
          <p:nvPr/>
        </p:nvSpPr>
        <p:spPr>
          <a:xfrm rot="16200000">
            <a:off x="7141393" y="4091034"/>
            <a:ext cx="543739" cy="307777"/>
          </a:xfrm>
          <a:prstGeom prst="rect">
            <a:avLst/>
          </a:prstGeom>
          <a:noFill/>
        </p:spPr>
        <p:txBody>
          <a:bodyPr wrap="none" rtlCol="0">
            <a:spAutoFit/>
          </a:bodyPr>
          <a:lstStyle/>
          <a:p>
            <a:r>
              <a:rPr lang="ja-JP" altLang="en-US" sz="1400" dirty="0"/>
              <a:t>高度</a:t>
            </a:r>
            <a:endParaRPr kumimoji="1" lang="ja-JP" altLang="en-US" sz="1400" dirty="0"/>
          </a:p>
        </p:txBody>
      </p:sp>
      <p:sp>
        <p:nvSpPr>
          <p:cNvPr id="44" name="正方形/長方形 43">
            <a:extLst>
              <a:ext uri="{FF2B5EF4-FFF2-40B4-BE49-F238E27FC236}">
                <a16:creationId xmlns:a16="http://schemas.microsoft.com/office/drawing/2014/main" id="{BE312A6C-5F76-4D53-9FC7-B7C253407AAA}"/>
              </a:ext>
            </a:extLst>
          </p:cNvPr>
          <p:cNvSpPr/>
          <p:nvPr/>
        </p:nvSpPr>
        <p:spPr>
          <a:xfrm>
            <a:off x="10606676" y="3816231"/>
            <a:ext cx="1548390" cy="249013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054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t>放射モデルの構築 </a:t>
            </a:r>
            <a:r>
              <a:rPr lang="en-US" altLang="ja-JP" dirty="0"/>
              <a:t>(Takahashi et al., 2023)</a:t>
            </a:r>
          </a:p>
          <a:p>
            <a:pPr lvl="1"/>
            <a:r>
              <a:rPr lang="ja-JP" altLang="en-US" dirty="0"/>
              <a:t>大気大循環モデルの構築 </a:t>
            </a:r>
            <a:r>
              <a:rPr lang="en-US" altLang="ja-JP" dirty="0"/>
              <a:t>(Takahashi et al., 2001, 2003, 2006a; </a:t>
            </a:r>
            <a:r>
              <a:rPr lang="en-US" altLang="ja-JP" dirty="0" err="1"/>
              <a:t>Ishiwatari</a:t>
            </a:r>
            <a:r>
              <a:rPr lang="en-US" altLang="ja-JP" dirty="0"/>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6" name="正方形/長方形 5">
            <a:extLst>
              <a:ext uri="{FF2B5EF4-FFF2-40B4-BE49-F238E27FC236}">
                <a16:creationId xmlns:a16="http://schemas.microsoft.com/office/drawing/2014/main" id="{76B6264E-AEC0-4223-B85E-533C356CDE57}"/>
              </a:ext>
            </a:extLst>
          </p:cNvPr>
          <p:cNvSpPr/>
          <p:nvPr/>
        </p:nvSpPr>
        <p:spPr>
          <a:xfrm>
            <a:off x="1271464" y="5373216"/>
            <a:ext cx="5040555" cy="5972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659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AAFE69-493D-4FE2-83C6-177659226053}"/>
              </a:ext>
            </a:extLst>
          </p:cNvPr>
          <p:cNvSpPr>
            <a:spLocks noGrp="1"/>
          </p:cNvSpPr>
          <p:nvPr>
            <p:ph type="title"/>
          </p:nvPr>
        </p:nvSpPr>
        <p:spPr/>
        <p:txBody>
          <a:bodyPr/>
          <a:lstStyle/>
          <a:p>
            <a:r>
              <a:rPr kumimoji="1" lang="ja-JP" altLang="en-US" dirty="0"/>
              <a:t>主な研究業績</a:t>
            </a:r>
          </a:p>
        </p:txBody>
      </p:sp>
      <p:sp>
        <p:nvSpPr>
          <p:cNvPr id="5" name="コンテンツ プレースホルダー 4">
            <a:extLst>
              <a:ext uri="{FF2B5EF4-FFF2-40B4-BE49-F238E27FC236}">
                <a16:creationId xmlns:a16="http://schemas.microsoft.com/office/drawing/2014/main" id="{518252C0-B961-4A96-BE7A-4E21F3335728}"/>
              </a:ext>
            </a:extLst>
          </p:cNvPr>
          <p:cNvSpPr>
            <a:spLocks noGrp="1"/>
          </p:cNvSpPr>
          <p:nvPr>
            <p:ph idx="1"/>
          </p:nvPr>
        </p:nvSpPr>
        <p:spPr/>
        <p:txBody>
          <a:bodyPr>
            <a:normAutofit fontScale="62500" lnSpcReduction="20000"/>
          </a:bodyPr>
          <a:lstStyle/>
          <a:p>
            <a:r>
              <a:rPr lang="ja-JP" altLang="en-US" dirty="0"/>
              <a:t>惑星大気数値モデルの構築</a:t>
            </a:r>
            <a:endParaRPr lang="en-US" altLang="ja-JP" dirty="0"/>
          </a:p>
          <a:p>
            <a:pPr lvl="1"/>
            <a:r>
              <a:rPr lang="ja-JP" altLang="en-US" dirty="0">
                <a:solidFill>
                  <a:srgbClr val="FF0000"/>
                </a:solidFill>
              </a:rPr>
              <a:t>放射モデルの構築 </a:t>
            </a:r>
            <a:r>
              <a:rPr lang="en-US" altLang="ja-JP" dirty="0">
                <a:solidFill>
                  <a:srgbClr val="FF0000"/>
                </a:solidFill>
              </a:rPr>
              <a:t>(Takahashi et al., 2023)</a:t>
            </a:r>
          </a:p>
          <a:p>
            <a:pPr lvl="1"/>
            <a:r>
              <a:rPr lang="ja-JP" altLang="en-US" dirty="0">
                <a:solidFill>
                  <a:srgbClr val="FF0000"/>
                </a:solidFill>
              </a:rPr>
              <a:t>大気大循環モデルの構築 </a:t>
            </a:r>
            <a:r>
              <a:rPr lang="en-US" altLang="ja-JP" dirty="0">
                <a:solidFill>
                  <a:srgbClr val="FF0000"/>
                </a:solidFill>
              </a:rPr>
              <a:t>(Takahashi et al., 2001, 2003, 2006a; </a:t>
            </a:r>
            <a:r>
              <a:rPr lang="en-US" altLang="ja-JP" dirty="0" err="1">
                <a:solidFill>
                  <a:srgbClr val="FF0000"/>
                </a:solidFill>
              </a:rPr>
              <a:t>Ishiwatari</a:t>
            </a:r>
            <a:r>
              <a:rPr lang="en-US" altLang="ja-JP" dirty="0">
                <a:solidFill>
                  <a:srgbClr val="FF0000"/>
                </a:solidFill>
              </a:rPr>
              <a:t> et al., 2012)</a:t>
            </a:r>
          </a:p>
          <a:p>
            <a:r>
              <a:rPr lang="ja-JP" altLang="en-US" dirty="0"/>
              <a:t>惑星気候・気象の維持機構の解明</a:t>
            </a:r>
            <a:endParaRPr lang="en-US" altLang="ja-JP" dirty="0"/>
          </a:p>
          <a:p>
            <a:pPr lvl="1"/>
            <a:r>
              <a:rPr kumimoji="1" lang="ja-JP" altLang="en-US" dirty="0"/>
              <a:t>放射収支・鉛直構造</a:t>
            </a:r>
            <a:endParaRPr kumimoji="1" lang="en-US" altLang="ja-JP" dirty="0"/>
          </a:p>
          <a:p>
            <a:pPr lvl="2"/>
            <a:r>
              <a:rPr lang="ja-JP" altLang="en-US" dirty="0"/>
              <a:t>金星</a:t>
            </a:r>
            <a:r>
              <a:rPr lang="en-US" altLang="ja-JP" dirty="0"/>
              <a:t>, </a:t>
            </a:r>
            <a:r>
              <a:rPr lang="ja-JP" altLang="en-US" dirty="0"/>
              <a:t>火星</a:t>
            </a:r>
            <a:r>
              <a:rPr lang="en-US" altLang="ja-JP" dirty="0"/>
              <a:t>: Takahashi et al. (2023, 2024a, b)</a:t>
            </a:r>
          </a:p>
          <a:p>
            <a:pPr lvl="2"/>
            <a:r>
              <a:rPr lang="ja-JP" altLang="en-US" dirty="0"/>
              <a:t>系外惑星</a:t>
            </a:r>
            <a:r>
              <a:rPr lang="en-US" altLang="ja-JP" dirty="0"/>
              <a:t>: Ito et al. (2020)</a:t>
            </a:r>
            <a:endParaRPr kumimoji="1" lang="en-US" altLang="ja-JP" dirty="0"/>
          </a:p>
          <a:p>
            <a:pPr lvl="1"/>
            <a:r>
              <a:rPr lang="ja-JP" altLang="en-US" dirty="0"/>
              <a:t>東西平均循環</a:t>
            </a:r>
            <a:endParaRPr lang="en-US" altLang="ja-JP" dirty="0"/>
          </a:p>
          <a:p>
            <a:pPr lvl="2"/>
            <a:r>
              <a:rPr lang="ja-JP" altLang="en-US" dirty="0"/>
              <a:t>火星</a:t>
            </a:r>
            <a:r>
              <a:rPr lang="en-US" altLang="ja-JP" dirty="0"/>
              <a:t>: Takahashi et al. (2003)</a:t>
            </a:r>
          </a:p>
          <a:p>
            <a:pPr lvl="2"/>
            <a:r>
              <a:rPr lang="ja-JP" altLang="en-US" dirty="0"/>
              <a:t>系外惑星</a:t>
            </a:r>
            <a:r>
              <a:rPr lang="en-US" altLang="ja-JP" dirty="0"/>
              <a:t>: Noda et al. (2017)</a:t>
            </a:r>
          </a:p>
          <a:p>
            <a:pPr lvl="2"/>
            <a:r>
              <a:rPr lang="ja-JP" altLang="en-US" dirty="0"/>
              <a:t>水惑星</a:t>
            </a:r>
            <a:r>
              <a:rPr lang="en-US" altLang="ja-JP" dirty="0"/>
              <a:t>:</a:t>
            </a:r>
            <a:r>
              <a:rPr lang="ja-JP" altLang="en-US" dirty="0"/>
              <a:t> </a:t>
            </a:r>
            <a:r>
              <a:rPr lang="en-US" altLang="ja-JP" dirty="0"/>
              <a:t>Blackburn et al. (2013)</a:t>
            </a:r>
          </a:p>
          <a:p>
            <a:pPr lvl="1"/>
            <a:r>
              <a:rPr lang="ja-JP" altLang="en-US" dirty="0"/>
              <a:t>波動・擾乱</a:t>
            </a:r>
            <a:endParaRPr lang="en-US" altLang="ja-JP" dirty="0"/>
          </a:p>
          <a:p>
            <a:pPr lvl="2"/>
            <a:r>
              <a:rPr kumimoji="1" lang="ja-JP" altLang="en-US" dirty="0"/>
              <a:t>火星</a:t>
            </a:r>
            <a:r>
              <a:rPr kumimoji="1" lang="en-US" altLang="ja-JP" dirty="0"/>
              <a:t>: Takahashi et al. (2006a), Sato et al. (2013)</a:t>
            </a:r>
          </a:p>
          <a:p>
            <a:pPr lvl="2"/>
            <a:r>
              <a:rPr lang="ja-JP" altLang="en-US" dirty="0"/>
              <a:t>金星</a:t>
            </a:r>
            <a:r>
              <a:rPr lang="en-US" altLang="ja-JP" dirty="0"/>
              <a:t>: </a:t>
            </a:r>
            <a:r>
              <a:rPr lang="en-US" altLang="ja-JP" dirty="0" err="1"/>
              <a:t>Kashimura</a:t>
            </a:r>
            <a:r>
              <a:rPr lang="en-US" altLang="ja-JP" dirty="0"/>
              <a:t> et al. (2019)</a:t>
            </a:r>
          </a:p>
          <a:p>
            <a:pPr lvl="2"/>
            <a:r>
              <a:rPr lang="ja-JP" altLang="en-US" dirty="0"/>
              <a:t>地球</a:t>
            </a:r>
            <a:r>
              <a:rPr lang="en-US" altLang="ja-JP" dirty="0"/>
              <a:t>: Takahashi et al. (2006b), Hamilton et al. (2008)</a:t>
            </a:r>
          </a:p>
          <a:p>
            <a:pPr lvl="2"/>
            <a:r>
              <a:rPr lang="ja-JP" altLang="en-US" dirty="0"/>
              <a:t>系外惑星</a:t>
            </a:r>
            <a:r>
              <a:rPr lang="en-US" altLang="ja-JP" dirty="0"/>
              <a:t>: Noda et al. (2017)</a:t>
            </a:r>
          </a:p>
          <a:p>
            <a:pPr lvl="2"/>
            <a:r>
              <a:rPr lang="ja-JP" altLang="en-US" dirty="0"/>
              <a:t>水惑星</a:t>
            </a:r>
            <a:r>
              <a:rPr lang="en-US" altLang="ja-JP" dirty="0"/>
              <a:t>: Nakajima et al. (2013)</a:t>
            </a:r>
          </a:p>
          <a:p>
            <a:r>
              <a:rPr lang="ja-JP" altLang="en-US" dirty="0"/>
              <a:t>観測との連携</a:t>
            </a:r>
            <a:endParaRPr lang="en-US" altLang="ja-JP" dirty="0"/>
          </a:p>
          <a:p>
            <a:pPr lvl="1"/>
            <a:r>
              <a:rPr lang="ja-JP" altLang="en-US" dirty="0"/>
              <a:t>系外惑星</a:t>
            </a:r>
            <a:r>
              <a:rPr lang="en-US" altLang="ja-JP" dirty="0"/>
              <a:t>: Nakagawa et al. (2020)</a:t>
            </a:r>
          </a:p>
        </p:txBody>
      </p:sp>
      <p:sp>
        <p:nvSpPr>
          <p:cNvPr id="305" name="正方形/長方形 304">
            <a:extLst>
              <a:ext uri="{FF2B5EF4-FFF2-40B4-BE49-F238E27FC236}">
                <a16:creationId xmlns:a16="http://schemas.microsoft.com/office/drawing/2014/main" id="{4BD332D1-1DC4-4A92-A7A2-DAEA8C9894AB}"/>
              </a:ext>
            </a:extLst>
          </p:cNvPr>
          <p:cNvSpPr/>
          <p:nvPr/>
        </p:nvSpPr>
        <p:spPr>
          <a:xfrm>
            <a:off x="914400" y="1083494"/>
            <a:ext cx="9574088" cy="913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2179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27.2817"/>
  <p:tag name="ORIGINALWIDTH" val="2094.292"/>
  <p:tag name="LATEXADDIN" val="\documentclass{article}&#10;\usepackage{amsmath}&#10;\usepackage{color}&#10;\pagestyle{empty}&#10;\begin{document}&#10;&#10;\begin{align}&#10;  \frac{a}{RT}&#10;  = \ln(\delta)&#10;  &amp;+ a^o_1&#10;  + a^o_2 \tau&#10;  + a^o_3 \ln(\tau)&#10;  + \cdots&#10;%  + \sum_{i=4}^8 a^o_i \ln\{ 1-\exp(-\tau\theta^o_i) \}&#10;  \nonumber&#10;\end{align}&#10;&#10;&#10;\end{document}"/>
  <p:tag name="IGUANATEXSIZE" val="20"/>
  <p:tag name="IGUANATEXCURSOR" val="129"/>
  <p:tag name="TRANSPARENCY" val="True"/>
  <p:tag name="FILENAME" val=""/>
  <p:tag name="LATEXENGINEID" val="4"/>
  <p:tag name="TEMPFOLDER" val="c:\temp\"/>
  <p:tag name="LATEXFORMHEIGHT" val="399"/>
  <p:tag name="LATEXFORMWIDTH" val="588"/>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480.067"/>
  <p:tag name="LATEXADDIN" val="\documentclass{article}&#10;\usepackage{amsmath}&#10;\usepackage{color}&#10;\pagestyle{empty}&#10;\begin{document}&#10;&#10;\begin{align}&#10;  p &amp;= \rho R T&#10;  \nonumber&#10;\end{align}&#10;&#10;&#10;\end{document}"/>
  <p:tag name="IGUANATEXSIZE" val="20"/>
  <p:tag name="IGUANATEXCURSOR" val="129"/>
  <p:tag name="TRANSPARENCY" val="True"/>
  <p:tag name="FILENAME" val=""/>
  <p:tag name="LATEXENGINEID" val="4"/>
  <p:tag name="TEMPFOLDER" val="c:\temp\"/>
  <p:tag name="LATEXFORMHEIGHT" val="399"/>
  <p:tag name="LATEXFORMWIDTH" val="588"/>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27.2817"/>
  <p:tag name="ORIGINALWIDTH" val="1845.257"/>
  <p:tag name="LATEXADDIN" val="\documentclass{article}&#10;\usepackage{amsmath}&#10;\usepackage{color}&#10;\pagestyle{empty}&#10;\begin{document}&#10;&#10;\begin{align}&#10;  \frac{a}{RT}&#10;  = \alpha(\delta,\tau) &#10;  = \alpha^o(\delta,\tau) + \alpha^r(\delta,\tau)&#10;  \nonumber&#10;\end{align}&#10;&#10;&#10;\end{document}"/>
  <p:tag name="IGUANATEXSIZE" val="20"/>
  <p:tag name="IGUANATEXCURSOR" val="228"/>
  <p:tag name="TRANSPARENCY" val="True"/>
  <p:tag name="FILENAME" val=""/>
  <p:tag name="LATEXENGINEID" val="4"/>
  <p:tag name="TEMPFOLDER" val="c:\temp\"/>
  <p:tag name="LATEXFORMHEIGHT" val="399"/>
  <p:tag name="LATEXFORMWIDTH" val="588"/>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151.411"/>
  <p:tag name="LATEXADDIN" val="\documentclass{article}&#10;\usepackage{amsmath}&#10;\usepackage{color}&#10;\pagestyle{empty}&#10;\begin{document}&#10;&#10;\begin{align}&#10;  \delta = \rho/\rho_c, \ \ \ \tau=T_c/T&#10;  \nonumber&#10;\end{align}&#10;&#10;&#10;\end{document}"/>
  <p:tag name="IGUANATEXSIZE" val="20"/>
  <p:tag name="IGUANATEXCURSOR" val="144"/>
  <p:tag name="TRANSPARENCY" val="True"/>
  <p:tag name="FILENAME" val=""/>
  <p:tag name="LATEXENGINEID" val="4"/>
  <p:tag name="TEMPFOLDER" val="c:\temp\"/>
  <p:tag name="LATEXFORMHEIGHT" val="399"/>
  <p:tag name="LATEXFORMWIDTH" val="588"/>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777.1084"/>
  <p:tag name="ORIGINALWIDTH" val="1848.258"/>
  <p:tag name="LATEXADDIN" val="\documentclass{article}&#10;\usepackage{amsmath}&#10;\usepackage{color}&#10;\pagestyle{empty}&#10;\begin{document}&#10;&#10;\begin{table}&#10;  \centering&#10;  \begin{tabular}{ll}&#10;    \hline&#10;    変数 &amp; 意味 \\&#10;    \hline&#10;    $R$ &amp; (普遍)気体定数 \\&#10;         \hline&#10;    $\rho_c$ &amp; 臨界密度 \\&#10;    \hline&#10;    $T_c$ &amp; 臨界温度 \\&#10;    \hline&#10;%    $\alpha_o$ &amp; 理想気体部分 \\&#10;%    \hline&#10;%    $\alpha_r$ &amp; 理想気体部分からのずれ \\&#10;%    \hline&#10;    $a^o_i, \theta^o_i, n_{i,j}, d_i$ &amp; 定数 \\&#10;    \hline&#10;  \end{tabular}&#10;\end{table}&#10;&#10;&#10;\end{document}"/>
  <p:tag name="IGUANATEXSIZE" val="20"/>
  <p:tag name="IGUANATEXCURSOR" val="363"/>
  <p:tag name="TRANSPARENCY" val="True"/>
  <p:tag name="FILENAME" val=""/>
  <p:tag name="LATEXENGINEID" val="4"/>
  <p:tag name="TEMPFOLDER" val="c:\temp\"/>
  <p:tag name="LATEXFORMHEIGHT" val="399"/>
  <p:tag name="LATEXFORMWIDTH" val="588"/>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675"/>
  <p:tag name="ORIGINALWIDTH" val="2298.321"/>
  <p:tag name="LATEXADDIN" val="\documentclass{article}&#10;\usepackage{amsmath}&#10;\usepackage{color}&#10;\pagestyle{empty}&#10;\begin{document}&#10;&#10;\begin{align}&#10;  \alpha^o(\delta,\tau)&#10;  = \ln(\delta)&#10;  &amp;+ a^o_1&#10;  + a^o_2 \tau&#10;  + a^o_3 \ln(\tau)&#10;  + \cdots&#10;%  + \sum_{i=4}^8 a^o_i \ln\{ 1-\exp(-\tau\theta^o_i) \}&#10;  \nonumber&#10;\end{align}&#10;&#10;&#10;\end{document}"/>
  <p:tag name="IGUANATEXSIZE" val="20"/>
  <p:tag name="IGUANATEXCURSOR" val="210"/>
  <p:tag name="TRANSPARENCY" val="True"/>
  <p:tag name="FILENAME" val=""/>
  <p:tag name="LATEXENGINEID" val="4"/>
  <p:tag name="TEMPFOLDER" val="c:\temp\"/>
  <p:tag name="LATEXFORMHEIGHT" val="399"/>
  <p:tag name="LATEXFORMWIDTH" val="588"/>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829.6157"/>
  <p:tag name="ORIGINALWIDTH" val="1948.022"/>
  <p:tag name="LATEXADDIN" val="\documentclass{article}&#10;\usepackage{amsmath}&#10;\usepackage{color}&#10;\pagestyle{empty}&#10;\begin{document}&#10;&#10;\begin{align}&#10;  \alpha^r(\delta,\tau)&#10;  &amp;= \sum_{i=1}^{4} \sum_{j=0}^{20} n_{i,j} \delta^i \tau^{j/4}&#10;  \nonumber \\&#10;  &amp;+ \sum_{i=1}^{6} \sum_{j=0}^{10} n_{i,j} \delta^i \tau^{j/2} {\rm e}^{-\delta}&#10;  + \cdots&#10;  \nonumber&#10;\end{align}&#10;&#10;&#10;\end{document}"/>
  <p:tag name="IGUANATEXSIZE" val="20"/>
  <p:tag name="IGUANATEXCURSOR" val="216"/>
  <p:tag name="TRANSPARENCY" val="True"/>
  <p:tag name="FILENAME" val=""/>
  <p:tag name="LATEXENGINEID" val="4"/>
  <p:tag name="TEMPFOLDER" val="c:\temp\"/>
  <p:tag name="LATEXFORMHEIGHT" val="399"/>
  <p:tag name="LATEXFORMWIDTH" val="588"/>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05.2926"/>
  <p:tag name="ORIGINALWIDTH" val="771.1077"/>
  <p:tag name="LATEXADDIN" val="\documentclass{article}&#10;\usepackage{amsmath}&#10;\usepackage{color}&#10;\pagestyle{empty}&#10;\begin{document}&#10;&#10;\begin{align}&#10;  p &amp;= -\left( \frac{\partial a}{\partial v} \right)_T&#10;  \nonumber&#10;\end{align}&#10;&#10;&#10;\end{document}"/>
  <p:tag name="IGUANATEXSIZE" val="20"/>
  <p:tag name="IGUANATEXCURSOR" val="180"/>
  <p:tag name="TRANSPARENCY" val="True"/>
  <p:tag name="FILENAME" val=""/>
  <p:tag name="LATEXENGINEID" val="4"/>
  <p:tag name="TEMPFOLDER" val="c:\temp\"/>
  <p:tag name="LATEXFORMHEIGHT" val="399"/>
  <p:tag name="LATEXFORMWIDTH" val="588"/>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77.1084"/>
  <p:tag name="ORIGINALWIDTH" val="1857.259"/>
  <p:tag name="LATEXADDIN" val="\documentclass{article}&#10;\usepackage{amsmath}&#10;\usepackage{color}&#10;\pagestyle{empty}&#10;\begin{document}&#10;&#10;\begin{table}&#10;  \centering&#10;  \begin{tabular}{ll}&#10;    \hline&#10;    変数 &amp; 意味 \\&#10;    \hline&#10;    $a$ &amp; ヘルムホルツエネルギー \\&#10;         \hline&#10;    $\delta$ &amp; $\rho/\rho_c$ ($\rho_c$ は臨界密度) \\&#10;    \hline&#10;    $\tau$ &amp; $T_c/T$ ($T_c$ は臨界温度) \\&#10;    \hline&#10;    $a^o_i$ &amp; 定数 \\&#10;    \hline&#10;  \end{tabular}&#10;\end{table}&#10;&#10;&#10;\end{document}"/>
  <p:tag name="IGUANATEXSIZE" val="20"/>
  <p:tag name="IGUANATEXCURSOR" val="227"/>
  <p:tag name="TRANSPARENCY" val="True"/>
  <p:tag name="FILENAME" val=""/>
  <p:tag name="LATEXENGINEID" val="4"/>
  <p:tag name="TEMPFOLDER" val="c:\temp\"/>
  <p:tag name="LATEXFORMHEIGHT" val="399"/>
  <p:tag name="LATEXFORMWIDTH" val="588"/>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480.067"/>
  <p:tag name="LATEXADDIN" val="\documentclass{article}&#10;\usepackage{amsmath}&#10;\usepackage{color}&#10;\pagestyle{empty}&#10;\begin{document}&#10;&#10;\begin{align}&#10;  p &amp;= \rho R T&#10;  \nonumber&#10;\end{align}&#10;&#10;&#10;\end{document}"/>
  <p:tag name="IGUANATEXSIZE" val="20"/>
  <p:tag name="IGUANATEXCURSOR" val="129"/>
  <p:tag name="TRANSPARENCY" val="True"/>
  <p:tag name="FILENAME" val=""/>
  <p:tag name="LATEXENGINEID" val="4"/>
  <p:tag name="TEMPFOLDER" val="c:\temp\"/>
  <p:tag name="LATEXFORMHEIGHT" val="399"/>
  <p:tag name="LATEXFORMWIDTH" val="588"/>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777.1084"/>
  <p:tag name="ORIGINALWIDTH" val="1017.892"/>
  <p:tag name="LATEXADDIN" val="\documentclass{article}&#10;\usepackage{amsmath}&#10;\usepackage{color}&#10;\pagestyle{empty}&#10;\begin{document}&#10;&#10;\begin{table}&#10;  \centering&#10;  \begin{tabular}{ll}&#10;    \hline&#10;    変数 &amp; 意味 \\&#10;    \hline&#10;    $p$ &amp; 圧力 \\&#10;    \hline&#10;    $\rho$ &amp; 密度 \\&#10;    \hline&#10;    $T$ &amp; 温度 \\&#10;    \hline&#10;    $R$ &amp; 気体定数 \\&#10;    \hline&#10;  \end{tabular}&#10;\end{table}&#10;&#10;&#10;\end{document}"/>
  <p:tag name="IGUANATEXSIZE" val="20"/>
  <p:tag name="IGUANATEXCURSOR" val="299"/>
  <p:tag name="TRANSPARENCY" val="True"/>
  <p:tag name="FILENAME" val=""/>
  <p:tag name="LATEXENGINEID" val="4"/>
  <p:tag name="TEMPFOLDER" val="c:\temp\"/>
  <p:tag name="LATEXFORMHEIGHT" val="399"/>
  <p:tag name="LATEXFORMWIDTH" val="588"/>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203.918"/>
  <p:tag name="LATEXADDIN" val="\documentclass{article}&#10;\usepackage{amsmath}&#10;\usepackage{color}&#10;\pagestyle{empty}&#10;\begin{document}&#10;&#10;\begin{align}&#10;  \delta = \rho / \rho_c, \hspace{5mm}&#10;  \tau = T_c / T&#10;  \nonumber&#10;\end{align}&#10;&#10;&#10;\end{document}"/>
  <p:tag name="IGUANATEXSIZE" val="20"/>
  <p:tag name="IGUANATEXCURSOR" val="170"/>
  <p:tag name="TRANSPARENCY" val="True"/>
  <p:tag name="FILENAME" val=""/>
  <p:tag name="LATEXENGINEID" val="4"/>
  <p:tag name="TEMPFOLDER" val="c:\temp\"/>
  <p:tag name="LATEXFORMHEIGHT" val="399"/>
  <p:tag name="LATEXFORMWIDTH" val="588"/>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587.332"/>
  <p:tag name="LATEXADDIN" val="\documentclass{article}&#10;\usepackage{amsmath}&#10;\usepackage{color}&#10;\pagestyle{empty}&#10;\begin{document}&#10;&#10;\begin{align}&#10;  a = a(\rho,T)&#10;  \nonumber&#10;\end{align}&#10;&#10;&#10;\end{document}"/>
  <p:tag name="IGUANATEXSIZE" val="20"/>
  <p:tag name="IGUANATEXCURSOR" val="130"/>
  <p:tag name="TRANSPARENCY" val="True"/>
  <p:tag name="FILENAME" val=""/>
  <p:tag name="LATEXENGINEID" val="4"/>
  <p:tag name="TEMPFOLDER" val="c:\temp\"/>
  <p:tag name="LATEXFORMHEIGHT" val="399"/>
  <p:tag name="LATEXFORMWIDTH" val="588"/>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05.2926"/>
  <p:tag name="ORIGINALWIDTH" val="771.1077"/>
  <p:tag name="LATEXADDIN" val="\documentclass{article}&#10;\usepackage{amsmath}&#10;\usepackage{color}&#10;\pagestyle{empty}&#10;\begin{document}&#10;&#10;\begin{align}&#10;  p &amp;= -\left( \frac{\partial a}{\partial v} \right)_T&#10;  \nonumber&#10;\end{align}&#10;&#10;&#10;\end{document}"/>
  <p:tag name="IGUANATEXSIZE" val="20"/>
  <p:tag name="IGUANATEXCURSOR" val="180"/>
  <p:tag name="TRANSPARENCY" val="True"/>
  <p:tag name="FILENAME" val=""/>
  <p:tag name="LATEXENGINEID" val="4"/>
  <p:tag name="TEMPFOLDER" val="c:\temp\"/>
  <p:tag name="LATEXFORMHEIGHT" val="399"/>
  <p:tag name="LATEXFORMWIDTH" val="588"/>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777.1084"/>
  <p:tag name="ORIGINALWIDTH" val="1857.259"/>
  <p:tag name="LATEXADDIN" val="\documentclass{article}&#10;\usepackage{amsmath}&#10;\usepackage{color}&#10;\pagestyle{empty}&#10;\begin{document}&#10;&#10;\begin{table}&#10;  \centering&#10;  \begin{tabular}{ll}&#10;    \hline&#10;    変数 &amp; 意味 \\&#10;    \hline&#10;    $a$ &amp; ヘルムホルツエネルギー \\&#10;         \hline&#10;    $p$ &amp; 圧力 \\&#10;    \hline&#10;    $\rho$ &amp; 密度 \\&#10;    \hline&#10;    $T$ &amp; 温度 \\&#10;    \hline&#10;  \end{tabular}&#10;\end{table}&#10;&#10;&#10;\end{document}"/>
  <p:tag name="IGUANATEXSIZE" val="20"/>
  <p:tag name="IGUANATEXCURSOR" val="239"/>
  <p:tag name="TRANSPARENCY" val="True"/>
  <p:tag name="FILENAME" val=""/>
  <p:tag name="LATEXENGINEID" val="4"/>
  <p:tag name="TEMPFOLDER" val="c:\temp\"/>
  <p:tag name="LATEXFORMHEIGHT" val="399"/>
  <p:tag name="LATEXFORMWIDTH" val="588"/>
  <p:tag name="LATEXFORMWRAP" val="True"/>
  <p:tag name="BITMAPVECTOR" val="0"/>
</p:tagLst>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itpass_v1</Template>
  <TotalTime>14497</TotalTime>
  <Words>5852</Words>
  <Application>Microsoft Office PowerPoint</Application>
  <PresentationFormat>ワイド画面</PresentationFormat>
  <Paragraphs>734</Paragraphs>
  <Slides>57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57</vt:i4>
      </vt:variant>
    </vt:vector>
  </HeadingPairs>
  <TitlesOfParts>
    <vt:vector size="64" baseType="lpstr">
      <vt:lpstr>ＭＳ Ｐゴシック</vt:lpstr>
      <vt:lpstr>游ゴシック</vt:lpstr>
      <vt:lpstr>Arial</vt:lpstr>
      <vt:lpstr>Cambria Math</vt:lpstr>
      <vt:lpstr>Symbol</vt:lpstr>
      <vt:lpstr>Times New Roman</vt:lpstr>
      <vt:lpstr>itpass_v1</vt:lpstr>
      <vt:lpstr>これまでの研究の概要と今後の研究計画,  これまでの教育, 学生の研究指導等の概要と今後の抱負  高橋芳幸 (神戸大学大学院理学研究科 准教授)</vt:lpstr>
      <vt:lpstr>説明項目</vt:lpstr>
      <vt:lpstr>PowerPoint プレゼンテーション</vt:lpstr>
      <vt:lpstr>研究対象概観: 惑星表層環境, 大気循環の多様性</vt:lpstr>
      <vt:lpstr>主な研究業績</vt:lpstr>
      <vt:lpstr>主な研究業績</vt:lpstr>
      <vt:lpstr>主な研究業績</vt:lpstr>
      <vt:lpstr>主な研究業績</vt:lpstr>
      <vt:lpstr>主な研究業績</vt:lpstr>
      <vt:lpstr>惑星大気数値モデルの構築</vt:lpstr>
      <vt:lpstr>惑星大気放射モデルの構築 (Takahashi et al., 2023)</vt:lpstr>
      <vt:lpstr>惑星大気大循環モデルの構築 (Takahashi et al., 2003, 2006; Ishiwatari et al., 2012)</vt:lpstr>
      <vt:lpstr>主な研究業績</vt:lpstr>
      <vt:lpstr>金星大気鉛直構造の熱力学モデル依存性 (Takahashi et al., 2024a, b)</vt:lpstr>
      <vt:lpstr>主な研究業績</vt:lpstr>
      <vt:lpstr>火星の子午面循環 (Takahashi et al., 2001, 2003)</vt:lpstr>
      <vt:lpstr>主な研究業績</vt:lpstr>
      <vt:lpstr>大気中の擾乱の相互作用：地球 (Takahashi et al., 2006ｂ; Hamilton et al., 2008)</vt:lpstr>
      <vt:lpstr>主な研究業績</vt:lpstr>
      <vt:lpstr>系外惑星大気循環の自転角速度依存性 (Nakagawa et al., 2020)</vt:lpstr>
      <vt:lpstr>PowerPoint プレゼンテーション</vt:lpstr>
      <vt:lpstr>これからの研究対象</vt:lpstr>
      <vt:lpstr>数値モデルの開発, 改良, それに向けた体制構築</vt:lpstr>
      <vt:lpstr>学会横断的な繋がりの構築</vt:lpstr>
      <vt:lpstr>PowerPoint プレゼンテーション</vt:lpstr>
      <vt:lpstr>神戸大学で指導した卒業・修了学生数</vt:lpstr>
      <vt:lpstr>PowerPoint プレゼンテーション</vt:lpstr>
      <vt:lpstr>学生指導の抱負</vt:lpstr>
      <vt:lpstr>学生指導の抱負</vt:lpstr>
      <vt:lpstr>PowerPoint プレゼンテーション</vt:lpstr>
      <vt:lpstr>PowerPoint プレゼンテーション</vt:lpstr>
      <vt:lpstr>PowerPoint プレゼンテーション</vt:lpstr>
      <vt:lpstr>研究対象概観: 多様な惑星</vt:lpstr>
      <vt:lpstr>研究対象概観: 惑星表層環境, 大気循環の多様性</vt:lpstr>
      <vt:lpstr>惑星表層環境, 大気循環の多様性</vt:lpstr>
      <vt:lpstr>惑星の多様性</vt:lpstr>
      <vt:lpstr>PowerPoint プレゼンテーション</vt:lpstr>
      <vt:lpstr>地球大気のエネルギー収支</vt:lpstr>
      <vt:lpstr>地球大気の東西平均大気循環と波動・擾乱</vt:lpstr>
      <vt:lpstr>主な研究業績</vt:lpstr>
      <vt:lpstr>主要な研究業績</vt:lpstr>
      <vt:lpstr>惑星大気放射モデルの構築 (Takahashi et al., 2023)</vt:lpstr>
      <vt:lpstr>独自に数値モデルを構築することへの拘り</vt:lpstr>
      <vt:lpstr>惑星大気大循環モデルの構築 (Takahashi et al., 2003, 2006; Ishiwatari et al., 2012)</vt:lpstr>
      <vt:lpstr>惑星大気大循環モデルの構築 (Takahashi et al., 2003, 2006; Ishiwatari et al., 2012)</vt:lpstr>
      <vt:lpstr>惑星大気大循環モデルの構築 (Takahashi et al., 2003, 2006; Ishiwatari et al., 2012)</vt:lpstr>
      <vt:lpstr>これまでに取り組んできた研究対象</vt:lpstr>
      <vt:lpstr>多様な惑星表層環境・循環構造の理解</vt:lpstr>
      <vt:lpstr>モデル開発: モデル概要　その 3 放射過程</vt:lpstr>
      <vt:lpstr>金星大気鉛直構造の熱力学モデル依存性 (Takahashi et al., 2024a, b)</vt:lpstr>
      <vt:lpstr>金星大気鉛直構造の熱力学モデル依存性 (Takahashi et al., 2024a, b)</vt:lpstr>
      <vt:lpstr>金星大気で観測された筋状構造 (Kashimura et al., 2019)</vt:lpstr>
      <vt:lpstr>系外惑星大気循環の自転角速度依存性 (Noda et al., 2017)</vt:lpstr>
      <vt:lpstr>大気中の擾乱の相互作用：地球 (Takahashi et al., 2006ｂ; Hamilton et al., 2008)</vt:lpstr>
      <vt:lpstr>大気中の擾乱の相互作用：地球 (Takahashi et al., 2006ｂ; Hamilton et al., 2008)</vt:lpstr>
      <vt:lpstr>これからの研究方針</vt:lpstr>
      <vt:lpstr>気象学・大気科学における理解の整理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yot</dc:creator>
  <cp:lastModifiedBy>Takahashi Yoshiyuki</cp:lastModifiedBy>
  <cp:revision>332</cp:revision>
  <dcterms:created xsi:type="dcterms:W3CDTF">2013-07-05T03:10:41Z</dcterms:created>
  <dcterms:modified xsi:type="dcterms:W3CDTF">2024-08-25T02:02:44Z</dcterms:modified>
</cp:coreProperties>
</file>