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0" r:id="rId2"/>
  </p:sldMasterIdLst>
  <p:notesMasterIdLst>
    <p:notesMasterId r:id="rId66"/>
  </p:notesMasterIdLst>
  <p:sldIdLst>
    <p:sldId id="305" r:id="rId3"/>
    <p:sldId id="306" r:id="rId4"/>
    <p:sldId id="257" r:id="rId5"/>
    <p:sldId id="258" r:id="rId6"/>
    <p:sldId id="331" r:id="rId7"/>
    <p:sldId id="260" r:id="rId8"/>
    <p:sldId id="261" r:id="rId9"/>
    <p:sldId id="262" r:id="rId10"/>
    <p:sldId id="264" r:id="rId11"/>
    <p:sldId id="266" r:id="rId12"/>
    <p:sldId id="267" r:id="rId13"/>
    <p:sldId id="332" r:id="rId14"/>
    <p:sldId id="271" r:id="rId15"/>
    <p:sldId id="309" r:id="rId16"/>
    <p:sldId id="310" r:id="rId17"/>
    <p:sldId id="273" r:id="rId18"/>
    <p:sldId id="311" r:id="rId19"/>
    <p:sldId id="312" r:id="rId20"/>
    <p:sldId id="274" r:id="rId21"/>
    <p:sldId id="275" r:id="rId22"/>
    <p:sldId id="276" r:id="rId23"/>
    <p:sldId id="277" r:id="rId24"/>
    <p:sldId id="278" r:id="rId25"/>
    <p:sldId id="279" r:id="rId26"/>
    <p:sldId id="315" r:id="rId27"/>
    <p:sldId id="281" r:id="rId28"/>
    <p:sldId id="314" r:id="rId29"/>
    <p:sldId id="316" r:id="rId30"/>
    <p:sldId id="319" r:id="rId31"/>
    <p:sldId id="317" r:id="rId32"/>
    <p:sldId id="318" r:id="rId33"/>
    <p:sldId id="320" r:id="rId34"/>
    <p:sldId id="321" r:id="rId35"/>
    <p:sldId id="322" r:id="rId36"/>
    <p:sldId id="265" r:id="rId37"/>
    <p:sldId id="327" r:id="rId38"/>
    <p:sldId id="323" r:id="rId39"/>
    <p:sldId id="324" r:id="rId40"/>
    <p:sldId id="330" r:id="rId41"/>
    <p:sldId id="333" r:id="rId42"/>
    <p:sldId id="282" r:id="rId43"/>
    <p:sldId id="334" r:id="rId44"/>
    <p:sldId id="283" r:id="rId45"/>
    <p:sldId id="285" r:id="rId46"/>
    <p:sldId id="313" r:id="rId47"/>
    <p:sldId id="286" r:id="rId48"/>
    <p:sldId id="287" r:id="rId49"/>
    <p:sldId id="288" r:id="rId50"/>
    <p:sldId id="289" r:id="rId51"/>
    <p:sldId id="290" r:id="rId52"/>
    <p:sldId id="291" r:id="rId53"/>
    <p:sldId id="293" r:id="rId54"/>
    <p:sldId id="292" r:id="rId55"/>
    <p:sldId id="295" r:id="rId56"/>
    <p:sldId id="296" r:id="rId57"/>
    <p:sldId id="297" r:id="rId58"/>
    <p:sldId id="298" r:id="rId59"/>
    <p:sldId id="299" r:id="rId60"/>
    <p:sldId id="300" r:id="rId61"/>
    <p:sldId id="301" r:id="rId62"/>
    <p:sldId id="302" r:id="rId63"/>
    <p:sldId id="303" r:id="rId64"/>
    <p:sldId id="304" r:id="rId65"/>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48" charset="-128"/>
        <a:cs typeface="+mn-cs"/>
      </a:defRPr>
    </a:lvl5pPr>
    <a:lvl6pPr marL="2286000" algn="l" defTabSz="914400" rtl="0" eaLnBrk="1" latinLnBrk="0" hangingPunct="1">
      <a:defRPr kumimoji="1" sz="2400" kern="1200">
        <a:solidFill>
          <a:schemeClr val="tx1"/>
        </a:solidFill>
        <a:latin typeface="Arial" charset="0"/>
        <a:ea typeface="ＭＳ Ｐゴシック" pitchFamily="-48" charset="-128"/>
        <a:cs typeface="+mn-cs"/>
      </a:defRPr>
    </a:lvl6pPr>
    <a:lvl7pPr marL="2743200" algn="l" defTabSz="914400" rtl="0" eaLnBrk="1" latinLnBrk="0" hangingPunct="1">
      <a:defRPr kumimoji="1" sz="2400" kern="1200">
        <a:solidFill>
          <a:schemeClr val="tx1"/>
        </a:solidFill>
        <a:latin typeface="Arial" charset="0"/>
        <a:ea typeface="ＭＳ Ｐゴシック" pitchFamily="-48" charset="-128"/>
        <a:cs typeface="+mn-cs"/>
      </a:defRPr>
    </a:lvl7pPr>
    <a:lvl8pPr marL="3200400" algn="l" defTabSz="914400" rtl="0" eaLnBrk="1" latinLnBrk="0" hangingPunct="1">
      <a:defRPr kumimoji="1" sz="2400" kern="1200">
        <a:solidFill>
          <a:schemeClr val="tx1"/>
        </a:solidFill>
        <a:latin typeface="Arial" charset="0"/>
        <a:ea typeface="ＭＳ Ｐゴシック" pitchFamily="-48" charset="-128"/>
        <a:cs typeface="+mn-cs"/>
      </a:defRPr>
    </a:lvl8pPr>
    <a:lvl9pPr marL="3657600" algn="l" defTabSz="914400" rtl="0" eaLnBrk="1" latinLnBrk="0" hangingPunct="1">
      <a:defRPr kumimoji="1"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591"/>
    <a:srgbClr val="D7288F"/>
    <a:srgbClr val="016C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4" autoAdjust="0"/>
    <p:restoredTop sz="90940" autoAdjust="0"/>
  </p:normalViewPr>
  <p:slideViewPr>
    <p:cSldViewPr>
      <p:cViewPr>
        <p:scale>
          <a:sx n="76" d="100"/>
          <a:sy n="76" d="100"/>
        </p:scale>
        <p:origin x="1520" y="552"/>
      </p:cViewPr>
      <p:guideLst>
        <p:guide orient="horz" pos="2160"/>
        <p:guide pos="2880"/>
      </p:guideLst>
    </p:cSldViewPr>
  </p:slideViewPr>
  <p:notesTextViewPr>
    <p:cViewPr>
      <p:scale>
        <a:sx n="1" d="1"/>
        <a:sy n="1" d="1"/>
      </p:scale>
      <p:origin x="0" y="0"/>
    </p:cViewPr>
  </p:notesTextViewPr>
  <p:sorterViewPr>
    <p:cViewPr>
      <p:scale>
        <a:sx n="100" d="100"/>
        <a:sy n="100" d="100"/>
      </p:scale>
      <p:origin x="0" y="13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A1DF7-56C1-4794-84E3-836C5FB24042}" type="datetimeFigureOut">
              <a:rPr kumimoji="1" lang="ja-JP" altLang="en-US" smtClean="0"/>
              <a:t>2016/8/9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5A0C7-7B34-4159-82FA-CF3287AAA36F}" type="slidenum">
              <a:rPr kumimoji="1" lang="ja-JP" altLang="en-US" smtClean="0"/>
              <a:t>‹#›</a:t>
            </a:fld>
            <a:endParaRPr kumimoji="1" lang="ja-JP" altLang="en-US"/>
          </a:p>
        </p:txBody>
      </p:sp>
    </p:spTree>
    <p:extLst>
      <p:ext uri="{BB962C8B-B14F-4D97-AF65-F5344CB8AC3E}">
        <p14:creationId xmlns:p14="http://schemas.microsoft.com/office/powerpoint/2010/main" val="159730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1C42AF-4470-4D0D-9B86-64B0EBC42C36}" type="slidenum">
              <a:rPr kumimoji="1" lang="ja-JP" altLang="en-US" smtClean="0"/>
              <a:t>6</a:t>
            </a:fld>
            <a:endParaRPr kumimoji="1" lang="ja-JP" altLang="en-US"/>
          </a:p>
        </p:txBody>
      </p:sp>
    </p:spTree>
    <p:extLst>
      <p:ext uri="{BB962C8B-B14F-4D97-AF65-F5344CB8AC3E}">
        <p14:creationId xmlns:p14="http://schemas.microsoft.com/office/powerpoint/2010/main" val="278915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itchFamily="34" charset="0"/>
              </a:rPr>
              <a:t>・</a:t>
            </a:r>
            <a:r>
              <a:rPr lang="en-US" altLang="ja-JP" dirty="0" smtClean="0">
                <a:latin typeface="Arial" pitchFamily="34" charset="0"/>
              </a:rPr>
              <a:t>Alice</a:t>
            </a:r>
            <a:r>
              <a:rPr lang="ja-JP" altLang="en-US" dirty="0" smtClean="0">
                <a:latin typeface="Arial" pitchFamily="34" charset="0"/>
              </a:rPr>
              <a:t>「公開鍵ください」→盗聴者に傍受された。</a:t>
            </a:r>
          </a:p>
          <a:p>
            <a:pPr eaLnBrk="1" hangingPunct="1"/>
            <a:r>
              <a:rPr lang="ja-JP" altLang="en-US" dirty="0" smtClean="0">
                <a:latin typeface="Arial" pitchFamily="34" charset="0"/>
              </a:rPr>
              <a:t>・盗聴者</a:t>
            </a:r>
            <a:r>
              <a:rPr lang="en-US" altLang="ja-JP" dirty="0" smtClean="0">
                <a:latin typeface="Arial" pitchFamily="34" charset="0"/>
              </a:rPr>
              <a:t>: Bob</a:t>
            </a:r>
            <a:r>
              <a:rPr lang="ja-JP" altLang="en-US" dirty="0" smtClean="0">
                <a:latin typeface="Arial" pitchFamily="34" charset="0"/>
              </a:rPr>
              <a:t>の公開鍵を盗聴者が奪い取り、</a:t>
            </a:r>
            <a:r>
              <a:rPr lang="en-US" altLang="ja-JP" dirty="0" smtClean="0">
                <a:latin typeface="Arial" pitchFamily="34" charset="0"/>
              </a:rPr>
              <a:t>Alice</a:t>
            </a:r>
            <a:r>
              <a:rPr lang="ja-JP" altLang="en-US" dirty="0" smtClean="0">
                <a:latin typeface="Arial" pitchFamily="34" charset="0"/>
              </a:rPr>
              <a:t>に届かないようにする。</a:t>
            </a:r>
          </a:p>
          <a:p>
            <a:pPr eaLnBrk="1" hangingPunct="1"/>
            <a:r>
              <a:rPr lang="ja-JP" altLang="en-US" dirty="0" smtClean="0">
                <a:latin typeface="Arial" pitchFamily="34" charset="0"/>
              </a:rPr>
              <a:t>・盗聴者</a:t>
            </a:r>
            <a:r>
              <a:rPr lang="en-US" altLang="ja-JP" dirty="0" smtClean="0">
                <a:latin typeface="Arial" pitchFamily="34" charset="0"/>
              </a:rPr>
              <a:t>: Bob</a:t>
            </a:r>
            <a:r>
              <a:rPr lang="ja-JP" altLang="en-US" dirty="0" smtClean="0">
                <a:latin typeface="Arial" pitchFamily="34" charset="0"/>
              </a:rPr>
              <a:t>のふりをして、盗聴者自身の公開鍵を</a:t>
            </a:r>
            <a:r>
              <a:rPr lang="en-US" altLang="ja-JP" dirty="0" smtClean="0">
                <a:latin typeface="Arial" pitchFamily="34" charset="0"/>
              </a:rPr>
              <a:t>Alice</a:t>
            </a:r>
            <a:r>
              <a:rPr lang="ja-JP" altLang="en-US" dirty="0" smtClean="0">
                <a:latin typeface="Arial" pitchFamily="34" charset="0"/>
              </a:rPr>
              <a:t>に送る。</a:t>
            </a:r>
          </a:p>
          <a:p>
            <a:pPr eaLnBrk="1" hangingPunct="1"/>
            <a:r>
              <a:rPr lang="ja-JP" altLang="en-US" dirty="0" smtClean="0">
                <a:latin typeface="Arial" pitchFamily="34" charset="0"/>
              </a:rPr>
              <a:t>・</a:t>
            </a:r>
            <a:r>
              <a:rPr lang="en-US" altLang="ja-JP" dirty="0" smtClean="0">
                <a:latin typeface="Arial" pitchFamily="34" charset="0"/>
              </a:rPr>
              <a:t>Alice: (Bob</a:t>
            </a:r>
            <a:r>
              <a:rPr lang="ja-JP" altLang="en-US" dirty="0" smtClean="0">
                <a:latin typeface="Arial" pitchFamily="34" charset="0"/>
              </a:rPr>
              <a:t>の公開鍵と思って</a:t>
            </a:r>
            <a:r>
              <a:rPr lang="en-US" altLang="ja-JP" dirty="0" smtClean="0">
                <a:latin typeface="Arial" pitchFamily="34" charset="0"/>
              </a:rPr>
              <a:t>)</a:t>
            </a:r>
            <a:r>
              <a:rPr lang="ja-JP" altLang="en-US" dirty="0" smtClean="0">
                <a:latin typeface="Arial" pitchFamily="34" charset="0"/>
              </a:rPr>
              <a:t>盗聴者の公開鍵でメッセージを暗号化。</a:t>
            </a:r>
          </a:p>
          <a:p>
            <a:pPr eaLnBrk="1" hangingPunct="1"/>
            <a:r>
              <a:rPr lang="ja-JP" altLang="en-US" dirty="0" smtClean="0">
                <a:latin typeface="Arial" pitchFamily="34" charset="0"/>
              </a:rPr>
              <a:t>　→このメッセージを読むことができるのは盗聴者だけ。</a:t>
            </a:r>
          </a:p>
          <a:p>
            <a:pPr eaLnBrk="1" hangingPunct="1"/>
            <a:r>
              <a:rPr lang="ja-JP" altLang="en-US" dirty="0" smtClean="0">
                <a:latin typeface="Arial" pitchFamily="34" charset="0"/>
              </a:rPr>
              <a:t>・盗聴者</a:t>
            </a:r>
            <a:r>
              <a:rPr lang="en-US" altLang="ja-JP" dirty="0" smtClean="0">
                <a:latin typeface="Arial" pitchFamily="34" charset="0"/>
              </a:rPr>
              <a:t>: Alice</a:t>
            </a:r>
            <a:r>
              <a:rPr lang="ja-JP" altLang="en-US" dirty="0" smtClean="0">
                <a:latin typeface="Arial" pitchFamily="34" charset="0"/>
              </a:rPr>
              <a:t>のふりをして</a:t>
            </a:r>
            <a:r>
              <a:rPr lang="en-US" altLang="ja-JP" dirty="0" smtClean="0">
                <a:latin typeface="Arial" pitchFamily="34" charset="0"/>
              </a:rPr>
              <a:t>, Bob</a:t>
            </a:r>
            <a:r>
              <a:rPr lang="ja-JP" altLang="en-US" dirty="0" smtClean="0">
                <a:latin typeface="Arial" pitchFamily="34" charset="0"/>
              </a:rPr>
              <a:t>へメッセージを送る。この際、奪い取った公開鍵を使用。</a:t>
            </a:r>
          </a:p>
          <a:p>
            <a:pPr eaLnBrk="1" hangingPunct="1"/>
            <a:r>
              <a:rPr lang="ja-JP" altLang="en-US" dirty="0" smtClean="0">
                <a:latin typeface="Arial" pitchFamily="34" charset="0"/>
              </a:rPr>
              <a:t>・</a:t>
            </a:r>
            <a:r>
              <a:rPr lang="en-US" altLang="ja-JP" dirty="0" smtClean="0">
                <a:latin typeface="Arial" pitchFamily="34" charset="0"/>
              </a:rPr>
              <a:t>Bob: </a:t>
            </a:r>
            <a:r>
              <a:rPr lang="ja-JP" altLang="en-US" dirty="0" smtClean="0">
                <a:latin typeface="Arial" pitchFamily="34" charset="0"/>
              </a:rPr>
              <a:t>復号化した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57</a:t>
            </a:fld>
            <a:endParaRPr lang="ja-JP" altLang="en-US" dirty="0">
              <a:solidFill>
                <a:prstClr val="black"/>
              </a:solidFill>
            </a:endParaRPr>
          </a:p>
        </p:txBody>
      </p:sp>
    </p:spTree>
    <p:extLst>
      <p:ext uri="{BB962C8B-B14F-4D97-AF65-F5344CB8AC3E}">
        <p14:creationId xmlns:p14="http://schemas.microsoft.com/office/powerpoint/2010/main" val="50187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58</a:t>
            </a:fld>
            <a:endParaRPr lang="ja-JP" altLang="en-US" dirty="0">
              <a:solidFill>
                <a:prstClr val="black"/>
              </a:solidFill>
            </a:endParaRPr>
          </a:p>
        </p:txBody>
      </p:sp>
    </p:spTree>
    <p:extLst>
      <p:ext uri="{BB962C8B-B14F-4D97-AF65-F5344CB8AC3E}">
        <p14:creationId xmlns:p14="http://schemas.microsoft.com/office/powerpoint/2010/main" val="370691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59</a:t>
            </a:fld>
            <a:endParaRPr lang="ja-JP" altLang="en-US" dirty="0">
              <a:solidFill>
                <a:prstClr val="black"/>
              </a:solidFill>
            </a:endParaRPr>
          </a:p>
        </p:txBody>
      </p:sp>
    </p:spTree>
    <p:extLst>
      <p:ext uri="{BB962C8B-B14F-4D97-AF65-F5344CB8AC3E}">
        <p14:creationId xmlns:p14="http://schemas.microsoft.com/office/powerpoint/2010/main" val="406898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60</a:t>
            </a:fld>
            <a:endParaRPr lang="ja-JP" altLang="en-US" dirty="0">
              <a:solidFill>
                <a:prstClr val="black"/>
              </a:solidFill>
            </a:endParaRPr>
          </a:p>
        </p:txBody>
      </p:sp>
    </p:spTree>
    <p:extLst>
      <p:ext uri="{BB962C8B-B14F-4D97-AF65-F5344CB8AC3E}">
        <p14:creationId xmlns:p14="http://schemas.microsoft.com/office/powerpoint/2010/main" val="217884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61</a:t>
            </a:fld>
            <a:endParaRPr lang="ja-JP" altLang="en-US" dirty="0">
              <a:solidFill>
                <a:prstClr val="black"/>
              </a:solidFill>
            </a:endParaRPr>
          </a:p>
        </p:txBody>
      </p:sp>
    </p:spTree>
    <p:extLst>
      <p:ext uri="{BB962C8B-B14F-4D97-AF65-F5344CB8AC3E}">
        <p14:creationId xmlns:p14="http://schemas.microsoft.com/office/powerpoint/2010/main" val="414681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62</a:t>
            </a:fld>
            <a:endParaRPr lang="ja-JP" altLang="en-US" dirty="0">
              <a:solidFill>
                <a:prstClr val="black"/>
              </a:solidFill>
            </a:endParaRPr>
          </a:p>
        </p:txBody>
      </p:sp>
    </p:spTree>
    <p:extLst>
      <p:ext uri="{BB962C8B-B14F-4D97-AF65-F5344CB8AC3E}">
        <p14:creationId xmlns:p14="http://schemas.microsoft.com/office/powerpoint/2010/main" val="267230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63</a:t>
            </a:fld>
            <a:endParaRPr lang="ja-JP" altLang="en-US" dirty="0">
              <a:solidFill>
                <a:prstClr val="black"/>
              </a:solidFill>
            </a:endParaRPr>
          </a:p>
        </p:txBody>
      </p:sp>
    </p:spTree>
    <p:extLst>
      <p:ext uri="{BB962C8B-B14F-4D97-AF65-F5344CB8AC3E}">
        <p14:creationId xmlns:p14="http://schemas.microsoft.com/office/powerpoint/2010/main" val="166508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遠隔通信</a:t>
            </a:r>
            <a:endParaRPr kumimoji="1" lang="ja-JP" altLang="en-US" dirty="0"/>
          </a:p>
        </p:txBody>
      </p:sp>
      <p:sp>
        <p:nvSpPr>
          <p:cNvPr id="4" name="スライド番号プレースホルダー 3"/>
          <p:cNvSpPr>
            <a:spLocks noGrp="1"/>
          </p:cNvSpPr>
          <p:nvPr>
            <p:ph type="sldNum" sz="quarter" idx="10"/>
          </p:nvPr>
        </p:nvSpPr>
        <p:spPr/>
        <p:txBody>
          <a:bodyPr/>
          <a:lstStyle/>
          <a:p>
            <a:fld id="{4AB5A0C7-7B34-4159-82FA-CF3287AAA36F}" type="slidenum">
              <a:rPr kumimoji="1" lang="ja-JP" altLang="en-US" smtClean="0"/>
              <a:t>10</a:t>
            </a:fld>
            <a:endParaRPr kumimoji="1" lang="ja-JP" altLang="en-US"/>
          </a:p>
        </p:txBody>
      </p:sp>
    </p:spTree>
    <p:extLst>
      <p:ext uri="{BB962C8B-B14F-4D97-AF65-F5344CB8AC3E}">
        <p14:creationId xmlns:p14="http://schemas.microsoft.com/office/powerpoint/2010/main" val="251390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1" dirty="0" smtClean="0"/>
              <a:t>iOS</a:t>
            </a:r>
            <a:r>
              <a:rPr lang="ja-JP" altLang="en-US" b="1" dirty="0" smtClean="0"/>
              <a:t>アプリが</a:t>
            </a:r>
            <a:r>
              <a:rPr lang="en-US" altLang="ja-JP" b="1" dirty="0" smtClean="0"/>
              <a:t>HTTPS</a:t>
            </a:r>
            <a:r>
              <a:rPr lang="ja-JP" altLang="en-US" b="1" dirty="0" smtClean="0"/>
              <a:t>通信を義務化　それって何？ どんな影響があるの</a:t>
            </a:r>
            <a:r>
              <a:rPr lang="en-US" altLang="ja-JP" b="1" dirty="0" smtClean="0"/>
              <a:t>? https://</a:t>
            </a:r>
            <a:r>
              <a:rPr lang="en-US" altLang="ja-JP" b="1" dirty="0" err="1" smtClean="0"/>
              <a:t>thepage.jp</a:t>
            </a:r>
            <a:r>
              <a:rPr lang="en-US" altLang="ja-JP" b="1" dirty="0" smtClean="0"/>
              <a:t>/detail/20160628-00000014-wordleaf</a:t>
            </a:r>
          </a:p>
          <a:p>
            <a:endParaRPr kumimoji="1" lang="ja-JP" altLang="en-US" dirty="0"/>
          </a:p>
        </p:txBody>
      </p:sp>
      <p:sp>
        <p:nvSpPr>
          <p:cNvPr id="4" name="スライド番号プレースホルダー 3"/>
          <p:cNvSpPr>
            <a:spLocks noGrp="1"/>
          </p:cNvSpPr>
          <p:nvPr>
            <p:ph type="sldNum" sz="quarter" idx="10"/>
          </p:nvPr>
        </p:nvSpPr>
        <p:spPr/>
        <p:txBody>
          <a:bodyPr/>
          <a:lstStyle/>
          <a:p>
            <a:fld id="{4AB5A0C7-7B34-4159-82FA-CF3287AAA36F}" type="slidenum">
              <a:rPr kumimoji="1" lang="ja-JP" altLang="en-US" smtClean="0"/>
              <a:t>30</a:t>
            </a:fld>
            <a:endParaRPr kumimoji="1" lang="ja-JP" altLang="en-US"/>
          </a:p>
        </p:txBody>
      </p:sp>
    </p:spTree>
    <p:extLst>
      <p:ext uri="{BB962C8B-B14F-4D97-AF65-F5344CB8AC3E}">
        <p14:creationId xmlns:p14="http://schemas.microsoft.com/office/powerpoint/2010/main" val="110137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信頼が置ける機関なら</a:t>
            </a:r>
            <a:r>
              <a:rPr kumimoji="1" lang="en-US" altLang="ja-JP" dirty="0" smtClean="0"/>
              <a:t>,</a:t>
            </a:r>
            <a:r>
              <a:rPr kumimoji="1" lang="ja-JP" altLang="en-US" dirty="0" smtClean="0"/>
              <a:t> 「詳細設定」を押して</a:t>
            </a:r>
            <a:r>
              <a:rPr kumimoji="1" lang="en-US" altLang="ja-JP" dirty="0" smtClean="0"/>
              <a:t>,</a:t>
            </a:r>
            <a:r>
              <a:rPr kumimoji="1" lang="ja-JP" altLang="en-US" dirty="0" smtClean="0"/>
              <a:t> 「</a:t>
            </a:r>
            <a:r>
              <a:rPr kumimoji="1" lang="en-US" altLang="ja-JP" dirty="0" err="1" smtClean="0"/>
              <a:t>itpass.scitec.kobe-u.ac.jp</a:t>
            </a:r>
            <a:r>
              <a:rPr kumimoji="1" lang="en-US" altLang="ja-JP" dirty="0" smtClean="0"/>
              <a:t> </a:t>
            </a:r>
            <a:r>
              <a:rPr kumimoji="1" lang="ja-JP" altLang="en-US" dirty="0" smtClean="0"/>
              <a:t>にアクセスする（安全ではありません）」をクリックすると接続できる</a:t>
            </a:r>
            <a:endParaRPr kumimoji="1" lang="ja-JP" altLang="en-US" dirty="0"/>
          </a:p>
        </p:txBody>
      </p:sp>
      <p:sp>
        <p:nvSpPr>
          <p:cNvPr id="4" name="スライド番号プレースホルダー 3"/>
          <p:cNvSpPr>
            <a:spLocks noGrp="1"/>
          </p:cNvSpPr>
          <p:nvPr>
            <p:ph type="sldNum" sz="quarter" idx="10"/>
          </p:nvPr>
        </p:nvSpPr>
        <p:spPr/>
        <p:txBody>
          <a:bodyPr/>
          <a:lstStyle/>
          <a:p>
            <a:fld id="{4AB5A0C7-7B34-4159-82FA-CF3287AAA36F}" type="slidenum">
              <a:rPr kumimoji="1" lang="ja-JP" altLang="en-US" smtClean="0"/>
              <a:t>32</a:t>
            </a:fld>
            <a:endParaRPr kumimoji="1" lang="ja-JP" altLang="en-US"/>
          </a:p>
        </p:txBody>
      </p:sp>
    </p:spTree>
    <p:extLst>
      <p:ext uri="{BB962C8B-B14F-4D97-AF65-F5344CB8AC3E}">
        <p14:creationId xmlns:p14="http://schemas.microsoft.com/office/powerpoint/2010/main" val="210002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xinited</a:t>
            </a:r>
            <a:r>
              <a:rPr kumimoji="1" lang="en-US" altLang="ja-JP" dirty="0" smtClean="0"/>
              <a:t> </a:t>
            </a:r>
            <a:r>
              <a:rPr kumimoji="1" lang="ja-JP" altLang="en-US" dirty="0" smtClean="0"/>
              <a:t>は </a:t>
            </a:r>
            <a:r>
              <a:rPr kumimoji="1" lang="en-US" altLang="ja-JP" dirty="0" err="1" smtClean="0"/>
              <a:t>inited</a:t>
            </a:r>
            <a:r>
              <a:rPr kumimoji="1" lang="en-US" altLang="ja-JP" dirty="0" smtClean="0"/>
              <a:t> </a:t>
            </a:r>
            <a:r>
              <a:rPr kumimoji="1" lang="ja-JP" altLang="en-US" dirty="0" smtClean="0"/>
              <a:t>の改良版</a:t>
            </a:r>
            <a:r>
              <a:rPr kumimoji="1" lang="en-US" altLang="ja-JP" dirty="0" smtClean="0"/>
              <a:t>. </a:t>
            </a:r>
            <a:r>
              <a:rPr kumimoji="1" lang="ja-JP" altLang="en-US" dirty="0" smtClean="0"/>
              <a:t>アクセス制御などがきめ細かく設定可能</a:t>
            </a:r>
            <a:r>
              <a:rPr kumimoji="1" lang="en-US" altLang="ja-JP" dirty="0" smtClean="0"/>
              <a:t>. </a:t>
            </a:r>
            <a:r>
              <a:rPr kumimoji="1" lang="ja-JP" altLang="en-US" dirty="0" smtClean="0"/>
              <a:t>現在では多くのディストリビューションが</a:t>
            </a:r>
            <a:r>
              <a:rPr kumimoji="1" lang="en-US" altLang="ja-JP" dirty="0" smtClean="0"/>
              <a:t> </a:t>
            </a:r>
            <a:r>
              <a:rPr kumimoji="1" lang="en-US" altLang="ja-JP" dirty="0" err="1" smtClean="0"/>
              <a:t>xinited</a:t>
            </a:r>
            <a:r>
              <a:rPr kumimoji="1" lang="en-US" altLang="ja-JP" dirty="0" smtClean="0"/>
              <a:t> </a:t>
            </a:r>
            <a:r>
              <a:rPr kumimoji="1" lang="ja-JP" altLang="en-US" dirty="0" smtClean="0"/>
              <a:t>を標準のスーパーデーモンとして使用している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AB5A0C7-7B34-4159-82FA-CF3287AAA36F}" type="slidenum">
              <a:rPr kumimoji="1" lang="ja-JP" altLang="en-US" smtClean="0"/>
              <a:t>35</a:t>
            </a:fld>
            <a:endParaRPr kumimoji="1" lang="ja-JP" altLang="en-US"/>
          </a:p>
        </p:txBody>
      </p:sp>
    </p:spTree>
    <p:extLst>
      <p:ext uri="{BB962C8B-B14F-4D97-AF65-F5344CB8AC3E}">
        <p14:creationId xmlns:p14="http://schemas.microsoft.com/office/powerpoint/2010/main" val="71445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B5A0C7-7B34-4159-82FA-CF3287AAA36F}" type="slidenum">
              <a:rPr kumimoji="1" lang="ja-JP" altLang="en-US" smtClean="0"/>
              <a:t>37</a:t>
            </a:fld>
            <a:endParaRPr kumimoji="1" lang="ja-JP" altLang="en-US"/>
          </a:p>
        </p:txBody>
      </p:sp>
    </p:spTree>
    <p:extLst>
      <p:ext uri="{BB962C8B-B14F-4D97-AF65-F5344CB8AC3E}">
        <p14:creationId xmlns:p14="http://schemas.microsoft.com/office/powerpoint/2010/main" val="76291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54</a:t>
            </a:fld>
            <a:endParaRPr lang="ja-JP" altLang="en-US" dirty="0">
              <a:solidFill>
                <a:prstClr val="black"/>
              </a:solidFill>
            </a:endParaRPr>
          </a:p>
        </p:txBody>
      </p:sp>
    </p:spTree>
    <p:extLst>
      <p:ext uri="{BB962C8B-B14F-4D97-AF65-F5344CB8AC3E}">
        <p14:creationId xmlns:p14="http://schemas.microsoft.com/office/powerpoint/2010/main" val="285678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55</a:t>
            </a:fld>
            <a:endParaRPr lang="ja-JP" altLang="en-US" dirty="0">
              <a:solidFill>
                <a:prstClr val="black"/>
              </a:solidFill>
            </a:endParaRPr>
          </a:p>
        </p:txBody>
      </p:sp>
    </p:spTree>
    <p:extLst>
      <p:ext uri="{BB962C8B-B14F-4D97-AF65-F5344CB8AC3E}">
        <p14:creationId xmlns:p14="http://schemas.microsoft.com/office/powerpoint/2010/main" val="32087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6E3C246-59A1-4307-B3C4-4C33CABA8E0D}" type="slidenum">
              <a:rPr lang="ja-JP" altLang="en-US" smtClean="0">
                <a:solidFill>
                  <a:prstClr val="black"/>
                </a:solidFill>
              </a:rPr>
              <a:pPr/>
              <a:t>56</a:t>
            </a:fld>
            <a:endParaRPr lang="ja-JP" altLang="en-US" dirty="0">
              <a:solidFill>
                <a:prstClr val="black"/>
              </a:solidFill>
            </a:endParaRPr>
          </a:p>
        </p:txBody>
      </p:sp>
    </p:spTree>
    <p:extLst>
      <p:ext uri="{BB962C8B-B14F-4D97-AF65-F5344CB8AC3E}">
        <p14:creationId xmlns:p14="http://schemas.microsoft.com/office/powerpoint/2010/main" val="398002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695325" y="3505200"/>
            <a:ext cx="7773988" cy="762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3077" name="Rectangle 5"/>
          <p:cNvSpPr>
            <a:spLocks noGrp="1" noChangeArrowheads="1"/>
          </p:cNvSpPr>
          <p:nvPr>
            <p:ph type="ctrTitle"/>
          </p:nvPr>
        </p:nvSpPr>
        <p:spPr>
          <a:xfrm>
            <a:off x="685800" y="1371600"/>
            <a:ext cx="7772400" cy="2057400"/>
          </a:xfrm>
        </p:spPr>
        <p:txBody>
          <a:bodyPr/>
          <a:lstStyle>
            <a:lvl1pPr algn="r">
              <a:defRPr>
                <a:solidFill>
                  <a:schemeClr val="tx1"/>
                </a:solidFill>
                <a:latin typeface="Hiragino Sans W3" charset="-128"/>
                <a:ea typeface="Hiragino Sans W3" charset="-128"/>
                <a:cs typeface="Hiragino Sans W3" charset="-128"/>
              </a:defRPr>
            </a:lvl1pPr>
          </a:lstStyle>
          <a:p>
            <a:pPr lvl="0"/>
            <a:r>
              <a:rPr lang="ja-JP" altLang="en-US" noProof="0" smtClean="0"/>
              <a:t>マスター タイトルの書式設定</a:t>
            </a:r>
          </a:p>
        </p:txBody>
      </p:sp>
      <p:sp>
        <p:nvSpPr>
          <p:cNvPr id="3078" name="Rectangle 6"/>
          <p:cNvSpPr>
            <a:spLocks noGrp="1" noChangeArrowheads="1"/>
          </p:cNvSpPr>
          <p:nvPr>
            <p:ph type="subTitle" idx="1"/>
          </p:nvPr>
        </p:nvSpPr>
        <p:spPr>
          <a:xfrm>
            <a:off x="1981200" y="3657600"/>
            <a:ext cx="6400800" cy="1981200"/>
          </a:xfrm>
        </p:spPr>
        <p:txBody>
          <a:bodyPr/>
          <a:lstStyle>
            <a:lvl1pPr marL="0" indent="0" algn="r">
              <a:buFontTx/>
              <a:buNone/>
              <a:defRPr>
                <a:latin typeface="Hiragino Sans W3" charset="-128"/>
                <a:ea typeface="Hiragino Sans W3" charset="-128"/>
                <a:cs typeface="Hiragino Sans W3" charset="-128"/>
              </a:defRPr>
            </a:lvl1pPr>
          </a:lstStyle>
          <a:p>
            <a:pPr lvl="0"/>
            <a:r>
              <a:rPr lang="ja-JP" altLang="en-US" noProof="0" smtClean="0"/>
              <a:t>マスター サブタイトルの書式設定</a:t>
            </a:r>
          </a:p>
        </p:txBody>
      </p:sp>
      <p:grpSp>
        <p:nvGrpSpPr>
          <p:cNvPr id="8" name="グループ化 7"/>
          <p:cNvGrpSpPr/>
          <p:nvPr userDrawn="1"/>
        </p:nvGrpSpPr>
        <p:grpSpPr>
          <a:xfrm>
            <a:off x="1508" y="0"/>
            <a:ext cx="1244251" cy="512434"/>
            <a:chOff x="-56176" y="6348648"/>
            <a:chExt cx="1244251" cy="512434"/>
          </a:xfrm>
        </p:grpSpPr>
        <p:sp>
          <p:nvSpPr>
            <p:cNvPr id="9" name="テキスト ボックス 8"/>
            <p:cNvSpPr txBox="1"/>
            <p:nvPr userDrawn="1"/>
          </p:nvSpPr>
          <p:spPr>
            <a:xfrm>
              <a:off x="-36512" y="6348648"/>
              <a:ext cx="1120820" cy="400110"/>
            </a:xfrm>
            <a:prstGeom prst="rect">
              <a:avLst/>
            </a:prstGeom>
            <a:noFill/>
          </p:spPr>
          <p:txBody>
            <a:bodyPr wrap="none" rtlCol="0">
              <a:spAutoFit/>
            </a:bodyPr>
            <a:lstStyle/>
            <a:p>
              <a:r>
                <a:rPr kumimoji="1" lang="en-US" altLang="ja-JP" sz="2000" b="1"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10" name="テキスト ボックス 9"/>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0"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0"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extLst>
      <p:ext uri="{BB962C8B-B14F-4D97-AF65-F5344CB8AC3E}">
        <p14:creationId xmlns:p14="http://schemas.microsoft.com/office/powerpoint/2010/main" val="3506975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FD9227-A024-4A54-B0DD-71B51C6DC23B}" type="slidenum">
              <a:rPr lang="en-US" altLang="ja-JP"/>
              <a:pPr>
                <a:defRPr/>
              </a:pPr>
              <a:t>‹#›</a:t>
            </a:fld>
            <a:endParaRPr lang="en-US" altLang="ja-JP"/>
          </a:p>
        </p:txBody>
      </p:sp>
    </p:spTree>
    <p:extLst>
      <p:ext uri="{BB962C8B-B14F-4D97-AF65-F5344CB8AC3E}">
        <p14:creationId xmlns:p14="http://schemas.microsoft.com/office/powerpoint/2010/main" val="17872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706C3C-323A-42B0-BAD4-FC0489CB695B}" type="slidenum">
              <a:rPr lang="en-US" altLang="ja-JP"/>
              <a:pPr>
                <a:defRPr/>
              </a:pPr>
              <a:t>‹#›</a:t>
            </a:fld>
            <a:endParaRPr lang="en-US" altLang="ja-JP"/>
          </a:p>
        </p:txBody>
      </p:sp>
    </p:spTree>
    <p:extLst>
      <p:ext uri="{BB962C8B-B14F-4D97-AF65-F5344CB8AC3E}">
        <p14:creationId xmlns:p14="http://schemas.microsoft.com/office/powerpoint/2010/main" val="16362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8425"/>
            <a:ext cx="1943100" cy="59975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98425"/>
            <a:ext cx="5676900" cy="59975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71D92-5516-41BC-9970-4656CD1BF28A}" type="slidenum">
              <a:rPr lang="en-US" altLang="ja-JP"/>
              <a:pPr>
                <a:defRPr/>
              </a:pPr>
              <a:t>‹#›</a:t>
            </a:fld>
            <a:endParaRPr lang="en-US" altLang="ja-JP"/>
          </a:p>
        </p:txBody>
      </p:sp>
    </p:spTree>
    <p:extLst>
      <p:ext uri="{BB962C8B-B14F-4D97-AF65-F5344CB8AC3E}">
        <p14:creationId xmlns:p14="http://schemas.microsoft.com/office/powerpoint/2010/main" val="4183898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10" name="Rectangle 11"/>
          <p:cNvSpPr/>
          <p:nvPr userDrawn="1"/>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Rectangle 12"/>
          <p:cNvSpPr/>
          <p:nvPr userDrawn="1"/>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 name="Oval 13"/>
          <p:cNvSpPr/>
          <p:nvPr userDrawn="1"/>
        </p:nvSpPr>
        <p:spPr>
          <a:xfrm>
            <a:off x="0" y="-23337"/>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36978994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ＭＳ Ｐゴシック" pitchFamily="50" charset="-128"/>
                <a:ea typeface="ＭＳ Ｐゴシック" pitchFamily="50" charset="-128"/>
              </a:defRPr>
            </a:lvl1pPr>
            <a:lvl2pPr>
              <a:defRPr sz="2000">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sz="1400">
                <a:latin typeface="ＭＳ Ｐゴシック" pitchFamily="50" charset="-128"/>
                <a:ea typeface="ＭＳ Ｐゴシック" pitchFamily="50" charset="-128"/>
              </a:defRPr>
            </a:lvl4pPr>
            <a:lvl5pPr>
              <a:defRPr sz="1200">
                <a:latin typeface="ＭＳ Ｐゴシック" pitchFamily="50" charset="-128"/>
                <a:ea typeface="ＭＳ Ｐゴシック" pitchFamily="50" charset="-128"/>
              </a:defRPr>
            </a:lvl5pPr>
            <a:lvl6pPr>
              <a:defRPr/>
            </a:lvl6pPr>
            <a:lvl7pPr>
              <a:defRPr/>
            </a:lvl7pPr>
            <a:lvl8pPr>
              <a:defRPr/>
            </a:lvl8pPr>
            <a:lvl9pPr>
              <a:buFont typeface="Arial" pitchFamily="34" charset="0"/>
              <a:buChar char="•"/>
              <a:defRPr/>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7" name="Title Placeholder 1"/>
          <p:cNvSpPr>
            <a:spLocks noGrp="1"/>
          </p:cNvSpPr>
          <p:nvPr>
            <p:ph type="title"/>
          </p:nvPr>
        </p:nvSpPr>
        <p:spPr>
          <a:xfrm>
            <a:off x="457200" y="260648"/>
            <a:ext cx="8229600" cy="1080120"/>
          </a:xfrm>
          <a:prstGeom prst="rect">
            <a:avLst/>
          </a:prstGeom>
        </p:spPr>
        <p:txBody>
          <a:bodyPr vert="horz" lIns="91440" tIns="45720" rIns="91440" bIns="45720" rtlCol="0" anchor="b">
            <a:noAutofit/>
          </a:bodyPr>
          <a:lstStyle>
            <a:lvl1pPr algn="l">
              <a:defRPr sz="3600">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8316416" y="6381328"/>
            <a:ext cx="314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467544" y="6305128"/>
            <a:ext cx="390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2690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1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467544" y="6305128"/>
            <a:ext cx="390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8316416" y="6381328"/>
            <a:ext cx="314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0110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9079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7809586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27857163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972194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AD38F7-FD22-48F6-8F4C-5C0F44DC1AE6}" type="slidenum">
              <a:rPr lang="en-US" altLang="ja-JP"/>
              <a:pPr>
                <a:defRPr/>
              </a:pPr>
              <a:t>‹#›</a:t>
            </a:fld>
            <a:endParaRPr lang="en-US" altLang="ja-JP"/>
          </a:p>
        </p:txBody>
      </p:sp>
    </p:spTree>
    <p:extLst>
      <p:ext uri="{BB962C8B-B14F-4D97-AF65-F5344CB8AC3E}">
        <p14:creationId xmlns:p14="http://schemas.microsoft.com/office/powerpoint/2010/main" val="29235140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1064685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159570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153421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fontAlgn="auto">
              <a:spcBef>
                <a:spcPts val="0"/>
              </a:spcBef>
              <a:spcAft>
                <a:spcPts val="0"/>
              </a:spcAft>
            </a:pPr>
            <a:fld id="{2687E11A-D76C-40CF-AE58-387092669A4F}" type="datetimeFigureOut">
              <a:rPr lang="ja-JP" altLang="en-US" sz="1800" smtClean="0">
                <a:solidFill>
                  <a:prstClr val="black"/>
                </a:solidFill>
                <a:latin typeface="Palatino Linotype"/>
                <a:ea typeface="HGS明朝E"/>
              </a:rPr>
              <a:pPr fontAlgn="auto">
                <a:spcBef>
                  <a:spcPts val="0"/>
                </a:spcBef>
                <a:spcAft>
                  <a:spcPts val="0"/>
                </a:spcAft>
              </a:pPr>
              <a:t>2016/8/9</a:t>
            </a:fld>
            <a:endParaRPr lang="ja-JP" altLang="en-US" sz="1800" dirty="0">
              <a:solidFill>
                <a:prstClr val="black"/>
              </a:solidFill>
              <a:latin typeface="Palatino Linotype"/>
              <a:ea typeface="HGS明朝E"/>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fontAlgn="auto">
              <a:spcBef>
                <a:spcPts val="0"/>
              </a:spcBef>
              <a:spcAft>
                <a:spcPts val="0"/>
              </a:spcAft>
            </a:pPr>
            <a:fld id="{12C5C33D-2DB5-4822-9378-F652FBBAB302}" type="slidenum">
              <a:rPr lang="ja-JP" altLang="en-US" sz="1800" smtClean="0">
                <a:solidFill>
                  <a:prstClr val="black"/>
                </a:solidFill>
                <a:latin typeface="Palatino Linotype"/>
                <a:ea typeface="HGS明朝E"/>
              </a:rPr>
              <a:pPr fontAlgn="auto">
                <a:spcBef>
                  <a:spcPts val="0"/>
                </a:spcBef>
                <a:spcAft>
                  <a:spcPts val="0"/>
                </a:spcAft>
              </a:pPr>
              <a:t>‹#›</a:t>
            </a:fld>
            <a:endParaRPr lang="ja-JP" altLang="en-US" sz="1800" dirty="0">
              <a:solidFill>
                <a:prstClr val="black"/>
              </a:solidFill>
              <a:latin typeface="Palatino Linotype"/>
              <a:ea typeface="HGS明朝E"/>
            </a:endParaRPr>
          </a:p>
        </p:txBody>
      </p:sp>
    </p:spTree>
    <p:extLst>
      <p:ext uri="{BB962C8B-B14F-4D97-AF65-F5344CB8AC3E}">
        <p14:creationId xmlns:p14="http://schemas.microsoft.com/office/powerpoint/2010/main" val="177883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91B4AD-5113-4EDB-B6CA-539755A8EA04}" type="slidenum">
              <a:rPr lang="en-US" altLang="ja-JP"/>
              <a:pPr>
                <a:defRPr/>
              </a:pPr>
              <a:t>‹#›</a:t>
            </a:fld>
            <a:endParaRPr lang="en-US" altLang="ja-JP"/>
          </a:p>
        </p:txBody>
      </p:sp>
    </p:spTree>
    <p:extLst>
      <p:ext uri="{BB962C8B-B14F-4D97-AF65-F5344CB8AC3E}">
        <p14:creationId xmlns:p14="http://schemas.microsoft.com/office/powerpoint/2010/main" val="2621218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8" name="コンテンツ プレースホルダー 2"/>
          <p:cNvSpPr>
            <a:spLocks noGrp="1"/>
          </p:cNvSpPr>
          <p:nvPr>
            <p:ph idx="1"/>
          </p:nvPr>
        </p:nvSpPr>
        <p:spPr>
          <a:xfrm>
            <a:off x="685800" y="1124549"/>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ー 2"/>
          <p:cNvSpPr>
            <a:spLocks noGrp="1"/>
          </p:cNvSpPr>
          <p:nvPr>
            <p:ph idx="17"/>
          </p:nvPr>
        </p:nvSpPr>
        <p:spPr>
          <a:xfrm>
            <a:off x="697015" y="3716837"/>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9"/>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20"/>
          </p:nvPr>
        </p:nvSpPr>
        <p:spPr>
          <a:ln/>
        </p:spPr>
        <p:txBody>
          <a:bodyPr/>
          <a:lstStyle>
            <a:lvl1pPr>
              <a:defRPr/>
            </a:lvl1pPr>
          </a:lstStyle>
          <a:p>
            <a:pPr>
              <a:defRPr/>
            </a:pPr>
            <a:fld id="{3D5E0E79-504E-4329-85C8-8401F40EA11A}" type="slidenum">
              <a:rPr lang="en-US" altLang="ja-JP"/>
              <a:pPr>
                <a:defRPr/>
              </a:pPr>
              <a:t>‹#›</a:t>
            </a:fld>
            <a:endParaRPr lang="en-US" altLang="ja-JP"/>
          </a:p>
        </p:txBody>
      </p:sp>
    </p:spTree>
    <p:extLst>
      <p:ext uri="{BB962C8B-B14F-4D97-AF65-F5344CB8AC3E}">
        <p14:creationId xmlns:p14="http://schemas.microsoft.com/office/powerpoint/2010/main" val="1423650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55D5180-DD74-4F79-A43D-E4BE9305578A}" type="slidenum">
              <a:rPr lang="en-US" altLang="ja-JP"/>
              <a:pPr>
                <a:defRPr/>
              </a:pPr>
              <a:t>‹#›</a:t>
            </a:fld>
            <a:endParaRPr lang="en-US" altLang="ja-JP"/>
          </a:p>
        </p:txBody>
      </p:sp>
    </p:spTree>
    <p:extLst>
      <p:ext uri="{BB962C8B-B14F-4D97-AF65-F5344CB8AC3E}">
        <p14:creationId xmlns:p14="http://schemas.microsoft.com/office/powerpoint/2010/main" val="2091838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261A99-B17D-4DAD-A160-7A41469E965A}" type="slidenum">
              <a:rPr lang="en-US" altLang="ja-JP"/>
              <a:pPr>
                <a:defRPr/>
              </a:pPr>
              <a:t>‹#›</a:t>
            </a:fld>
            <a:endParaRPr lang="en-US" altLang="ja-JP"/>
          </a:p>
        </p:txBody>
      </p:sp>
    </p:spTree>
    <p:extLst>
      <p:ext uri="{BB962C8B-B14F-4D97-AF65-F5344CB8AC3E}">
        <p14:creationId xmlns:p14="http://schemas.microsoft.com/office/powerpoint/2010/main" val="181806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3FFE7E-31C2-4647-900E-F2D0B7B36DA7}" type="slidenum">
              <a:rPr lang="en-US" altLang="ja-JP"/>
              <a:pPr>
                <a:defRPr/>
              </a:pPr>
              <a:t>‹#›</a:t>
            </a:fld>
            <a:endParaRPr lang="en-US" altLang="ja-JP"/>
          </a:p>
        </p:txBody>
      </p:sp>
    </p:spTree>
    <p:extLst>
      <p:ext uri="{BB962C8B-B14F-4D97-AF65-F5344CB8AC3E}">
        <p14:creationId xmlns:p14="http://schemas.microsoft.com/office/powerpoint/2010/main" val="42636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0161E3C-FC9E-4568-80BE-6C9291D9C82A}" type="slidenum">
              <a:rPr lang="en-US" altLang="ja-JP"/>
              <a:pPr>
                <a:defRPr/>
              </a:pPr>
              <a:t>‹#›</a:t>
            </a:fld>
            <a:endParaRPr lang="en-US" altLang="ja-JP"/>
          </a:p>
        </p:txBody>
      </p:sp>
    </p:spTree>
    <p:extLst>
      <p:ext uri="{BB962C8B-B14F-4D97-AF65-F5344CB8AC3E}">
        <p14:creationId xmlns:p14="http://schemas.microsoft.com/office/powerpoint/2010/main" val="7710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A18FE5-6F8C-446B-A31C-8CB24B14CE27}" type="slidenum">
              <a:rPr lang="en-US" altLang="ja-JP"/>
              <a:pPr>
                <a:defRPr/>
              </a:pPr>
              <a:t>‹#›</a:t>
            </a:fld>
            <a:endParaRPr lang="en-US" altLang="ja-JP"/>
          </a:p>
        </p:txBody>
      </p:sp>
    </p:spTree>
    <p:extLst>
      <p:ext uri="{BB962C8B-B14F-4D97-AF65-F5344CB8AC3E}">
        <p14:creationId xmlns:p14="http://schemas.microsoft.com/office/powerpoint/2010/main" val="795141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1588" y="0"/>
            <a:ext cx="9155112" cy="9144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1027" name="Rectangle 10"/>
          <p:cNvSpPr>
            <a:spLocks noChangeArrowheads="1"/>
          </p:cNvSpPr>
          <p:nvPr/>
        </p:nvSpPr>
        <p:spPr bwMode="auto">
          <a:xfrm>
            <a:off x="1588" y="6354763"/>
            <a:ext cx="9145587" cy="503237"/>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p>
        </p:txBody>
      </p:sp>
      <p:sp>
        <p:nvSpPr>
          <p:cNvPr id="1028" name="Rectangle 2"/>
          <p:cNvSpPr>
            <a:spLocks noGrp="1" noChangeArrowheads="1"/>
          </p:cNvSpPr>
          <p:nvPr>
            <p:ph type="title"/>
          </p:nvPr>
        </p:nvSpPr>
        <p:spPr bwMode="auto">
          <a:xfrm>
            <a:off x="685800" y="98425"/>
            <a:ext cx="777398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3"/>
          <p:cNvSpPr>
            <a:spLocks noGrp="1" noChangeArrowheads="1"/>
          </p:cNvSpPr>
          <p:nvPr>
            <p:ph type="body" idx="1"/>
          </p:nvPr>
        </p:nvSpPr>
        <p:spPr bwMode="auto">
          <a:xfrm>
            <a:off x="685800" y="1106488"/>
            <a:ext cx="7772400"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1082675"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2"/>
                </a:solidFill>
                <a:latin typeface="Hiragino Sans W3" charset="-128"/>
                <a:ea typeface="Hiragino Sans W3" charset="-128"/>
                <a:cs typeface="Hiragino Sans W3" charset="-128"/>
              </a:defRPr>
            </a:lvl1pPr>
          </a:lstStyle>
          <a:p>
            <a:pPr>
              <a:defRPr/>
            </a:pPr>
            <a:endParaRPr lang="en-US" altLang="ja-JP"/>
          </a:p>
        </p:txBody>
      </p:sp>
      <p:sp>
        <p:nvSpPr>
          <p:cNvPr id="3" name="Rectangle 5"/>
          <p:cNvSpPr>
            <a:spLocks noGrp="1" noChangeArrowheads="1"/>
          </p:cNvSpPr>
          <p:nvPr>
            <p:ph type="ftr" sz="quarter" idx="3"/>
          </p:nvPr>
        </p:nvSpPr>
        <p:spPr bwMode="auto">
          <a:xfrm>
            <a:off x="3124200" y="6434138"/>
            <a:ext cx="28956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tx2"/>
                </a:solidFill>
                <a:latin typeface="Hiragino Sans W3" charset="-128"/>
                <a:ea typeface="Hiragino Sans W3" charset="-128"/>
                <a:cs typeface="Hiragino Sans W3" charset="-128"/>
              </a:defRPr>
            </a:lvl1pPr>
          </a:lstStyle>
          <a:p>
            <a:pPr>
              <a:defRPr/>
            </a:pPr>
            <a:endParaRPr lang="en-US" altLang="ja-JP"/>
          </a:p>
        </p:txBody>
      </p:sp>
      <p:sp>
        <p:nvSpPr>
          <p:cNvPr id="4" name="Rectangle 6"/>
          <p:cNvSpPr>
            <a:spLocks noGrp="1" noChangeArrowheads="1"/>
          </p:cNvSpPr>
          <p:nvPr>
            <p:ph type="sldNum" sz="quarter" idx="4"/>
          </p:nvPr>
        </p:nvSpPr>
        <p:spPr bwMode="auto">
          <a:xfrm>
            <a:off x="6156325"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tx2"/>
                </a:solidFill>
                <a:latin typeface="Hiragino Sans W3" charset="-128"/>
                <a:ea typeface="Hiragino Sans W3" charset="-128"/>
                <a:cs typeface="Hiragino Sans W3" charset="-128"/>
              </a:defRPr>
            </a:lvl1pPr>
          </a:lstStyle>
          <a:p>
            <a:pPr>
              <a:defRPr/>
            </a:pPr>
            <a:fld id="{CC197FE1-0935-46BC-BEA3-AEB9DB5B934A}" type="slidenum">
              <a:rPr lang="en-US" altLang="ja-JP" smtClean="0"/>
              <a:pPr>
                <a:defRPr/>
              </a:pPr>
              <a:t>‹#›</a:t>
            </a:fld>
            <a:endParaRPr lang="en-US" altLang="ja-JP"/>
          </a:p>
        </p:txBody>
      </p:sp>
      <p:grpSp>
        <p:nvGrpSpPr>
          <p:cNvPr id="7" name="グループ化 6"/>
          <p:cNvGrpSpPr/>
          <p:nvPr userDrawn="1"/>
        </p:nvGrpSpPr>
        <p:grpSpPr>
          <a:xfrm>
            <a:off x="8002454" y="6345566"/>
            <a:ext cx="1244251" cy="512434"/>
            <a:chOff x="-56176" y="6348648"/>
            <a:chExt cx="1244251" cy="512434"/>
          </a:xfrm>
        </p:grpSpPr>
        <p:sp>
          <p:nvSpPr>
            <p:cNvPr id="5" name="テキスト ボックス 4"/>
            <p:cNvSpPr txBox="1"/>
            <p:nvPr userDrawn="1"/>
          </p:nvSpPr>
          <p:spPr>
            <a:xfrm>
              <a:off x="-36512" y="6348648"/>
              <a:ext cx="1120820" cy="400110"/>
            </a:xfrm>
            <a:prstGeom prst="rect">
              <a:avLst/>
            </a:prstGeom>
            <a:noFill/>
          </p:spPr>
          <p:txBody>
            <a:bodyPr wrap="none" rtlCol="0">
              <a:spAutoFit/>
            </a:bodyPr>
            <a:lstStyle/>
            <a:p>
              <a:r>
                <a:rPr kumimoji="1" lang="en-US" altLang="ja-JP" sz="2000" b="1"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6" name="テキスト ボックス 5"/>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0"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0"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txStyles>
    <p:titleStyle>
      <a:lvl1pPr algn="l" rtl="0" eaLnBrk="1" fontAlgn="base" hangingPunct="1">
        <a:spcBef>
          <a:spcPct val="0"/>
        </a:spcBef>
        <a:spcAft>
          <a:spcPct val="0"/>
        </a:spcAft>
        <a:defRPr kumimoji="1" sz="3600">
          <a:solidFill>
            <a:schemeClr val="tx2"/>
          </a:solidFill>
          <a:latin typeface="Hiragino Sans W3" charset="-128"/>
          <a:ea typeface="Hiragino Sans W3" charset="-128"/>
          <a:cs typeface="Hiragino Sans W3" charset="-128"/>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a:solidFill>
            <a:srgbClr val="000000"/>
          </a:solidFill>
          <a:latin typeface="Hiragino Sans W3" charset="-128"/>
          <a:ea typeface="Hiragino Sans W3" charset="-128"/>
          <a:cs typeface="Hiragino Sans W3" charset="-128"/>
        </a:defRPr>
      </a:lvl1pPr>
      <a:lvl2pPr marL="742950" indent="-285750" algn="l" rtl="0" eaLnBrk="1" fontAlgn="base" hangingPunct="1">
        <a:spcBef>
          <a:spcPct val="20000"/>
        </a:spcBef>
        <a:spcAft>
          <a:spcPct val="0"/>
        </a:spcAft>
        <a:buChar char="–"/>
        <a:defRPr kumimoji="1" sz="2800">
          <a:solidFill>
            <a:srgbClr val="000000"/>
          </a:solidFill>
          <a:latin typeface="Hiragino Sans W3" charset="-128"/>
          <a:ea typeface="Hiragino Sans W3" charset="-128"/>
          <a:cs typeface="Hiragino Sans W3" charset="-128"/>
        </a:defRPr>
      </a:lvl2pPr>
      <a:lvl3pPr marL="1143000" indent="-228600" algn="l" rtl="0" eaLnBrk="1" fontAlgn="base" hangingPunct="1">
        <a:spcBef>
          <a:spcPct val="20000"/>
        </a:spcBef>
        <a:spcAft>
          <a:spcPct val="0"/>
        </a:spcAft>
        <a:buChar char="•"/>
        <a:defRPr kumimoji="1" sz="2400">
          <a:solidFill>
            <a:srgbClr val="000000"/>
          </a:solidFill>
          <a:latin typeface="Hiragino Sans W3" charset="-128"/>
          <a:ea typeface="Hiragino Sans W3" charset="-128"/>
          <a:cs typeface="Hiragino Sans W3" charset="-128"/>
        </a:defRPr>
      </a:lvl3pPr>
      <a:lvl4pPr marL="16002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4pPr>
      <a:lvl5pPr marL="20574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0648"/>
            <a:ext cx="8229600" cy="1080120"/>
          </a:xfrm>
          <a:prstGeom prst="rect">
            <a:avLst/>
          </a:prstGeom>
        </p:spPr>
        <p:txBody>
          <a:bodyPr vert="horz" lIns="91440" tIns="45720" rIns="91440" bIns="45720" rtlCol="0" anchor="b">
            <a:no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9"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8316416" y="6381328"/>
            <a:ext cx="314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0800000">
            <a:off x="467544" y="6305128"/>
            <a:ext cx="390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84080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kumimoji="1" sz="4800" kern="1200">
          <a:solidFill>
            <a:schemeClr val="tx2"/>
          </a:solidFill>
          <a:effectLst>
            <a:outerShdw blurRad="63500" dist="38100" dir="5400000" algn="t" rotWithShape="0">
              <a:prstClr val="black">
                <a:alpha val="25000"/>
              </a:prstClr>
            </a:outerShdw>
          </a:effectLst>
          <a:latin typeface="ＭＳ ゴシック" pitchFamily="49" charset="-128"/>
          <a:ea typeface="ＭＳ ゴシック" pitchFamily="49" charset="-128"/>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ゴシック" pitchFamily="49" charset="-128"/>
          <a:ea typeface="ＭＳ ゴシック" pitchFamily="49" charset="-128"/>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ＭＳ ゴシック" pitchFamily="49" charset="-128"/>
          <a:ea typeface="ＭＳ ゴシック" pitchFamily="49"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ゴシック" pitchFamily="49" charset="-128"/>
          <a:ea typeface="ＭＳ ゴシック" pitchFamily="49" charset="-128"/>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ＭＳ ゴシック" pitchFamily="49" charset="-128"/>
          <a:ea typeface="ＭＳ ゴシック" pitchFamily="49" charset="-128"/>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ゴシック" pitchFamily="49" charset="-128"/>
          <a:ea typeface="ＭＳ ゴシック" pitchFamily="49"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37.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37.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wmf"/><Relationship Id="rId13" Type="http://schemas.openxmlformats.org/officeDocument/2006/relationships/image" Target="../media/image42.png"/><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3.png"/><Relationship Id="rId6" Type="http://schemas.openxmlformats.org/officeDocument/2006/relationships/image" Target="../media/image21.wmf"/><Relationship Id="rId7" Type="http://schemas.openxmlformats.org/officeDocument/2006/relationships/image" Target="../media/image36.png"/><Relationship Id="rId8" Type="http://schemas.openxmlformats.org/officeDocument/2006/relationships/image" Target="../media/image32.png"/><Relationship Id="rId9" Type="http://schemas.openxmlformats.org/officeDocument/2006/relationships/image" Target="../media/image37.png"/><Relationship Id="rId10"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en-US" altLang="ja-JP" sz="4400" dirty="0"/>
              <a:t>Network </a:t>
            </a:r>
            <a:r>
              <a:rPr lang="en-US" altLang="ja-JP" sz="4400" dirty="0" smtClean="0"/>
              <a:t>Computing</a:t>
            </a:r>
            <a:r>
              <a:rPr lang="ja-JP" altLang="en-US" sz="4400" dirty="0" smtClean="0"/>
              <a:t> </a:t>
            </a:r>
            <a:r>
              <a:rPr lang="en-US" altLang="ja-JP" sz="4400" dirty="0"/>
              <a:t/>
            </a:r>
            <a:br>
              <a:rPr lang="en-US" altLang="ja-JP" sz="4400" dirty="0"/>
            </a:br>
            <a:r>
              <a:rPr lang="en-US" altLang="ja-JP" sz="4400" dirty="0"/>
              <a:t>&amp; Internet Security</a:t>
            </a:r>
            <a:endParaRPr lang="ja-JP" altLang="ja-JP" sz="4400" dirty="0" smtClean="0"/>
          </a:p>
        </p:txBody>
      </p:sp>
      <p:sp>
        <p:nvSpPr>
          <p:cNvPr id="3075" name="Rectangle 3"/>
          <p:cNvSpPr>
            <a:spLocks noGrp="1" noChangeArrowheads="1"/>
          </p:cNvSpPr>
          <p:nvPr>
            <p:ph type="subTitle" idx="1"/>
          </p:nvPr>
        </p:nvSpPr>
        <p:spPr>
          <a:xfrm>
            <a:off x="1334852" y="3789040"/>
            <a:ext cx="6474296" cy="2664296"/>
          </a:xfrm>
        </p:spPr>
        <p:txBody>
          <a:bodyPr/>
          <a:lstStyle/>
          <a:p>
            <a:pPr algn="ctr"/>
            <a:r>
              <a:rPr lang="ja-JP" altLang="en-US" dirty="0"/>
              <a:t>岡﨑 正悟</a:t>
            </a:r>
            <a:endParaRPr lang="en-US" altLang="ja-JP" dirty="0"/>
          </a:p>
          <a:p>
            <a:pPr algn="ctr"/>
            <a:r>
              <a:rPr lang="ja-JP" altLang="en-US" sz="2000" dirty="0"/>
              <a:t>神戸大学</a:t>
            </a:r>
            <a:r>
              <a:rPr lang="en-US" altLang="ja-JP" sz="2000" dirty="0"/>
              <a:t> </a:t>
            </a:r>
            <a:r>
              <a:rPr lang="ja-JP" altLang="en-US" sz="2000" dirty="0"/>
              <a:t>理学研究科</a:t>
            </a:r>
            <a:r>
              <a:rPr lang="en-US" altLang="ja-JP" sz="2000" dirty="0"/>
              <a:t> </a:t>
            </a:r>
            <a:r>
              <a:rPr lang="ja-JP" altLang="en-US" sz="2000" dirty="0"/>
              <a:t>惑星学専攻</a:t>
            </a:r>
            <a:endParaRPr lang="en-US" altLang="ja-JP" sz="2000" dirty="0"/>
          </a:p>
          <a:p>
            <a:pPr algn="ctr"/>
            <a:r>
              <a:rPr lang="ja-JP" altLang="en-US" sz="2000" dirty="0"/>
              <a:t>流体地球物理学教育研究分野</a:t>
            </a:r>
            <a:endParaRPr lang="en-US" altLang="ja-JP" sz="2000" dirty="0"/>
          </a:p>
          <a:p>
            <a:pPr algn="ctr"/>
            <a:r>
              <a:rPr lang="ja-JP" altLang="en-US" sz="2000" dirty="0"/>
              <a:t>修士 </a:t>
            </a:r>
            <a:r>
              <a:rPr lang="en-US" altLang="ja-JP" sz="2000" dirty="0"/>
              <a:t>2</a:t>
            </a:r>
            <a:r>
              <a:rPr lang="ja-JP" altLang="en-US" sz="2000" dirty="0"/>
              <a:t> 回生</a:t>
            </a:r>
            <a:endParaRPr lang="en-US" altLang="ja-JP" sz="2000" dirty="0"/>
          </a:p>
          <a:p>
            <a:pPr algn="ctr"/>
            <a:r>
              <a:rPr lang="en-US" altLang="ja-JP" sz="2400" dirty="0"/>
              <a:t>2016 </a:t>
            </a:r>
            <a:r>
              <a:rPr lang="ja-JP" altLang="en-US" sz="2400" dirty="0"/>
              <a:t>年</a:t>
            </a:r>
            <a:r>
              <a:rPr lang="en-US" altLang="ja-JP" sz="2400" dirty="0"/>
              <a:t> 8</a:t>
            </a:r>
            <a:r>
              <a:rPr lang="ja-JP" altLang="en-US" sz="2400" dirty="0"/>
              <a:t> 月</a:t>
            </a:r>
            <a:r>
              <a:rPr lang="en-US" altLang="ja-JP" sz="2400" dirty="0"/>
              <a:t> </a:t>
            </a:r>
            <a:r>
              <a:rPr lang="en-US" altLang="ja-JP" sz="2400" dirty="0" smtClean="0"/>
              <a:t>7 </a:t>
            </a:r>
            <a:r>
              <a:rPr lang="ja-JP" altLang="en-US" sz="2400" dirty="0"/>
              <a:t>日</a:t>
            </a:r>
            <a:endParaRPr lang="en-US" altLang="ja-JP" sz="2400" dirty="0"/>
          </a:p>
          <a:p>
            <a:pPr algn="ctr"/>
            <a:r>
              <a:rPr lang="en-US" altLang="ja-JP" sz="2000" dirty="0">
                <a:solidFill>
                  <a:schemeClr val="tx2">
                    <a:lumMod val="50000"/>
                  </a:schemeClr>
                </a:solidFill>
              </a:rPr>
              <a:t>ITPASS </a:t>
            </a:r>
            <a:r>
              <a:rPr lang="ja-JP" altLang="en-US" sz="2000" dirty="0">
                <a:solidFill>
                  <a:schemeClr val="tx2">
                    <a:lumMod val="50000"/>
                  </a:schemeClr>
                </a:solidFill>
              </a:rPr>
              <a:t>実習</a:t>
            </a:r>
            <a:r>
              <a:rPr lang="en-US" altLang="ja-JP" sz="2000" dirty="0">
                <a:solidFill>
                  <a:schemeClr val="tx2">
                    <a:lumMod val="50000"/>
                  </a:schemeClr>
                </a:solidFill>
              </a:rPr>
              <a:t> </a:t>
            </a:r>
            <a:r>
              <a:rPr lang="en-US" altLang="ja-JP" sz="2000" dirty="0" smtClean="0">
                <a:solidFill>
                  <a:schemeClr val="tx2">
                    <a:lumMod val="50000"/>
                  </a:schemeClr>
                </a:solidFill>
              </a:rPr>
              <a:t>3 </a:t>
            </a:r>
            <a:r>
              <a:rPr lang="ja-JP" altLang="en-US" sz="2000" dirty="0">
                <a:solidFill>
                  <a:schemeClr val="tx2">
                    <a:lumMod val="50000"/>
                  </a:schemeClr>
                </a:solidFill>
              </a:rPr>
              <a:t>日目</a:t>
            </a:r>
            <a:r>
              <a:rPr lang="en-US" altLang="ja-JP" sz="2000" dirty="0">
                <a:solidFill>
                  <a:schemeClr val="tx2">
                    <a:lumMod val="50000"/>
                  </a:schemeClr>
                </a:solidFill>
              </a:rPr>
              <a:t>@</a:t>
            </a:r>
            <a:r>
              <a:rPr lang="ja-JP" altLang="en-US" sz="2000" dirty="0">
                <a:solidFill>
                  <a:schemeClr val="tx2">
                    <a:lumMod val="50000"/>
                  </a:schemeClr>
                </a:solidFill>
              </a:rPr>
              <a:t>自然科学総合研究棟</a:t>
            </a:r>
            <a:r>
              <a:rPr lang="en-US" altLang="ja-JP" sz="2000" dirty="0">
                <a:solidFill>
                  <a:schemeClr val="tx2">
                    <a:lumMod val="50000"/>
                  </a:schemeClr>
                </a:solidFill>
              </a:rPr>
              <a:t> 507 </a:t>
            </a:r>
            <a:r>
              <a:rPr lang="ja-JP" altLang="en-US" sz="2000" dirty="0">
                <a:solidFill>
                  <a:schemeClr val="tx2">
                    <a:lumMod val="50000"/>
                  </a:schemeClr>
                </a:solidFill>
              </a:rPr>
              <a:t>号室</a:t>
            </a:r>
            <a:endParaRPr lang="en-US" altLang="ja-JP" sz="2000" dirty="0">
              <a:solidFill>
                <a:schemeClr val="tx2">
                  <a:lumMod val="50000"/>
                </a:schemeClr>
              </a:solidFill>
            </a:endParaRPr>
          </a:p>
          <a:p>
            <a:pPr algn="ctr"/>
            <a:endParaRPr lang="ja-JP" altLang="ja-JP" sz="2800" dirty="0"/>
          </a:p>
        </p:txBody>
      </p:sp>
    </p:spTree>
    <p:extLst>
      <p:ext uri="{BB962C8B-B14F-4D97-AF65-F5344CB8AC3E}">
        <p14:creationId xmlns:p14="http://schemas.microsoft.com/office/powerpoint/2010/main" val="2008759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主なサービスとそのポート番号</a:t>
            </a:r>
            <a:endParaRPr kumimoji="1" lang="ja-JP" altLang="en-US" dirty="0"/>
          </a:p>
        </p:txBody>
      </p:sp>
      <p:sp>
        <p:nvSpPr>
          <p:cNvPr id="3" name="コンテンツ プレースホルダー 2"/>
          <p:cNvSpPr>
            <a:spLocks noGrp="1"/>
          </p:cNvSpPr>
          <p:nvPr>
            <p:ph idx="1"/>
          </p:nvPr>
        </p:nvSpPr>
        <p:spPr>
          <a:xfrm>
            <a:off x="323528" y="1196752"/>
            <a:ext cx="8640960" cy="4842792"/>
          </a:xfrm>
        </p:spPr>
        <p:txBody>
          <a:bodyPr>
            <a:noAutofit/>
          </a:bodyPr>
          <a:lstStyle/>
          <a:p>
            <a:r>
              <a:rPr lang="ja-JP" altLang="en-US" sz="2000" dirty="0"/>
              <a:t>リモートアクセス</a:t>
            </a:r>
          </a:p>
          <a:p>
            <a:pPr lvl="1"/>
            <a:r>
              <a:rPr lang="ja-JP" altLang="en-US" sz="2000" dirty="0"/>
              <a:t>端末・プロセスとの通信</a:t>
            </a:r>
            <a:r>
              <a:rPr lang="en-US" altLang="ja-JP" sz="2000" dirty="0"/>
              <a:t>: TELNET (Telecommunication Network) (23)</a:t>
            </a:r>
          </a:p>
          <a:p>
            <a:pPr lvl="1"/>
            <a:r>
              <a:rPr lang="ja-JP" altLang="en-US" sz="2000" dirty="0"/>
              <a:t>ファイル転送</a:t>
            </a:r>
            <a:r>
              <a:rPr lang="en-US" altLang="ja-JP" sz="2000" dirty="0"/>
              <a:t>: FTP (File Transfer Protocol) (20, 21)</a:t>
            </a:r>
          </a:p>
          <a:p>
            <a:pPr lvl="1"/>
            <a:r>
              <a:rPr lang="ja-JP" altLang="en-US" sz="2000" dirty="0"/>
              <a:t>暗号化通信</a:t>
            </a:r>
            <a:r>
              <a:rPr lang="en-US" altLang="ja-JP" sz="2000" dirty="0"/>
              <a:t>: SSH (Secure Shell) (22</a:t>
            </a:r>
            <a:r>
              <a:rPr lang="en-US" altLang="ja-JP" sz="2000" dirty="0" smtClean="0"/>
              <a:t>)</a:t>
            </a:r>
            <a:endParaRPr lang="en-US" altLang="ja-JP" sz="2000" dirty="0"/>
          </a:p>
          <a:p>
            <a:r>
              <a:rPr lang="en-US" altLang="ja-JP" sz="2000" dirty="0"/>
              <a:t>WWW </a:t>
            </a:r>
            <a:r>
              <a:rPr lang="ja-JP" altLang="en-US" sz="2000" dirty="0"/>
              <a:t>サービス</a:t>
            </a:r>
          </a:p>
          <a:p>
            <a:pPr lvl="1"/>
            <a:r>
              <a:rPr lang="en-US" altLang="ja-JP" sz="2000" dirty="0" smtClean="0"/>
              <a:t>HTTP </a:t>
            </a:r>
            <a:r>
              <a:rPr lang="en-US" altLang="ja-JP" sz="2000" dirty="0"/>
              <a:t>(Hyper Text Transfer Protocol) (80)</a:t>
            </a:r>
          </a:p>
          <a:p>
            <a:pPr lvl="1"/>
            <a:r>
              <a:rPr lang="en-US" altLang="ja-JP" sz="2000" dirty="0" smtClean="0"/>
              <a:t>HTTPS </a:t>
            </a:r>
            <a:r>
              <a:rPr lang="en-US" altLang="ja-JP" sz="2000" dirty="0"/>
              <a:t>(HTTP over SSL (Secure Socket Layer)) (443</a:t>
            </a:r>
            <a:r>
              <a:rPr lang="en-US" altLang="ja-JP" sz="2000" dirty="0" smtClean="0"/>
              <a:t>)</a:t>
            </a:r>
            <a:endParaRPr lang="en-US" altLang="ja-JP" sz="2000" dirty="0"/>
          </a:p>
          <a:p>
            <a:r>
              <a:rPr lang="en-US" altLang="ja-JP" sz="2000" dirty="0"/>
              <a:t>Mail </a:t>
            </a:r>
            <a:r>
              <a:rPr lang="ja-JP" altLang="en-US" sz="2000" dirty="0"/>
              <a:t>サービス</a:t>
            </a:r>
          </a:p>
          <a:p>
            <a:pPr lvl="1"/>
            <a:r>
              <a:rPr lang="ja-JP" altLang="en-US" sz="2000" dirty="0"/>
              <a:t>送信 </a:t>
            </a:r>
            <a:r>
              <a:rPr lang="en-US" altLang="ja-JP" sz="2000" dirty="0"/>
              <a:t>/ </a:t>
            </a:r>
            <a:r>
              <a:rPr lang="ja-JP" altLang="en-US" sz="2000" dirty="0" smtClean="0"/>
              <a:t>転送</a:t>
            </a:r>
            <a:endParaRPr lang="en-US" altLang="ja-JP" sz="2000" dirty="0"/>
          </a:p>
          <a:p>
            <a:pPr lvl="2"/>
            <a:r>
              <a:rPr lang="en-US" altLang="ja-JP" sz="1600" dirty="0" smtClean="0"/>
              <a:t>SMTP </a:t>
            </a:r>
            <a:r>
              <a:rPr lang="en-US" altLang="ja-JP" sz="1600" dirty="0"/>
              <a:t>(Simple Mail Transfer Protocol) (</a:t>
            </a:r>
            <a:r>
              <a:rPr lang="en-US" altLang="ja-JP" sz="1600" dirty="0" smtClean="0"/>
              <a:t>25)</a:t>
            </a:r>
            <a:endParaRPr lang="en-US" altLang="ja-JP" sz="1600" dirty="0"/>
          </a:p>
          <a:p>
            <a:pPr lvl="1"/>
            <a:r>
              <a:rPr lang="ja-JP" altLang="en-US" sz="2000" dirty="0"/>
              <a:t>受信</a:t>
            </a:r>
          </a:p>
          <a:p>
            <a:pPr lvl="2"/>
            <a:r>
              <a:rPr lang="ja-JP" altLang="en-US" sz="1600" dirty="0"/>
              <a:t> </a:t>
            </a:r>
            <a:r>
              <a:rPr lang="en-US" altLang="ja-JP" sz="1600" dirty="0"/>
              <a:t>POP3 (Post Office Protocol ver.3) (110)</a:t>
            </a:r>
          </a:p>
          <a:p>
            <a:pPr lvl="2"/>
            <a:r>
              <a:rPr lang="en-US" altLang="ja-JP" sz="1600" dirty="0"/>
              <a:t> IMAP4 (Internet Message Access Protocol ver.4) (143)</a:t>
            </a:r>
          </a:p>
          <a:p>
            <a:endParaRPr lang="en-US" altLang="ja-JP" sz="2000" dirty="0"/>
          </a:p>
          <a:p>
            <a:endParaRPr kumimoji="1" lang="ja-JP" altLang="en-US" sz="2000" dirty="0"/>
          </a:p>
        </p:txBody>
      </p:sp>
    </p:spTree>
    <p:extLst>
      <p:ext uri="{BB962C8B-B14F-4D97-AF65-F5344CB8AC3E}">
        <p14:creationId xmlns:p14="http://schemas.microsoft.com/office/powerpoint/2010/main" val="3299980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Network Computing </a:t>
            </a:r>
            <a:r>
              <a:rPr lang="ja-JP" altLang="en-US" dirty="0"/>
              <a:t>の基礎まとめ</a:t>
            </a:r>
            <a:endParaRPr kumimoji="1" lang="ja-JP" altLang="en-US" dirty="0"/>
          </a:p>
        </p:txBody>
      </p:sp>
      <p:sp>
        <p:nvSpPr>
          <p:cNvPr id="3" name="コンテンツ プレースホルダー 2"/>
          <p:cNvSpPr>
            <a:spLocks noGrp="1"/>
          </p:cNvSpPr>
          <p:nvPr>
            <p:ph idx="1"/>
          </p:nvPr>
        </p:nvSpPr>
        <p:spPr>
          <a:xfrm>
            <a:off x="348868" y="1138369"/>
            <a:ext cx="3837307" cy="5048249"/>
          </a:xfrm>
        </p:spPr>
        <p:txBody>
          <a:bodyPr>
            <a:noAutofit/>
          </a:bodyPr>
          <a:lstStyle/>
          <a:p>
            <a:r>
              <a:rPr lang="ja-JP" altLang="en-US" sz="2800" dirty="0"/>
              <a:t>クライアント</a:t>
            </a:r>
            <a:r>
              <a:rPr lang="en-US" altLang="ja-JP" sz="2800" dirty="0"/>
              <a:t>: </a:t>
            </a:r>
            <a:endParaRPr lang="en-US" altLang="ja-JP" sz="2800" dirty="0" smtClean="0"/>
          </a:p>
          <a:p>
            <a:pPr lvl="1"/>
            <a:r>
              <a:rPr lang="ja-JP" altLang="en-US" sz="2400" dirty="0" smtClean="0"/>
              <a:t>サーバ</a:t>
            </a:r>
            <a:r>
              <a:rPr lang="ja-JP" altLang="en-US" sz="2400" dirty="0"/>
              <a:t>のポートへ接続し</a:t>
            </a:r>
            <a:r>
              <a:rPr lang="en-US" altLang="ja-JP" sz="2400" dirty="0"/>
              <a:t>, </a:t>
            </a:r>
            <a:r>
              <a:rPr lang="ja-JP" altLang="en-US" sz="2400" dirty="0"/>
              <a:t>サービスを受ける</a:t>
            </a:r>
          </a:p>
          <a:p>
            <a:r>
              <a:rPr lang="ja-JP" altLang="en-US" sz="2800" dirty="0"/>
              <a:t>サーバ</a:t>
            </a:r>
            <a:r>
              <a:rPr lang="en-US" altLang="ja-JP" sz="2800" dirty="0"/>
              <a:t>: </a:t>
            </a:r>
            <a:endParaRPr lang="en-US" altLang="ja-JP" sz="2800" dirty="0" smtClean="0"/>
          </a:p>
          <a:p>
            <a:pPr lvl="1"/>
            <a:r>
              <a:rPr lang="ja-JP" altLang="en-US" sz="2400" dirty="0" smtClean="0"/>
              <a:t>デーモン</a:t>
            </a:r>
            <a:r>
              <a:rPr lang="ja-JP" altLang="en-US" sz="2400" dirty="0"/>
              <a:t>を使ってポートを監視し</a:t>
            </a:r>
            <a:r>
              <a:rPr lang="en-US" altLang="ja-JP" sz="2400" dirty="0"/>
              <a:t>, </a:t>
            </a:r>
            <a:r>
              <a:rPr lang="ja-JP" altLang="en-US" sz="2400" dirty="0"/>
              <a:t>クライアントの依頼を受け</a:t>
            </a:r>
            <a:r>
              <a:rPr lang="en-US" altLang="ja-JP" sz="2400" dirty="0"/>
              <a:t>, </a:t>
            </a:r>
            <a:r>
              <a:rPr lang="ja-JP" altLang="en-US" sz="2400" dirty="0" smtClean="0"/>
              <a:t>サービス</a:t>
            </a:r>
            <a:r>
              <a:rPr lang="ja-JP" altLang="en-US" sz="2400" dirty="0"/>
              <a:t>を</a:t>
            </a:r>
            <a:r>
              <a:rPr lang="ja-JP" altLang="en-US" sz="2400" dirty="0" smtClean="0"/>
              <a:t>提供</a:t>
            </a:r>
            <a:endParaRPr lang="ja-JP" altLang="en-US" sz="24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kumimoji="1" lang="en-US" altLang="ja-JP" sz="2800" dirty="0" smtClean="0"/>
          </a:p>
          <a:p>
            <a:endParaRPr kumimoji="1" lang="en-US" altLang="ja-JP" sz="2800" dirty="0" smtClean="0"/>
          </a:p>
          <a:p>
            <a:pPr marL="0" indent="0">
              <a:buNone/>
            </a:pPr>
            <a:r>
              <a:rPr lang="en-US" altLang="ja-JP" sz="2800" dirty="0" smtClean="0"/>
              <a:t> </a:t>
            </a:r>
            <a:endParaRPr kumimoji="1" lang="ja-JP" altLang="en-US" sz="2800" dirty="0"/>
          </a:p>
        </p:txBody>
      </p:sp>
      <p:grpSp>
        <p:nvGrpSpPr>
          <p:cNvPr id="82" name="図形グループ 81"/>
          <p:cNvGrpSpPr>
            <a:grpSpLocks noChangeAspect="1"/>
          </p:cNvGrpSpPr>
          <p:nvPr/>
        </p:nvGrpSpPr>
        <p:grpSpPr>
          <a:xfrm>
            <a:off x="3918489" y="1916832"/>
            <a:ext cx="5239767" cy="3628790"/>
            <a:chOff x="517325" y="627257"/>
            <a:chExt cx="8339820" cy="5775726"/>
          </a:xfrm>
        </p:grpSpPr>
        <p:sp>
          <p:nvSpPr>
            <p:cNvPr id="57" name="角丸四角形 56"/>
            <p:cNvSpPr/>
            <p:nvPr/>
          </p:nvSpPr>
          <p:spPr>
            <a:xfrm>
              <a:off x="4814748" y="980728"/>
              <a:ext cx="3430416" cy="4819408"/>
            </a:xfrm>
            <a:prstGeom prst="roundRect">
              <a:avLst>
                <a:gd name="adj" fmla="val 8975"/>
              </a:avLst>
            </a:prstGeom>
            <a:solidFill>
              <a:schemeClr val="bg1">
                <a:alpha val="19000"/>
              </a:schemeClr>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58" name="Picture 5" descr="MCj04348450000[1]"/>
            <p:cNvPicPr>
              <a:picLocks noChangeAspect="1" noChangeArrowheads="1"/>
            </p:cNvPicPr>
            <p:nvPr/>
          </p:nvPicPr>
          <p:blipFill>
            <a:blip r:embed="rId2" cstate="print"/>
            <a:srcRect/>
            <a:stretch>
              <a:fillRect/>
            </a:stretch>
          </p:blipFill>
          <p:spPr bwMode="auto">
            <a:xfrm>
              <a:off x="7633182" y="2797243"/>
              <a:ext cx="1223963" cy="1223962"/>
            </a:xfrm>
            <a:prstGeom prst="rect">
              <a:avLst/>
            </a:prstGeom>
            <a:noFill/>
            <a:ln w="9525">
              <a:noFill/>
              <a:miter lim="800000"/>
              <a:headEnd/>
              <a:tailEnd/>
            </a:ln>
          </p:spPr>
        </p:pic>
        <p:sp>
          <p:nvSpPr>
            <p:cNvPr id="59" name="Text Box 7"/>
            <p:cNvSpPr txBox="1">
              <a:spLocks noChangeArrowheads="1"/>
            </p:cNvSpPr>
            <p:nvPr/>
          </p:nvSpPr>
          <p:spPr bwMode="auto">
            <a:xfrm>
              <a:off x="517325" y="3892350"/>
              <a:ext cx="2233885" cy="685817"/>
            </a:xfrm>
            <a:prstGeom prst="rect">
              <a:avLst/>
            </a:prstGeom>
            <a:noFill/>
            <a:ln w="9525">
              <a:noFill/>
              <a:miter lim="800000"/>
              <a:headEnd/>
              <a:tailEnd/>
            </a:ln>
          </p:spPr>
          <p:txBody>
            <a:bodyPr wrap="square">
              <a:spAutoFit/>
            </a:bodyPr>
            <a:lstStyle/>
            <a:p>
              <a:pPr algn="ctr"/>
              <a:r>
                <a:rPr lang="ja-JP" altLang="en-US" sz="1100" dirty="0">
                  <a:latin typeface="Hiragino Sans W3" charset="-128"/>
                  <a:ea typeface="Hiragino Sans W3" charset="-128"/>
                  <a:cs typeface="Hiragino Sans W3" charset="-128"/>
                </a:rPr>
                <a:t>ローカルホスト</a:t>
              </a:r>
            </a:p>
            <a:p>
              <a:pPr algn="ctr"/>
              <a:r>
                <a:rPr lang="ja-JP" altLang="en-US" sz="1100" dirty="0">
                  <a:latin typeface="Hiragino Sans W3" charset="-128"/>
                  <a:ea typeface="Hiragino Sans W3" charset="-128"/>
                  <a:cs typeface="Hiragino Sans W3" charset="-128"/>
                </a:rPr>
                <a:t>（クライアント）</a:t>
              </a:r>
            </a:p>
          </p:txBody>
        </p:sp>
        <p:sp>
          <p:nvSpPr>
            <p:cNvPr id="60" name="Text Box 8"/>
            <p:cNvSpPr txBox="1">
              <a:spLocks noChangeArrowheads="1"/>
            </p:cNvSpPr>
            <p:nvPr/>
          </p:nvSpPr>
          <p:spPr bwMode="auto">
            <a:xfrm>
              <a:off x="5726196" y="627257"/>
              <a:ext cx="1865586" cy="685817"/>
            </a:xfrm>
            <a:prstGeom prst="rect">
              <a:avLst/>
            </a:prstGeom>
            <a:solidFill>
              <a:schemeClr val="tx2"/>
            </a:solidFill>
            <a:ln w="41275">
              <a:solidFill>
                <a:schemeClr val="bg1"/>
              </a:solidFill>
              <a:miter lim="800000"/>
              <a:headEnd/>
              <a:tailEnd/>
            </a:ln>
          </p:spPr>
          <p:txBody>
            <a:bodyPr wrap="none">
              <a:spAutoFit/>
            </a:bodyPr>
            <a:lstStyle/>
            <a:p>
              <a:pPr algn="ctr"/>
              <a:r>
                <a:rPr lang="ja-JP" altLang="en-US" sz="1100" dirty="0">
                  <a:latin typeface="Hiragino Sans W3" charset="-128"/>
                  <a:ea typeface="Hiragino Sans W3" charset="-128"/>
                  <a:cs typeface="Hiragino Sans W3" charset="-128"/>
                </a:rPr>
                <a:t>リモートホスト</a:t>
              </a:r>
            </a:p>
            <a:p>
              <a:pPr algn="ctr"/>
              <a:r>
                <a:rPr lang="ja-JP" altLang="en-US" sz="1100" dirty="0">
                  <a:latin typeface="Hiragino Sans W3" charset="-128"/>
                  <a:ea typeface="Hiragino Sans W3" charset="-128"/>
                  <a:cs typeface="Hiragino Sans W3" charset="-128"/>
                </a:rPr>
                <a:t>（サーバ）</a:t>
              </a:r>
            </a:p>
          </p:txBody>
        </p:sp>
        <p:sp>
          <p:nvSpPr>
            <p:cNvPr id="61" name="Text Box 12"/>
            <p:cNvSpPr txBox="1">
              <a:spLocks noChangeArrowheads="1"/>
            </p:cNvSpPr>
            <p:nvPr/>
          </p:nvSpPr>
          <p:spPr bwMode="auto">
            <a:xfrm>
              <a:off x="6035676" y="5962100"/>
              <a:ext cx="1273660" cy="440883"/>
            </a:xfrm>
            <a:prstGeom prst="rect">
              <a:avLst/>
            </a:prstGeom>
            <a:solidFill>
              <a:schemeClr val="tx2"/>
            </a:solidFill>
            <a:ln w="25400">
              <a:solidFill>
                <a:srgbClr val="FF0000"/>
              </a:solidFill>
              <a:miter lim="800000"/>
              <a:headEnd/>
              <a:tailEnd/>
            </a:ln>
          </p:spPr>
          <p:txBody>
            <a:bodyPr wrap="none">
              <a:spAutoFit/>
            </a:bodyPr>
            <a:lstStyle/>
            <a:p>
              <a:r>
                <a:rPr lang="ja-JP" altLang="en-US" sz="1200" dirty="0">
                  <a:latin typeface="Hiragino Sans W3" charset="-128"/>
                  <a:ea typeface="Hiragino Sans W3" charset="-128"/>
                  <a:cs typeface="Hiragino Sans W3" charset="-128"/>
                </a:rPr>
                <a:t>デーモン</a:t>
              </a:r>
            </a:p>
          </p:txBody>
        </p:sp>
        <p:grpSp>
          <p:nvGrpSpPr>
            <p:cNvPr id="62" name="Group 26"/>
            <p:cNvGrpSpPr>
              <a:grpSpLocks/>
            </p:cNvGrpSpPr>
            <p:nvPr/>
          </p:nvGrpSpPr>
          <p:grpSpPr bwMode="auto">
            <a:xfrm>
              <a:off x="2531768" y="2758022"/>
              <a:ext cx="2008188" cy="647701"/>
              <a:chOff x="1657" y="1875"/>
              <a:chExt cx="1265" cy="408"/>
            </a:xfrm>
          </p:grpSpPr>
          <p:sp>
            <p:nvSpPr>
              <p:cNvPr id="63" name="AutoShape 19"/>
              <p:cNvSpPr>
                <a:spLocks noChangeArrowheads="1"/>
              </p:cNvSpPr>
              <p:nvPr/>
            </p:nvSpPr>
            <p:spPr bwMode="auto">
              <a:xfrm>
                <a:off x="1747" y="2102"/>
                <a:ext cx="998" cy="181"/>
              </a:xfrm>
              <a:prstGeom prst="rightArrow">
                <a:avLst>
                  <a:gd name="adj1" fmla="val 50000"/>
                  <a:gd name="adj2" fmla="val 137845"/>
                </a:avLst>
              </a:prstGeom>
              <a:solidFill>
                <a:srgbClr val="99CC00"/>
              </a:solidFill>
              <a:ln w="9525">
                <a:solidFill>
                  <a:schemeClr val="tx1"/>
                </a:solidFill>
                <a:miter lim="800000"/>
                <a:headEnd/>
                <a:tailEnd/>
              </a:ln>
            </p:spPr>
            <p:txBody>
              <a:bodyPr wrap="none" anchor="ctr"/>
              <a:lstStyle/>
              <a:p>
                <a:endParaRPr lang="ja-JP" altLang="en-US" sz="1600" dirty="0"/>
              </a:p>
            </p:txBody>
          </p:sp>
          <p:sp>
            <p:nvSpPr>
              <p:cNvPr id="64" name="Text Box 20"/>
              <p:cNvSpPr txBox="1">
                <a:spLocks noChangeArrowheads="1"/>
              </p:cNvSpPr>
              <p:nvPr/>
            </p:nvSpPr>
            <p:spPr bwMode="auto">
              <a:xfrm>
                <a:off x="1657" y="1875"/>
                <a:ext cx="1265" cy="278"/>
              </a:xfrm>
              <a:prstGeom prst="rect">
                <a:avLst/>
              </a:prstGeom>
              <a:noFill/>
              <a:ln w="9525">
                <a:noFill/>
                <a:miter lim="800000"/>
                <a:headEnd/>
                <a:tailEnd/>
              </a:ln>
            </p:spPr>
            <p:txBody>
              <a:bodyPr wrap="none">
                <a:spAutoFit/>
              </a:bodyPr>
              <a:lstStyle/>
              <a:p>
                <a:r>
                  <a:rPr lang="ja-JP" altLang="en-US" sz="1200" dirty="0">
                    <a:solidFill>
                      <a:srgbClr val="008000"/>
                    </a:solidFill>
                    <a:latin typeface="Hiragino Sans W3" charset="-128"/>
                    <a:ea typeface="Hiragino Sans W3" charset="-128"/>
                    <a:cs typeface="Hiragino Sans W3" charset="-128"/>
                  </a:rPr>
                  <a:t>サービスの依頼</a:t>
                </a:r>
              </a:p>
            </p:txBody>
          </p:sp>
        </p:grpSp>
        <p:grpSp>
          <p:nvGrpSpPr>
            <p:cNvPr id="65" name="Group 25"/>
            <p:cNvGrpSpPr>
              <a:grpSpLocks/>
            </p:cNvGrpSpPr>
            <p:nvPr/>
          </p:nvGrpSpPr>
          <p:grpSpPr bwMode="auto">
            <a:xfrm>
              <a:off x="2558659" y="3488269"/>
              <a:ext cx="2008188" cy="725488"/>
              <a:chOff x="1702" y="2823"/>
              <a:chExt cx="1265" cy="457"/>
            </a:xfrm>
          </p:grpSpPr>
          <p:sp>
            <p:nvSpPr>
              <p:cNvPr id="66" name="Text Box 22"/>
              <p:cNvSpPr txBox="1">
                <a:spLocks noChangeArrowheads="1"/>
              </p:cNvSpPr>
              <p:nvPr/>
            </p:nvSpPr>
            <p:spPr bwMode="auto">
              <a:xfrm>
                <a:off x="1702" y="2823"/>
                <a:ext cx="1265" cy="278"/>
              </a:xfrm>
              <a:prstGeom prst="rect">
                <a:avLst/>
              </a:prstGeom>
              <a:noFill/>
              <a:ln w="9525">
                <a:noFill/>
                <a:miter lim="800000"/>
                <a:headEnd/>
                <a:tailEnd/>
              </a:ln>
            </p:spPr>
            <p:txBody>
              <a:bodyPr wrap="none">
                <a:spAutoFit/>
              </a:bodyPr>
              <a:lstStyle/>
              <a:p>
                <a:r>
                  <a:rPr lang="ja-JP" altLang="en-US" sz="1200" dirty="0">
                    <a:solidFill>
                      <a:srgbClr val="008000"/>
                    </a:solidFill>
                    <a:latin typeface="Hiragino Sans W3" charset="-128"/>
                    <a:ea typeface="Hiragino Sans W3" charset="-128"/>
                    <a:cs typeface="Hiragino Sans W3" charset="-128"/>
                  </a:rPr>
                  <a:t>サービスの提供</a:t>
                </a:r>
              </a:p>
            </p:txBody>
          </p:sp>
          <p:sp>
            <p:nvSpPr>
              <p:cNvPr id="67" name="AutoShape 24"/>
              <p:cNvSpPr>
                <a:spLocks noChangeArrowheads="1"/>
              </p:cNvSpPr>
              <p:nvPr/>
            </p:nvSpPr>
            <p:spPr bwMode="auto">
              <a:xfrm rot="10800000">
                <a:off x="1747" y="3099"/>
                <a:ext cx="998" cy="181"/>
              </a:xfrm>
              <a:prstGeom prst="rightArrow">
                <a:avLst>
                  <a:gd name="adj1" fmla="val 50000"/>
                  <a:gd name="adj2" fmla="val 137845"/>
                </a:avLst>
              </a:prstGeom>
              <a:solidFill>
                <a:srgbClr val="99CC00"/>
              </a:solidFill>
              <a:ln w="9525">
                <a:solidFill>
                  <a:schemeClr val="tx1"/>
                </a:solidFill>
                <a:miter lim="800000"/>
                <a:headEnd/>
                <a:tailEnd/>
              </a:ln>
            </p:spPr>
            <p:txBody>
              <a:bodyPr wrap="none" anchor="ctr"/>
              <a:lstStyle/>
              <a:p>
                <a:endParaRPr lang="ja-JP" altLang="en-US" sz="1600" dirty="0"/>
              </a:p>
            </p:txBody>
          </p:sp>
        </p:grpSp>
        <p:sp>
          <p:nvSpPr>
            <p:cNvPr id="68" name="Text Box 12"/>
            <p:cNvSpPr txBox="1">
              <a:spLocks noChangeArrowheads="1"/>
            </p:cNvSpPr>
            <p:nvPr/>
          </p:nvSpPr>
          <p:spPr bwMode="auto">
            <a:xfrm>
              <a:off x="4299027" y="5953471"/>
              <a:ext cx="1028726" cy="440883"/>
            </a:xfrm>
            <a:prstGeom prst="rect">
              <a:avLst/>
            </a:prstGeom>
            <a:solidFill>
              <a:schemeClr val="tx2"/>
            </a:solidFill>
            <a:ln w="22225">
              <a:solidFill>
                <a:schemeClr val="tx1"/>
              </a:solidFill>
              <a:miter lim="800000"/>
              <a:headEnd/>
              <a:tailEnd/>
            </a:ln>
          </p:spPr>
          <p:txBody>
            <a:bodyPr wrap="none">
              <a:spAutoFit/>
            </a:bodyPr>
            <a:lstStyle/>
            <a:p>
              <a:r>
                <a:rPr lang="ja-JP" altLang="en-US" sz="1200" dirty="0" smtClean="0">
                  <a:latin typeface="Hiragino Sans W3" charset="-128"/>
                  <a:ea typeface="Hiragino Sans W3" charset="-128"/>
                  <a:cs typeface="Hiragino Sans W3" charset="-128"/>
                </a:rPr>
                <a:t>ポート</a:t>
              </a:r>
              <a:endParaRPr lang="ja-JP" altLang="en-US" sz="1200" dirty="0">
                <a:latin typeface="Hiragino Sans W3" charset="-128"/>
                <a:ea typeface="Hiragino Sans W3" charset="-128"/>
                <a:cs typeface="Hiragino Sans W3" charset="-128"/>
              </a:endParaRPr>
            </a:p>
          </p:txBody>
        </p:sp>
        <p:pic>
          <p:nvPicPr>
            <p:cNvPr id="69" name="図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12" y="2746479"/>
              <a:ext cx="1232002" cy="1052736"/>
            </a:xfrm>
            <a:prstGeom prst="rect">
              <a:avLst/>
            </a:prstGeom>
          </p:spPr>
        </p:pic>
        <p:pic>
          <p:nvPicPr>
            <p:cNvPr id="70" name="図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083" y="3765995"/>
              <a:ext cx="957032" cy="714056"/>
            </a:xfrm>
            <a:prstGeom prst="rect">
              <a:avLst/>
            </a:prstGeom>
          </p:spPr>
        </p:pic>
        <p:pic>
          <p:nvPicPr>
            <p:cNvPr id="71" name="図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553" y="1043847"/>
              <a:ext cx="818979" cy="863092"/>
            </a:xfrm>
            <a:prstGeom prst="rect">
              <a:avLst/>
            </a:prstGeom>
          </p:spPr>
        </p:pic>
        <p:pic>
          <p:nvPicPr>
            <p:cNvPr id="72" name="図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80675" y="980743"/>
              <a:ext cx="1177346" cy="941877"/>
            </a:xfrm>
            <a:prstGeom prst="rect">
              <a:avLst/>
            </a:prstGeom>
          </p:spPr>
        </p:pic>
        <p:pic>
          <p:nvPicPr>
            <p:cNvPr id="73" name="図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553" y="2404921"/>
              <a:ext cx="818979" cy="863092"/>
            </a:xfrm>
            <a:prstGeom prst="rect">
              <a:avLst/>
            </a:prstGeom>
          </p:spPr>
        </p:pic>
        <p:pic>
          <p:nvPicPr>
            <p:cNvPr id="74" name="図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41969" y="2317997"/>
              <a:ext cx="1177346" cy="941877"/>
            </a:xfrm>
            <a:prstGeom prst="rect">
              <a:avLst/>
            </a:prstGeom>
          </p:spPr>
        </p:pic>
        <p:pic>
          <p:nvPicPr>
            <p:cNvPr id="75" name="図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4" y="4905111"/>
              <a:ext cx="818979" cy="863092"/>
            </a:xfrm>
            <a:prstGeom prst="rect">
              <a:avLst/>
            </a:prstGeom>
          </p:spPr>
        </p:pic>
        <p:pic>
          <p:nvPicPr>
            <p:cNvPr id="76" name="図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59813" y="4858260"/>
              <a:ext cx="1177346" cy="941877"/>
            </a:xfrm>
            <a:prstGeom prst="rect">
              <a:avLst/>
            </a:prstGeom>
          </p:spPr>
        </p:pic>
        <p:pic>
          <p:nvPicPr>
            <p:cNvPr id="77" name="図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6460" y="3715723"/>
              <a:ext cx="1070166" cy="856133"/>
            </a:xfrm>
            <a:prstGeom prst="rect">
              <a:avLst/>
            </a:prstGeom>
          </p:spPr>
        </p:pic>
        <p:sp>
          <p:nvSpPr>
            <p:cNvPr id="78" name="Text Box 12"/>
            <p:cNvSpPr txBox="1">
              <a:spLocks noChangeArrowheads="1"/>
            </p:cNvSpPr>
            <p:nvPr/>
          </p:nvSpPr>
          <p:spPr bwMode="auto">
            <a:xfrm>
              <a:off x="6222093" y="1268759"/>
              <a:ext cx="1661474" cy="404143"/>
            </a:xfrm>
            <a:prstGeom prst="rect">
              <a:avLst/>
            </a:prstGeom>
            <a:solidFill>
              <a:schemeClr val="tx2"/>
            </a:solidFill>
            <a:ln w="25400">
              <a:solidFill>
                <a:srgbClr val="FF0000"/>
              </a:solidFill>
              <a:prstDash val="sysDash"/>
              <a:miter lim="800000"/>
              <a:headEnd/>
              <a:tailEnd/>
            </a:ln>
          </p:spPr>
          <p:txBody>
            <a:bodyPr wrap="none">
              <a:spAutoFit/>
            </a:bodyPr>
            <a:lstStyle/>
            <a:p>
              <a:r>
                <a:rPr lang="en-US" altLang="ja-JP" sz="1050" dirty="0" smtClean="0">
                  <a:latin typeface="Hiragino Sans W3" charset="-128"/>
                  <a:ea typeface="Hiragino Sans W3" charset="-128"/>
                  <a:cs typeface="Hiragino Sans W3" charset="-128"/>
                </a:rPr>
                <a:t>21port (FTP)</a:t>
              </a:r>
              <a:endParaRPr lang="ja-JP" altLang="en-US" sz="1050" dirty="0">
                <a:latin typeface="Hiragino Sans W3" charset="-128"/>
                <a:ea typeface="Hiragino Sans W3" charset="-128"/>
                <a:cs typeface="Hiragino Sans W3" charset="-128"/>
              </a:endParaRPr>
            </a:p>
          </p:txBody>
        </p:sp>
        <p:sp>
          <p:nvSpPr>
            <p:cNvPr id="79" name="Text Box 12"/>
            <p:cNvSpPr txBox="1">
              <a:spLocks noChangeArrowheads="1"/>
            </p:cNvSpPr>
            <p:nvPr/>
          </p:nvSpPr>
          <p:spPr bwMode="auto">
            <a:xfrm>
              <a:off x="6218507" y="2678194"/>
              <a:ext cx="1699745" cy="404143"/>
            </a:xfrm>
            <a:prstGeom prst="rect">
              <a:avLst/>
            </a:prstGeom>
            <a:solidFill>
              <a:schemeClr val="tx2"/>
            </a:solidFill>
            <a:ln w="25400">
              <a:solidFill>
                <a:schemeClr val="accent5">
                  <a:lumMod val="50000"/>
                </a:schemeClr>
              </a:solidFill>
              <a:prstDash val="sysDash"/>
              <a:miter lim="800000"/>
              <a:headEnd/>
              <a:tailEnd/>
            </a:ln>
          </p:spPr>
          <p:txBody>
            <a:bodyPr wrap="none">
              <a:spAutoFit/>
            </a:bodyPr>
            <a:lstStyle/>
            <a:p>
              <a:r>
                <a:rPr lang="en-US" altLang="ja-JP" sz="1050" dirty="0" smtClean="0">
                  <a:latin typeface="Hiragino Sans W3" charset="-128"/>
                  <a:ea typeface="Hiragino Sans W3" charset="-128"/>
                  <a:cs typeface="Hiragino Sans W3" charset="-128"/>
                </a:rPr>
                <a:t>22port (SSH)</a:t>
              </a:r>
              <a:endParaRPr lang="ja-JP" altLang="en-US" sz="1050" dirty="0">
                <a:latin typeface="Hiragino Sans W3" charset="-128"/>
                <a:ea typeface="Hiragino Sans W3" charset="-128"/>
                <a:cs typeface="Hiragino Sans W3" charset="-128"/>
              </a:endParaRPr>
            </a:p>
          </p:txBody>
        </p:sp>
        <p:sp>
          <p:nvSpPr>
            <p:cNvPr id="80" name="Text Box 12"/>
            <p:cNvSpPr txBox="1">
              <a:spLocks noChangeArrowheads="1"/>
            </p:cNvSpPr>
            <p:nvPr/>
          </p:nvSpPr>
          <p:spPr bwMode="auto">
            <a:xfrm>
              <a:off x="6218507" y="3971324"/>
              <a:ext cx="1875792" cy="404143"/>
            </a:xfrm>
            <a:prstGeom prst="rect">
              <a:avLst/>
            </a:prstGeom>
            <a:solidFill>
              <a:schemeClr val="tx2"/>
            </a:solidFill>
            <a:ln w="25400">
              <a:solidFill>
                <a:srgbClr val="92D050"/>
              </a:solidFill>
              <a:prstDash val="sysDash"/>
              <a:miter lim="800000"/>
              <a:headEnd/>
              <a:tailEnd/>
            </a:ln>
          </p:spPr>
          <p:txBody>
            <a:bodyPr wrap="none">
              <a:spAutoFit/>
            </a:bodyPr>
            <a:lstStyle/>
            <a:p>
              <a:r>
                <a:rPr lang="en-US" altLang="ja-JP" sz="1050" dirty="0" smtClean="0">
                  <a:latin typeface="Hiragino Sans W3" charset="-128"/>
                  <a:ea typeface="Hiragino Sans W3" charset="-128"/>
                  <a:cs typeface="Hiragino Sans W3" charset="-128"/>
                </a:rPr>
                <a:t>25port (SMTP)</a:t>
              </a:r>
              <a:endParaRPr lang="ja-JP" altLang="en-US" sz="1050" dirty="0">
                <a:latin typeface="Hiragino Sans W3" charset="-128"/>
                <a:ea typeface="Hiragino Sans W3" charset="-128"/>
                <a:cs typeface="Hiragino Sans W3" charset="-128"/>
              </a:endParaRPr>
            </a:p>
          </p:txBody>
        </p:sp>
        <p:sp>
          <p:nvSpPr>
            <p:cNvPr id="81" name="Text Box 12"/>
            <p:cNvSpPr txBox="1">
              <a:spLocks noChangeArrowheads="1"/>
            </p:cNvSpPr>
            <p:nvPr/>
          </p:nvSpPr>
          <p:spPr bwMode="auto">
            <a:xfrm>
              <a:off x="6226271" y="5182768"/>
              <a:ext cx="1837521" cy="404143"/>
            </a:xfrm>
            <a:prstGeom prst="rect">
              <a:avLst/>
            </a:prstGeom>
            <a:solidFill>
              <a:schemeClr val="tx2"/>
            </a:solidFill>
            <a:ln w="25400">
              <a:solidFill>
                <a:srgbClr val="D7288F"/>
              </a:solidFill>
              <a:prstDash val="sysDash"/>
              <a:miter lim="800000"/>
              <a:headEnd/>
              <a:tailEnd/>
            </a:ln>
          </p:spPr>
          <p:txBody>
            <a:bodyPr wrap="none">
              <a:spAutoFit/>
            </a:bodyPr>
            <a:lstStyle/>
            <a:p>
              <a:r>
                <a:rPr lang="en-US" altLang="ja-JP" sz="1050" dirty="0" smtClean="0">
                  <a:latin typeface="Hiragino Sans W3" charset="-128"/>
                  <a:ea typeface="Hiragino Sans W3" charset="-128"/>
                  <a:cs typeface="Hiragino Sans W3" charset="-128"/>
                </a:rPr>
                <a:t>80port (HTTP)</a:t>
              </a:r>
              <a:endParaRPr lang="ja-JP" altLang="en-US" sz="1050"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413100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432334" y="1052736"/>
            <a:ext cx="8280920" cy="5059362"/>
          </a:xfrm>
        </p:spPr>
        <p:txBody>
          <a:bodyPr/>
          <a:lstStyle/>
          <a:p>
            <a:r>
              <a:rPr lang="en-US" altLang="ja-JP" dirty="0">
                <a:solidFill>
                  <a:schemeClr val="tx2">
                    <a:lumMod val="65000"/>
                  </a:schemeClr>
                </a:solidFill>
              </a:rPr>
              <a:t>Network Computing </a:t>
            </a:r>
            <a:r>
              <a:rPr lang="ja-JP" altLang="en-US" dirty="0">
                <a:solidFill>
                  <a:schemeClr val="tx2">
                    <a:lumMod val="65000"/>
                  </a:schemeClr>
                </a:solidFill>
              </a:rPr>
              <a:t>の基礎</a:t>
            </a:r>
          </a:p>
          <a:p>
            <a:pPr lvl="1"/>
            <a:r>
              <a:rPr lang="ja-JP" altLang="en-US" dirty="0">
                <a:solidFill>
                  <a:schemeClr val="tx2">
                    <a:lumMod val="65000"/>
                  </a:schemeClr>
                </a:solidFill>
              </a:rPr>
              <a:t>サーバ</a:t>
            </a:r>
            <a:r>
              <a:rPr lang="en-US" altLang="ja-JP" dirty="0">
                <a:solidFill>
                  <a:schemeClr val="tx2">
                    <a:lumMod val="65000"/>
                  </a:schemeClr>
                </a:solidFill>
              </a:rPr>
              <a:t>, </a:t>
            </a:r>
            <a:r>
              <a:rPr lang="ja-JP" altLang="en-US" dirty="0">
                <a:solidFill>
                  <a:schemeClr val="tx2">
                    <a:lumMod val="65000"/>
                  </a:schemeClr>
                </a:solidFill>
              </a:rPr>
              <a:t>クライアント</a:t>
            </a:r>
            <a:r>
              <a:rPr lang="en-US" altLang="ja-JP" dirty="0">
                <a:solidFill>
                  <a:schemeClr val="tx2">
                    <a:lumMod val="65000"/>
                  </a:schemeClr>
                </a:solidFill>
              </a:rPr>
              <a:t>, </a:t>
            </a:r>
            <a:r>
              <a:rPr lang="ja-JP" altLang="en-US" dirty="0">
                <a:solidFill>
                  <a:schemeClr val="tx2">
                    <a:lumMod val="65000"/>
                  </a:schemeClr>
                </a:solidFill>
              </a:rPr>
              <a:t>ポート</a:t>
            </a:r>
            <a:r>
              <a:rPr lang="en-US" altLang="ja-JP" dirty="0">
                <a:solidFill>
                  <a:schemeClr val="tx2">
                    <a:lumMod val="65000"/>
                  </a:schemeClr>
                </a:solidFill>
              </a:rPr>
              <a:t>, </a:t>
            </a:r>
            <a:r>
              <a:rPr lang="ja-JP" altLang="en-US" dirty="0" smtClean="0">
                <a:solidFill>
                  <a:schemeClr val="tx2">
                    <a:lumMod val="65000"/>
                  </a:schemeClr>
                </a:solidFill>
              </a:rPr>
              <a:t>デーモン</a:t>
            </a:r>
            <a:endParaRPr lang="ja-JP" altLang="en-US" dirty="0">
              <a:solidFill>
                <a:schemeClr val="tx2">
                  <a:lumMod val="65000"/>
                </a:schemeClr>
              </a:solidFill>
            </a:endParaRPr>
          </a:p>
          <a:p>
            <a:r>
              <a:rPr lang="ja-JP" altLang="en-US" dirty="0">
                <a:solidFill>
                  <a:srgbClr val="FF0000"/>
                </a:solidFill>
              </a:rPr>
              <a:t>最低限リモートアクセス</a:t>
            </a:r>
          </a:p>
          <a:p>
            <a:pPr lvl="1"/>
            <a:r>
              <a:rPr lang="ja-JP" altLang="en-US" dirty="0" smtClean="0">
                <a:solidFill>
                  <a:srgbClr val="FF0000"/>
                </a:solidFill>
              </a:rPr>
              <a:t>リモートログイン</a:t>
            </a:r>
            <a:r>
              <a:rPr lang="en-US" altLang="ja-JP" dirty="0" smtClean="0">
                <a:solidFill>
                  <a:srgbClr val="FF0000"/>
                </a:solidFill>
              </a:rPr>
              <a:t>, </a:t>
            </a:r>
            <a:r>
              <a:rPr lang="ja-JP" altLang="en-US" dirty="0">
                <a:solidFill>
                  <a:srgbClr val="FF0000"/>
                </a:solidFill>
              </a:rPr>
              <a:t>ファイル</a:t>
            </a:r>
            <a:r>
              <a:rPr lang="ja-JP" altLang="en-US" dirty="0" smtClean="0">
                <a:solidFill>
                  <a:srgbClr val="FF0000"/>
                </a:solidFill>
              </a:rPr>
              <a:t>転送</a:t>
            </a:r>
            <a:endParaRPr lang="en-US" altLang="ja-JP" dirty="0" smtClean="0">
              <a:solidFill>
                <a:srgbClr val="FF0000"/>
              </a:solidFill>
            </a:endParaRPr>
          </a:p>
          <a:p>
            <a:r>
              <a:rPr lang="ja-JP" altLang="en-US" dirty="0" smtClean="0">
                <a:solidFill>
                  <a:schemeClr val="tx2">
                    <a:lumMod val="65000"/>
                  </a:schemeClr>
                </a:solidFill>
              </a:rPr>
              <a:t>インターネットセキュリティ</a:t>
            </a:r>
            <a:endParaRPr lang="en-US" altLang="ja-JP" dirty="0" smtClean="0">
              <a:solidFill>
                <a:schemeClr val="tx2">
                  <a:lumMod val="65000"/>
                </a:schemeClr>
              </a:solidFill>
            </a:endParaRPr>
          </a:p>
          <a:p>
            <a:pPr lvl="1"/>
            <a:r>
              <a:rPr lang="ja-JP" altLang="en-US" dirty="0" smtClean="0">
                <a:solidFill>
                  <a:schemeClr val="tx2">
                    <a:lumMod val="65000"/>
                  </a:schemeClr>
                </a:solidFill>
              </a:rPr>
              <a:t>被害に遭わないために</a:t>
            </a:r>
            <a:r>
              <a:rPr lang="en-US" altLang="ja-JP" dirty="0" smtClean="0">
                <a:solidFill>
                  <a:schemeClr val="tx2">
                    <a:lumMod val="65000"/>
                  </a:schemeClr>
                </a:solidFill>
              </a:rPr>
              <a:t>, </a:t>
            </a:r>
            <a:r>
              <a:rPr lang="ja-JP" altLang="en-US" dirty="0" smtClean="0">
                <a:solidFill>
                  <a:schemeClr val="tx2">
                    <a:lumMod val="65000"/>
                  </a:schemeClr>
                </a:solidFill>
              </a:rPr>
              <a:t>ユーザーを守るために</a:t>
            </a:r>
            <a:endParaRPr lang="en-US" altLang="ja-JP" dirty="0" smtClean="0">
              <a:solidFill>
                <a:schemeClr val="tx2">
                  <a:lumMod val="65000"/>
                </a:schemeClr>
              </a:solidFill>
            </a:endParaRPr>
          </a:p>
          <a:p>
            <a:r>
              <a:rPr lang="ja-JP" altLang="en-US" dirty="0" smtClean="0">
                <a:solidFill>
                  <a:schemeClr val="tx2">
                    <a:lumMod val="65000"/>
                  </a:schemeClr>
                </a:solidFill>
              </a:rPr>
              <a:t>公開</a:t>
            </a:r>
            <a:r>
              <a:rPr lang="ja-JP" altLang="en-US" dirty="0">
                <a:solidFill>
                  <a:schemeClr val="tx2">
                    <a:lumMod val="65000"/>
                  </a:schemeClr>
                </a:solidFill>
              </a:rPr>
              <a:t>鍵</a:t>
            </a:r>
            <a:r>
              <a:rPr lang="ja-JP" altLang="en-US" dirty="0" smtClean="0">
                <a:solidFill>
                  <a:schemeClr val="tx2">
                    <a:lumMod val="65000"/>
                  </a:schemeClr>
                </a:solidFill>
              </a:rPr>
              <a:t>暗号による通信と</a:t>
            </a:r>
            <a:r>
              <a:rPr lang="en-US" altLang="ja-JP" dirty="0" smtClean="0">
                <a:solidFill>
                  <a:schemeClr val="tx2">
                    <a:lumMod val="65000"/>
                  </a:schemeClr>
                </a:solidFill>
              </a:rPr>
              <a:t> </a:t>
            </a:r>
            <a:r>
              <a:rPr lang="en-US" altLang="ja-JP" dirty="0" err="1">
                <a:solidFill>
                  <a:schemeClr val="tx2">
                    <a:lumMod val="65000"/>
                  </a:schemeClr>
                </a:solidFill>
              </a:rPr>
              <a:t>ssh</a:t>
            </a:r>
            <a:r>
              <a:rPr lang="en-US" altLang="ja-JP" dirty="0">
                <a:solidFill>
                  <a:schemeClr val="tx2">
                    <a:lumMod val="65000"/>
                  </a:schemeClr>
                </a:solidFill>
              </a:rPr>
              <a:t> </a:t>
            </a:r>
            <a:r>
              <a:rPr lang="ja-JP" altLang="en-US" dirty="0">
                <a:solidFill>
                  <a:schemeClr val="tx2">
                    <a:lumMod val="65000"/>
                  </a:schemeClr>
                </a:solidFill>
              </a:rPr>
              <a:t>認証</a:t>
            </a:r>
          </a:p>
          <a:p>
            <a:endParaRPr kumimoji="1" lang="ja-JP" altLang="en-US" dirty="0"/>
          </a:p>
        </p:txBody>
      </p:sp>
    </p:spTree>
    <p:extLst>
      <p:ext uri="{BB962C8B-B14F-4D97-AF65-F5344CB8AC3E}">
        <p14:creationId xmlns:p14="http://schemas.microsoft.com/office/powerpoint/2010/main" val="143150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リモートログイン</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ローカルホストからリモートホストへネットワーク経由でログインすること</a:t>
            </a:r>
          </a:p>
          <a:p>
            <a:pPr lvl="1"/>
            <a:r>
              <a:rPr lang="ja-JP" altLang="en-US" sz="2400" dirty="0"/>
              <a:t>遠隔地の</a:t>
            </a:r>
            <a:r>
              <a:rPr lang="ja-JP" altLang="en-US" sz="2400" dirty="0">
                <a:solidFill>
                  <a:schemeClr val="tx1"/>
                </a:solidFill>
              </a:rPr>
              <a:t>コンピュータ</a:t>
            </a:r>
            <a:r>
              <a:rPr lang="ja-JP" altLang="en-US" sz="2400" dirty="0"/>
              <a:t>に</a:t>
            </a:r>
            <a:r>
              <a:rPr lang="ja-JP" altLang="en-US" sz="2400" dirty="0" smtClean="0"/>
              <a:t>リモートログインする</a:t>
            </a:r>
            <a:r>
              <a:rPr lang="ja-JP" altLang="en-US" sz="2400" dirty="0"/>
              <a:t>ことに</a:t>
            </a:r>
            <a:r>
              <a:rPr lang="ja-JP" altLang="en-US" sz="2400" dirty="0" smtClean="0"/>
              <a:t>よって</a:t>
            </a:r>
            <a:r>
              <a:rPr lang="en-US" altLang="ja-JP" sz="2400" dirty="0" smtClean="0"/>
              <a:t>, </a:t>
            </a:r>
            <a:r>
              <a:rPr lang="ja-JP" altLang="en-US" sz="2400" dirty="0" smtClean="0"/>
              <a:t>そのコンピュータ</a:t>
            </a:r>
            <a:r>
              <a:rPr lang="ja-JP" altLang="en-US" sz="2400" dirty="0"/>
              <a:t>を、目の前にある時と同じように直接操作することが</a:t>
            </a:r>
            <a:r>
              <a:rPr lang="ja-JP" altLang="en-US" sz="2400" dirty="0" smtClean="0"/>
              <a:t>できる</a:t>
            </a:r>
            <a:r>
              <a:rPr lang="en-US" altLang="ja-JP" sz="2400" dirty="0" smtClean="0"/>
              <a:t>.</a:t>
            </a:r>
            <a:endParaRPr lang="ja-JP" altLang="en-US" sz="2400" dirty="0"/>
          </a:p>
          <a:p>
            <a:r>
              <a:rPr lang="ja-JP" altLang="en-US" sz="2800" dirty="0" smtClean="0"/>
              <a:t>代表的</a:t>
            </a:r>
            <a:r>
              <a:rPr lang="ja-JP" altLang="en-US" sz="2800" dirty="0"/>
              <a:t>なコマンド</a:t>
            </a:r>
          </a:p>
          <a:p>
            <a:pPr lvl="1"/>
            <a:r>
              <a:rPr lang="en-US" altLang="ja-JP" sz="2400" dirty="0" smtClean="0"/>
              <a:t>telnet</a:t>
            </a:r>
            <a:endParaRPr lang="en-US" altLang="ja-JP" sz="2400" dirty="0"/>
          </a:p>
          <a:p>
            <a:pPr lvl="1"/>
            <a:r>
              <a:rPr lang="en-US" altLang="ja-JP" sz="2400" dirty="0" smtClean="0"/>
              <a:t>rlogin</a:t>
            </a:r>
          </a:p>
          <a:p>
            <a:pPr lvl="1"/>
            <a:r>
              <a:rPr lang="en-US" altLang="ja-JP" sz="2400" dirty="0" err="1" smtClean="0"/>
              <a:t>slogin</a:t>
            </a:r>
            <a:endParaRPr lang="en-US" altLang="ja-JP" sz="2400" dirty="0"/>
          </a:p>
          <a:p>
            <a:pPr lvl="1"/>
            <a:r>
              <a:rPr lang="en-US" altLang="ja-JP" sz="2400" dirty="0" err="1" smtClean="0"/>
              <a:t>ssh</a:t>
            </a:r>
            <a:endParaRPr lang="en-US" altLang="ja-JP" sz="2400" dirty="0"/>
          </a:p>
          <a:p>
            <a:endParaRPr kumimoji="1" lang="ja-JP" altLang="en-US" sz="2800" dirty="0"/>
          </a:p>
        </p:txBody>
      </p:sp>
      <p:cxnSp>
        <p:nvCxnSpPr>
          <p:cNvPr id="5" name="曲線コネクタ 4"/>
          <p:cNvCxnSpPr/>
          <p:nvPr/>
        </p:nvCxnSpPr>
        <p:spPr>
          <a:xfrm flipV="1">
            <a:off x="5537784" y="4221088"/>
            <a:ext cx="1871663" cy="935038"/>
          </a:xfrm>
          <a:prstGeom prst="curvedConnector3">
            <a:avLst>
              <a:gd name="adj1" fmla="val 50000"/>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Picture 10" descr="MCj04348450000[1]"/>
          <p:cNvPicPr>
            <a:picLocks noChangeAspect="1" noChangeArrowheads="1"/>
          </p:cNvPicPr>
          <p:nvPr/>
        </p:nvPicPr>
        <p:blipFill>
          <a:blip r:embed="rId2" cstate="print"/>
          <a:srcRect/>
          <a:stretch>
            <a:fillRect/>
          </a:stretch>
        </p:blipFill>
        <p:spPr bwMode="auto">
          <a:xfrm>
            <a:off x="7380312" y="3573016"/>
            <a:ext cx="1365297" cy="1296144"/>
          </a:xfrm>
          <a:prstGeom prst="rect">
            <a:avLst/>
          </a:prstGeom>
          <a:noFill/>
          <a:ln w="9525">
            <a:noFill/>
            <a:miter lim="800000"/>
            <a:headEnd/>
            <a:tailEnd/>
          </a:ln>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256" y="4688607"/>
            <a:ext cx="1335204" cy="1140921"/>
          </a:xfrm>
          <a:prstGeom prst="rect">
            <a:avLst/>
          </a:prstGeom>
        </p:spPr>
      </p:pic>
    </p:spTree>
    <p:extLst>
      <p:ext uri="{BB962C8B-B14F-4D97-AF65-F5344CB8AC3E}">
        <p14:creationId xmlns:p14="http://schemas.microsoft.com/office/powerpoint/2010/main" val="1199643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リモートログインのイメージ</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1506321" cy="1287139"/>
          </a:xfrm>
          <a:prstGeom prst="rect">
            <a:avLst/>
          </a:prstGeom>
        </p:spPr>
      </p:pic>
      <p:pic>
        <p:nvPicPr>
          <p:cNvPr id="5" name="Picture 10" descr="MCj04348450000[1]"/>
          <p:cNvPicPr>
            <a:picLocks noChangeAspect="1" noChangeArrowheads="1"/>
          </p:cNvPicPr>
          <p:nvPr/>
        </p:nvPicPr>
        <p:blipFill>
          <a:blip r:embed="rId3" cstate="print"/>
          <a:srcRect/>
          <a:stretch>
            <a:fillRect/>
          </a:stretch>
        </p:blipFill>
        <p:spPr bwMode="auto">
          <a:xfrm>
            <a:off x="7078702" y="1412776"/>
            <a:ext cx="1620633" cy="1538547"/>
          </a:xfrm>
          <a:prstGeom prst="rect">
            <a:avLst/>
          </a:prstGeom>
          <a:noFill/>
          <a:ln w="9525">
            <a:noFill/>
            <a:miter lim="800000"/>
            <a:headEnd/>
            <a:tailEnd/>
          </a:ln>
        </p:spPr>
      </p:pic>
      <p:sp>
        <p:nvSpPr>
          <p:cNvPr id="6" name="Rectangle 21"/>
          <p:cNvSpPr>
            <a:spLocks noChangeArrowheads="1"/>
          </p:cNvSpPr>
          <p:nvPr/>
        </p:nvSpPr>
        <p:spPr bwMode="auto">
          <a:xfrm>
            <a:off x="1140675" y="4294279"/>
            <a:ext cx="7150083" cy="1815882"/>
          </a:xfrm>
          <a:prstGeom prst="rect">
            <a:avLst/>
          </a:prstGeom>
          <a:solidFill>
            <a:schemeClr val="tx1"/>
          </a:solidFill>
          <a:ln w="9525">
            <a:solidFill>
              <a:schemeClr val="tx1"/>
            </a:solidFill>
            <a:miter lim="800000"/>
            <a:headEnd/>
            <a:tailEnd/>
          </a:ln>
        </p:spPr>
        <p:txBody>
          <a:bodyPr wrap="square">
            <a:spAutoFit/>
          </a:bodyPr>
          <a:lstStyle/>
          <a:p>
            <a:r>
              <a:rPr lang="en-US" altLang="ja-JP" sz="2800" dirty="0" smtClean="0">
                <a:solidFill>
                  <a:schemeClr val="tx2">
                    <a:lumMod val="75000"/>
                  </a:schemeClr>
                </a:solidFill>
                <a:latin typeface="Consolas" charset="0"/>
                <a:ea typeface="Consolas" charset="0"/>
                <a:cs typeface="Consolas" charset="0"/>
              </a:rPr>
              <a:t>hoge@joho03:~$ </a:t>
            </a:r>
            <a:r>
              <a:rPr lang="en-US" altLang="ja-JP" sz="2800" dirty="0" err="1" smtClean="0">
                <a:solidFill>
                  <a:srgbClr val="FFC000"/>
                </a:solidFill>
                <a:latin typeface="Consolas" charset="0"/>
                <a:ea typeface="Consolas" charset="0"/>
                <a:cs typeface="Consolas" charset="0"/>
              </a:rPr>
              <a:t>ssh</a:t>
            </a:r>
            <a:r>
              <a:rPr lang="en-US" altLang="ja-JP" sz="2800" dirty="0" smtClean="0">
                <a:solidFill>
                  <a:srgbClr val="FFC000"/>
                </a:solidFill>
                <a:latin typeface="Consolas" charset="0"/>
                <a:ea typeface="Consolas" charset="0"/>
                <a:cs typeface="Consolas" charset="0"/>
              </a:rPr>
              <a:t> hoge@joho14</a:t>
            </a:r>
          </a:p>
          <a:p>
            <a:r>
              <a:rPr lang="en-US" altLang="ja-JP" sz="2800" dirty="0" smtClean="0">
                <a:solidFill>
                  <a:schemeClr val="tx2">
                    <a:lumMod val="75000"/>
                  </a:schemeClr>
                </a:solidFill>
                <a:latin typeface="Consolas" charset="0"/>
                <a:ea typeface="Consolas" charset="0"/>
                <a:cs typeface="Consolas" charset="0"/>
              </a:rPr>
              <a:t>hoge@joho14’s password: </a:t>
            </a:r>
            <a:endParaRPr lang="en-US" altLang="ja-JP" sz="2000" dirty="0" smtClean="0">
              <a:solidFill>
                <a:srgbClr val="FFFF00"/>
              </a:solidFill>
              <a:latin typeface="Hiragino Sans W3" charset="-128"/>
              <a:ea typeface="Hiragino Sans W3" charset="-128"/>
              <a:cs typeface="Hiragino Sans W3" charset="-128"/>
            </a:endParaRPr>
          </a:p>
          <a:p>
            <a:endParaRPr lang="en-US" altLang="ja-JP" sz="2800" dirty="0" smtClean="0">
              <a:solidFill>
                <a:schemeClr val="tx2">
                  <a:lumMod val="75000"/>
                </a:schemeClr>
              </a:solidFill>
              <a:latin typeface="Consolas" charset="0"/>
              <a:ea typeface="Consolas" charset="0"/>
              <a:cs typeface="Consolas" charset="0"/>
            </a:endParaRPr>
          </a:p>
          <a:p>
            <a:endParaRPr lang="en-US" altLang="ja-JP" sz="2800" dirty="0">
              <a:solidFill>
                <a:schemeClr val="tx2">
                  <a:lumMod val="75000"/>
                </a:schemeClr>
              </a:solidFill>
              <a:latin typeface="Consolas" charset="0"/>
              <a:ea typeface="Consolas" charset="0"/>
              <a:cs typeface="Consolas" charset="0"/>
            </a:endParaRPr>
          </a:p>
        </p:txBody>
      </p:sp>
      <p:sp>
        <p:nvSpPr>
          <p:cNvPr id="7" name="テキスト ボックス 6"/>
          <p:cNvSpPr txBox="1"/>
          <p:nvPr/>
        </p:nvSpPr>
        <p:spPr>
          <a:xfrm>
            <a:off x="473082" y="3102069"/>
            <a:ext cx="2359340" cy="646331"/>
          </a:xfrm>
          <a:prstGeom prst="rect">
            <a:avLst/>
          </a:prstGeom>
          <a:solidFill>
            <a:schemeClr val="bg1">
              <a:lumMod val="40000"/>
              <a:lumOff val="60000"/>
            </a:schemeClr>
          </a:solidFill>
          <a:ln w="28575">
            <a:solidFill>
              <a:schemeClr val="accent3">
                <a:lumMod val="50000"/>
              </a:schemeClr>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joho03</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8" name="テキスト ボックス 7"/>
          <p:cNvSpPr txBox="1"/>
          <p:nvPr/>
        </p:nvSpPr>
        <p:spPr>
          <a:xfrm>
            <a:off x="6516216" y="3102069"/>
            <a:ext cx="2394508" cy="646331"/>
          </a:xfrm>
          <a:prstGeom prst="rect">
            <a:avLst/>
          </a:prstGeom>
          <a:solidFill>
            <a:srgbClr val="FFD591"/>
          </a:solidFill>
          <a:ln w="28575">
            <a:solidFill>
              <a:srgbClr val="FF0000"/>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joho14</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9" name="右矢印 8"/>
          <p:cNvSpPr/>
          <p:nvPr/>
        </p:nvSpPr>
        <p:spPr>
          <a:xfrm>
            <a:off x="3320210" y="1809364"/>
            <a:ext cx="3024336" cy="648072"/>
          </a:xfrm>
          <a:prstGeom prst="rightArrow">
            <a:avLst>
              <a:gd name="adj1" fmla="val 50000"/>
              <a:gd name="adj2" fmla="val 63878"/>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0800000">
            <a:off x="3320210" y="2457436"/>
            <a:ext cx="3024336" cy="622595"/>
          </a:xfrm>
          <a:prstGeom prst="rightArrow">
            <a:avLst>
              <a:gd name="adj1" fmla="val 50000"/>
              <a:gd name="adj2" fmla="val 63878"/>
            </a:avLst>
          </a:prstGeom>
          <a:solidFill>
            <a:srgbClr val="FFD59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320211" y="1087879"/>
            <a:ext cx="3024336" cy="1015663"/>
          </a:xfrm>
          <a:prstGeom prst="rect">
            <a:avLst/>
          </a:prstGeom>
          <a:noFill/>
        </p:spPr>
        <p:txBody>
          <a:bodyPr wrap="square" rtlCol="0">
            <a:spAutoFit/>
          </a:bodyPr>
          <a:lstStyle/>
          <a:p>
            <a:r>
              <a:rPr lang="en-US" altLang="ja-JP" sz="2000" dirty="0" err="1">
                <a:latin typeface="Hiragino Sans W3" charset="-128"/>
                <a:ea typeface="Hiragino Sans W3" charset="-128"/>
                <a:cs typeface="Hiragino Sans W3" charset="-128"/>
              </a:rPr>
              <a:t>ssh</a:t>
            </a:r>
            <a:r>
              <a:rPr lang="en-US" altLang="ja-JP" sz="2000" dirty="0">
                <a:latin typeface="Hiragino Sans W3" charset="-128"/>
                <a:ea typeface="Hiragino Sans W3" charset="-128"/>
                <a:cs typeface="Hiragino Sans W3" charset="-128"/>
              </a:rPr>
              <a:t> </a:t>
            </a:r>
            <a:r>
              <a:rPr lang="ja-JP" altLang="en-US" sz="2000" dirty="0">
                <a:latin typeface="Hiragino Sans W3" charset="-128"/>
                <a:ea typeface="Hiragino Sans W3" charset="-128"/>
                <a:cs typeface="Hiragino Sans W3" charset="-128"/>
              </a:rPr>
              <a:t>コマンドを用いてリモートログインを要請</a:t>
            </a:r>
          </a:p>
          <a:p>
            <a:endParaRPr kumimoji="1" lang="ja-JP" altLang="en-US" sz="2000" dirty="0">
              <a:latin typeface="Hiragino Sans W3" charset="-128"/>
              <a:ea typeface="Hiragino Sans W3" charset="-128"/>
              <a:cs typeface="Hiragino Sans W3" charset="-128"/>
            </a:endParaRPr>
          </a:p>
        </p:txBody>
      </p:sp>
      <p:sp>
        <p:nvSpPr>
          <p:cNvPr id="12" name="テキスト ボックス 11"/>
          <p:cNvSpPr txBox="1"/>
          <p:nvPr/>
        </p:nvSpPr>
        <p:spPr>
          <a:xfrm>
            <a:off x="3440346" y="3086184"/>
            <a:ext cx="2550739" cy="707886"/>
          </a:xfrm>
          <a:prstGeom prst="rect">
            <a:avLst/>
          </a:prstGeom>
          <a:noFill/>
        </p:spPr>
        <p:txBody>
          <a:bodyPr wrap="square" rtlCol="0">
            <a:spAutoFit/>
          </a:bodyPr>
          <a:lstStyle/>
          <a:p>
            <a:r>
              <a:rPr lang="ja-JP" altLang="en-US" sz="2000" dirty="0">
                <a:latin typeface="Hiragino Sans W3" charset="-128"/>
                <a:ea typeface="Hiragino Sans W3" charset="-128"/>
                <a:cs typeface="Hiragino Sans W3" charset="-128"/>
              </a:rPr>
              <a:t>ログインパスワードを要求</a:t>
            </a:r>
          </a:p>
        </p:txBody>
      </p:sp>
    </p:spTree>
    <p:extLst>
      <p:ext uri="{BB962C8B-B14F-4D97-AF65-F5344CB8AC3E}">
        <p14:creationId xmlns:p14="http://schemas.microsoft.com/office/powerpoint/2010/main" val="13074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リモートログインのイメージ</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1506321" cy="1287139"/>
          </a:xfrm>
          <a:prstGeom prst="rect">
            <a:avLst/>
          </a:prstGeom>
        </p:spPr>
      </p:pic>
      <p:pic>
        <p:nvPicPr>
          <p:cNvPr id="5" name="Picture 10" descr="MCj04348450000[1]"/>
          <p:cNvPicPr>
            <a:picLocks noChangeAspect="1" noChangeArrowheads="1"/>
          </p:cNvPicPr>
          <p:nvPr/>
        </p:nvPicPr>
        <p:blipFill>
          <a:blip r:embed="rId3" cstate="print"/>
          <a:srcRect/>
          <a:stretch>
            <a:fillRect/>
          </a:stretch>
        </p:blipFill>
        <p:spPr bwMode="auto">
          <a:xfrm>
            <a:off x="7078702" y="1412776"/>
            <a:ext cx="1620633" cy="1538547"/>
          </a:xfrm>
          <a:prstGeom prst="rect">
            <a:avLst/>
          </a:prstGeom>
          <a:noFill/>
          <a:ln w="9525">
            <a:noFill/>
            <a:miter lim="800000"/>
            <a:headEnd/>
            <a:tailEnd/>
          </a:ln>
        </p:spPr>
      </p:pic>
      <p:sp>
        <p:nvSpPr>
          <p:cNvPr id="6" name="Rectangle 21"/>
          <p:cNvSpPr>
            <a:spLocks noChangeArrowheads="1"/>
          </p:cNvSpPr>
          <p:nvPr/>
        </p:nvSpPr>
        <p:spPr bwMode="auto">
          <a:xfrm>
            <a:off x="1140675" y="4294279"/>
            <a:ext cx="7150083" cy="1815882"/>
          </a:xfrm>
          <a:prstGeom prst="rect">
            <a:avLst/>
          </a:prstGeom>
          <a:solidFill>
            <a:schemeClr val="tx1"/>
          </a:solidFill>
          <a:ln w="9525">
            <a:solidFill>
              <a:schemeClr val="tx1"/>
            </a:solidFill>
            <a:miter lim="800000"/>
            <a:headEnd/>
            <a:tailEnd/>
          </a:ln>
        </p:spPr>
        <p:txBody>
          <a:bodyPr wrap="square">
            <a:spAutoFit/>
          </a:bodyPr>
          <a:lstStyle/>
          <a:p>
            <a:r>
              <a:rPr lang="en-US" altLang="ja-JP" sz="2800" dirty="0" smtClean="0">
                <a:solidFill>
                  <a:schemeClr val="tx2">
                    <a:lumMod val="75000"/>
                  </a:schemeClr>
                </a:solidFill>
                <a:latin typeface="Consolas" charset="0"/>
                <a:ea typeface="Consolas" charset="0"/>
                <a:cs typeface="Consolas" charset="0"/>
              </a:rPr>
              <a:t>hoge@joho03:~$ </a:t>
            </a:r>
            <a:r>
              <a:rPr lang="en-US" altLang="ja-JP" sz="2800" dirty="0" err="1" smtClean="0">
                <a:solidFill>
                  <a:schemeClr val="tx2">
                    <a:lumMod val="75000"/>
                  </a:schemeClr>
                </a:solidFill>
                <a:latin typeface="Consolas" charset="0"/>
                <a:ea typeface="Consolas" charset="0"/>
                <a:cs typeface="Consolas" charset="0"/>
              </a:rPr>
              <a:t>ssh</a:t>
            </a:r>
            <a:r>
              <a:rPr lang="en-US" altLang="ja-JP" sz="2800" dirty="0" smtClean="0">
                <a:solidFill>
                  <a:schemeClr val="tx2">
                    <a:lumMod val="75000"/>
                  </a:schemeClr>
                </a:solidFill>
                <a:latin typeface="Consolas" charset="0"/>
                <a:ea typeface="Consolas" charset="0"/>
                <a:cs typeface="Consolas" charset="0"/>
              </a:rPr>
              <a:t> hoge@joho14</a:t>
            </a:r>
          </a:p>
          <a:p>
            <a:r>
              <a:rPr lang="en-US" altLang="ja-JP" sz="2800" dirty="0" smtClean="0">
                <a:solidFill>
                  <a:schemeClr val="tx2">
                    <a:lumMod val="75000"/>
                  </a:schemeClr>
                </a:solidFill>
                <a:latin typeface="Consolas" charset="0"/>
                <a:ea typeface="Consolas" charset="0"/>
                <a:cs typeface="Consolas" charset="0"/>
              </a:rPr>
              <a:t>hoge@joho14’s password: </a:t>
            </a:r>
            <a:r>
              <a:rPr lang="en-US" altLang="ja-JP" sz="2000" dirty="0" smtClean="0">
                <a:solidFill>
                  <a:srgbClr val="FFFF00"/>
                </a:solidFill>
                <a:latin typeface="Hiragino Sans W3" charset="-128"/>
                <a:ea typeface="Hiragino Sans W3" charset="-128"/>
                <a:cs typeface="Hiragino Sans W3" charset="-128"/>
              </a:rPr>
              <a:t>(</a:t>
            </a:r>
            <a:r>
              <a:rPr lang="ja-JP" altLang="en-US" sz="2000" dirty="0" smtClean="0">
                <a:solidFill>
                  <a:srgbClr val="FFFF00"/>
                </a:solidFill>
                <a:latin typeface="Hiragino Sans W3" charset="-128"/>
                <a:ea typeface="Hiragino Sans W3" charset="-128"/>
                <a:cs typeface="Hiragino Sans W3" charset="-128"/>
              </a:rPr>
              <a:t>パスワードを入力</a:t>
            </a:r>
            <a:r>
              <a:rPr lang="en-US" altLang="ja-JP" sz="2000" dirty="0" smtClean="0">
                <a:solidFill>
                  <a:srgbClr val="FFFF00"/>
                </a:solidFill>
                <a:latin typeface="Hiragino Sans W3" charset="-128"/>
                <a:ea typeface="Hiragino Sans W3" charset="-128"/>
                <a:cs typeface="Hiragino Sans W3" charset="-128"/>
              </a:rPr>
              <a:t>)</a:t>
            </a:r>
          </a:p>
          <a:p>
            <a:r>
              <a:rPr lang="is-IS" altLang="ja-JP" sz="2800" dirty="0" smtClean="0">
                <a:solidFill>
                  <a:schemeClr val="tx2">
                    <a:lumMod val="75000"/>
                  </a:schemeClr>
                </a:solidFill>
                <a:latin typeface="Consolas" charset="0"/>
                <a:ea typeface="Consolas" charset="0"/>
                <a:cs typeface="Consolas" charset="0"/>
              </a:rPr>
              <a:t>…</a:t>
            </a:r>
            <a:endParaRPr lang="en-US" altLang="ja-JP" sz="2800" dirty="0" smtClean="0">
              <a:solidFill>
                <a:schemeClr val="tx2">
                  <a:lumMod val="75000"/>
                </a:schemeClr>
              </a:solidFill>
              <a:latin typeface="Consolas" charset="0"/>
              <a:ea typeface="Consolas" charset="0"/>
              <a:cs typeface="Consolas" charset="0"/>
            </a:endParaRPr>
          </a:p>
          <a:p>
            <a:r>
              <a:rPr lang="en-US" altLang="ja-JP" sz="2800" dirty="0" smtClean="0">
                <a:solidFill>
                  <a:schemeClr val="tx2">
                    <a:lumMod val="75000"/>
                  </a:schemeClr>
                </a:solidFill>
                <a:latin typeface="Consolas" charset="0"/>
                <a:ea typeface="Consolas" charset="0"/>
                <a:cs typeface="Consolas" charset="0"/>
              </a:rPr>
              <a:t>hoge@</a:t>
            </a:r>
            <a:r>
              <a:rPr lang="en-US" altLang="ja-JP" sz="2800" dirty="0" smtClean="0">
                <a:solidFill>
                  <a:srgbClr val="FFC000"/>
                </a:solidFill>
                <a:latin typeface="Consolas" charset="0"/>
                <a:ea typeface="Consolas" charset="0"/>
                <a:cs typeface="Consolas" charset="0"/>
              </a:rPr>
              <a:t>joho14</a:t>
            </a:r>
            <a:r>
              <a:rPr lang="en-US" altLang="ja-JP" sz="2800" dirty="0" smtClean="0">
                <a:solidFill>
                  <a:schemeClr val="tx2">
                    <a:lumMod val="75000"/>
                  </a:schemeClr>
                </a:solidFill>
                <a:latin typeface="Consolas" charset="0"/>
                <a:ea typeface="Consolas" charset="0"/>
                <a:cs typeface="Consolas" charset="0"/>
              </a:rPr>
              <a:t>:~$ </a:t>
            </a:r>
            <a:endParaRPr lang="en-US" altLang="ja-JP" sz="2800" dirty="0">
              <a:solidFill>
                <a:schemeClr val="tx2">
                  <a:lumMod val="75000"/>
                </a:schemeClr>
              </a:solidFill>
              <a:latin typeface="Consolas" charset="0"/>
              <a:ea typeface="Consolas" charset="0"/>
              <a:cs typeface="Consolas" charset="0"/>
            </a:endParaRPr>
          </a:p>
        </p:txBody>
      </p:sp>
      <p:sp>
        <p:nvSpPr>
          <p:cNvPr id="7" name="テキスト ボックス 6"/>
          <p:cNvSpPr txBox="1"/>
          <p:nvPr/>
        </p:nvSpPr>
        <p:spPr>
          <a:xfrm>
            <a:off x="473082" y="3102069"/>
            <a:ext cx="2359340" cy="646331"/>
          </a:xfrm>
          <a:prstGeom prst="rect">
            <a:avLst/>
          </a:prstGeom>
          <a:solidFill>
            <a:schemeClr val="bg1">
              <a:lumMod val="40000"/>
              <a:lumOff val="60000"/>
            </a:schemeClr>
          </a:solidFill>
          <a:ln w="28575">
            <a:solidFill>
              <a:schemeClr val="accent3">
                <a:lumMod val="50000"/>
              </a:schemeClr>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joho03</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8" name="テキスト ボックス 7"/>
          <p:cNvSpPr txBox="1"/>
          <p:nvPr/>
        </p:nvSpPr>
        <p:spPr>
          <a:xfrm>
            <a:off x="6516216" y="3102069"/>
            <a:ext cx="2394508" cy="646331"/>
          </a:xfrm>
          <a:prstGeom prst="rect">
            <a:avLst/>
          </a:prstGeom>
          <a:solidFill>
            <a:srgbClr val="FFD591"/>
          </a:solidFill>
          <a:ln w="28575">
            <a:solidFill>
              <a:srgbClr val="FF0000"/>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joho14</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9" name="右矢印 8"/>
          <p:cNvSpPr/>
          <p:nvPr/>
        </p:nvSpPr>
        <p:spPr>
          <a:xfrm>
            <a:off x="3320210" y="1809364"/>
            <a:ext cx="3024336" cy="648072"/>
          </a:xfrm>
          <a:prstGeom prst="rightArrow">
            <a:avLst>
              <a:gd name="adj1" fmla="val 50000"/>
              <a:gd name="adj2" fmla="val 63878"/>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0800000">
            <a:off x="3320210" y="2457436"/>
            <a:ext cx="3024336" cy="622595"/>
          </a:xfrm>
          <a:prstGeom prst="rightArrow">
            <a:avLst>
              <a:gd name="adj1" fmla="val 50000"/>
              <a:gd name="adj2" fmla="val 63878"/>
            </a:avLst>
          </a:prstGeom>
          <a:solidFill>
            <a:srgbClr val="FFD59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341659" y="1087879"/>
            <a:ext cx="2748117" cy="707886"/>
          </a:xfrm>
          <a:prstGeom prst="rect">
            <a:avLst/>
          </a:prstGeom>
          <a:noFill/>
        </p:spPr>
        <p:txBody>
          <a:bodyPr wrap="square" rtlCol="0">
            <a:spAutoFit/>
          </a:bodyPr>
          <a:lstStyle/>
          <a:p>
            <a:r>
              <a:rPr lang="ja-JP" altLang="en-US" sz="2000" smtClean="0">
                <a:latin typeface="Hiragino Sans W3" charset="-128"/>
                <a:ea typeface="Hiragino Sans W3" charset="-128"/>
                <a:cs typeface="Hiragino Sans W3" charset="-128"/>
              </a:rPr>
              <a:t>ログインパスワード</a:t>
            </a:r>
            <a:r>
              <a:rPr lang="ja-JP" altLang="en-US" sz="2000" dirty="0" smtClean="0">
                <a:latin typeface="Hiragino Sans W3" charset="-128"/>
                <a:ea typeface="Hiragino Sans W3" charset="-128"/>
                <a:cs typeface="Hiragino Sans W3" charset="-128"/>
              </a:rPr>
              <a:t>を入力</a:t>
            </a:r>
            <a:endParaRPr kumimoji="1" lang="ja-JP" altLang="en-US" sz="2000" dirty="0">
              <a:latin typeface="Hiragino Sans W3" charset="-128"/>
              <a:ea typeface="Hiragino Sans W3" charset="-128"/>
              <a:cs typeface="Hiragino Sans W3" charset="-128"/>
            </a:endParaRPr>
          </a:p>
        </p:txBody>
      </p:sp>
      <p:sp>
        <p:nvSpPr>
          <p:cNvPr id="12" name="テキスト ボックス 11"/>
          <p:cNvSpPr txBox="1"/>
          <p:nvPr/>
        </p:nvSpPr>
        <p:spPr>
          <a:xfrm>
            <a:off x="3793807" y="3105508"/>
            <a:ext cx="2077142" cy="400110"/>
          </a:xfrm>
          <a:prstGeom prst="rect">
            <a:avLst/>
          </a:prstGeom>
          <a:noFill/>
        </p:spPr>
        <p:txBody>
          <a:bodyPr wrap="square" rtlCol="0">
            <a:spAutoFit/>
          </a:bodyPr>
          <a:lstStyle/>
          <a:p>
            <a:r>
              <a:rPr kumimoji="1" lang="ja-JP" altLang="en-US" sz="2000" smtClean="0">
                <a:latin typeface="Hiragino Sans W3" charset="-128"/>
                <a:ea typeface="Hiragino Sans W3" charset="-128"/>
                <a:cs typeface="Hiragino Sans W3" charset="-128"/>
              </a:rPr>
              <a:t>ログインを許可</a:t>
            </a:r>
            <a:endParaRPr kumimoji="1" lang="ja-JP" altLang="en-US" sz="2000"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21362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ファイル転送</a:t>
            </a:r>
            <a:endParaRPr kumimoji="1" lang="ja-JP" altLang="en-US" dirty="0"/>
          </a:p>
        </p:txBody>
      </p:sp>
      <p:sp>
        <p:nvSpPr>
          <p:cNvPr id="3" name="コンテンツ プレースホルダー 2"/>
          <p:cNvSpPr>
            <a:spLocks noGrp="1"/>
          </p:cNvSpPr>
          <p:nvPr>
            <p:ph idx="1"/>
          </p:nvPr>
        </p:nvSpPr>
        <p:spPr/>
        <p:txBody>
          <a:bodyPr/>
          <a:lstStyle/>
          <a:p>
            <a:r>
              <a:rPr lang="ja-JP" altLang="en-US" dirty="0"/>
              <a:t>ローカルホストとリモートホストの間でネットワークを介してファイルを転送する</a:t>
            </a:r>
            <a:r>
              <a:rPr lang="ja-JP" altLang="en-US" dirty="0" smtClean="0"/>
              <a:t>こと</a:t>
            </a:r>
            <a:endParaRPr lang="ja-JP" altLang="en-US" dirty="0"/>
          </a:p>
          <a:p>
            <a:r>
              <a:rPr lang="ja-JP" altLang="en-US" dirty="0" smtClean="0"/>
              <a:t>代表的</a:t>
            </a:r>
            <a:r>
              <a:rPr lang="ja-JP" altLang="en-US" dirty="0"/>
              <a:t>なコマンド</a:t>
            </a:r>
          </a:p>
          <a:p>
            <a:pPr lvl="1"/>
            <a:r>
              <a:rPr lang="en-US" altLang="ja-JP" dirty="0"/>
              <a:t>ftp</a:t>
            </a:r>
          </a:p>
          <a:p>
            <a:pPr lvl="1"/>
            <a:r>
              <a:rPr lang="en-US" altLang="ja-JP" dirty="0" err="1"/>
              <a:t>scp</a:t>
            </a:r>
            <a:endParaRPr lang="en-US" altLang="ja-JP" dirty="0"/>
          </a:p>
          <a:p>
            <a:pPr lvl="1"/>
            <a:r>
              <a:rPr lang="en-US" altLang="ja-JP" dirty="0" err="1"/>
              <a:t>sftp</a:t>
            </a:r>
            <a:endParaRPr lang="en-US" altLang="ja-JP" dirty="0"/>
          </a:p>
          <a:p>
            <a:endParaRPr kumimoji="1" lang="ja-JP" altLang="en-US" dirty="0"/>
          </a:p>
        </p:txBody>
      </p:sp>
      <p:pic>
        <p:nvPicPr>
          <p:cNvPr id="4" name="Picture 5" descr="MCj04348450000[1]"/>
          <p:cNvPicPr>
            <a:picLocks noChangeAspect="1" noChangeArrowheads="1"/>
          </p:cNvPicPr>
          <p:nvPr/>
        </p:nvPicPr>
        <p:blipFill>
          <a:blip r:embed="rId2" cstate="print"/>
          <a:srcRect/>
          <a:stretch>
            <a:fillRect/>
          </a:stretch>
        </p:blipFill>
        <p:spPr bwMode="auto">
          <a:xfrm>
            <a:off x="7524750" y="3644900"/>
            <a:ext cx="1439863" cy="1439863"/>
          </a:xfrm>
          <a:prstGeom prst="rect">
            <a:avLst/>
          </a:prstGeom>
          <a:noFill/>
          <a:ln w="9525">
            <a:noFill/>
            <a:miter lim="800000"/>
            <a:headEnd/>
            <a:tailEnd/>
          </a:ln>
        </p:spPr>
      </p:pic>
      <p:sp>
        <p:nvSpPr>
          <p:cNvPr id="7" name="右矢印 6"/>
          <p:cNvSpPr/>
          <p:nvPr/>
        </p:nvSpPr>
        <p:spPr>
          <a:xfrm rot="9641913">
            <a:off x="5103813" y="5046663"/>
            <a:ext cx="2420937" cy="415925"/>
          </a:xfrm>
          <a:prstGeom prst="rightArrow">
            <a:avLst>
              <a:gd name="adj1" fmla="val 3894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8" name="Picture 7" descr="C:\Users\kana\AppData\Local\Microsoft\Windows\Temporary Internet Files\Content.IE5\E0KZ123T\MC900300059[1].wmf"/>
          <p:cNvPicPr>
            <a:picLocks noChangeAspect="1" noChangeArrowheads="1"/>
          </p:cNvPicPr>
          <p:nvPr/>
        </p:nvPicPr>
        <p:blipFill>
          <a:blip r:embed="rId3" cstate="print"/>
          <a:srcRect/>
          <a:stretch>
            <a:fillRect/>
          </a:stretch>
        </p:blipFill>
        <p:spPr bwMode="auto">
          <a:xfrm>
            <a:off x="5476980" y="4049199"/>
            <a:ext cx="865188" cy="692150"/>
          </a:xfrm>
          <a:prstGeom prst="rect">
            <a:avLst/>
          </a:prstGeom>
          <a:noFill/>
          <a:ln w="9525">
            <a:noFill/>
            <a:miter lim="800000"/>
            <a:headEnd/>
            <a:tailEnd/>
          </a:ln>
        </p:spPr>
      </p:pic>
      <p:pic>
        <p:nvPicPr>
          <p:cNvPr id="9" name="Picture 7" descr="C:\Users\kana\AppData\Local\Microsoft\Windows\Temporary Internet Files\Content.IE5\E0KZ123T\MC900300059[1].wmf"/>
          <p:cNvPicPr>
            <a:picLocks noChangeAspect="1" noChangeArrowheads="1"/>
          </p:cNvPicPr>
          <p:nvPr/>
        </p:nvPicPr>
        <p:blipFill>
          <a:blip r:embed="rId3" cstate="print"/>
          <a:srcRect/>
          <a:stretch>
            <a:fillRect/>
          </a:stretch>
        </p:blipFill>
        <p:spPr bwMode="auto">
          <a:xfrm>
            <a:off x="6084168" y="5383831"/>
            <a:ext cx="863600" cy="692150"/>
          </a:xfrm>
          <a:prstGeom prst="rect">
            <a:avLst/>
          </a:prstGeom>
          <a:noFill/>
          <a:ln w="9525">
            <a:noFill/>
            <a:miter lim="800000"/>
            <a:headEnd/>
            <a:tailEnd/>
          </a:ln>
        </p:spPr>
      </p:pic>
      <p:sp>
        <p:nvSpPr>
          <p:cNvPr id="10" name="右矢印 9"/>
          <p:cNvSpPr/>
          <p:nvPr/>
        </p:nvSpPr>
        <p:spPr>
          <a:xfrm rot="20447030">
            <a:off x="4985386" y="4730219"/>
            <a:ext cx="2420937" cy="415925"/>
          </a:xfrm>
          <a:prstGeom prst="rightArrow">
            <a:avLst>
              <a:gd name="adj1" fmla="val 3894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830" y="4889014"/>
            <a:ext cx="1636851" cy="1398676"/>
          </a:xfrm>
          <a:prstGeom prst="rect">
            <a:avLst/>
          </a:prstGeom>
        </p:spPr>
      </p:pic>
    </p:spTree>
    <p:extLst>
      <p:ext uri="{BB962C8B-B14F-4D97-AF65-F5344CB8AC3E}">
        <p14:creationId xmlns:p14="http://schemas.microsoft.com/office/powerpoint/2010/main" val="237399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リモートアクセスを用いた</a:t>
            </a:r>
            <a:r>
              <a:rPr kumimoji="1" lang="en-US" altLang="ja-JP" sz="3200" dirty="0" smtClean="0"/>
              <a:t/>
            </a:r>
            <a:br>
              <a:rPr kumimoji="1" lang="en-US" altLang="ja-JP" sz="3200" dirty="0" smtClean="0"/>
            </a:br>
            <a:r>
              <a:rPr kumimoji="1" lang="ja-JP" altLang="en-US" sz="3200" dirty="0" smtClean="0"/>
              <a:t>ファイル転送のイメージ</a:t>
            </a: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1506321" cy="1287139"/>
          </a:xfrm>
          <a:prstGeom prst="rect">
            <a:avLst/>
          </a:prstGeom>
        </p:spPr>
      </p:pic>
      <p:pic>
        <p:nvPicPr>
          <p:cNvPr id="5" name="Picture 10" descr="MCj04348450000[1]"/>
          <p:cNvPicPr>
            <a:picLocks noChangeAspect="1" noChangeArrowheads="1"/>
          </p:cNvPicPr>
          <p:nvPr/>
        </p:nvPicPr>
        <p:blipFill>
          <a:blip r:embed="rId3" cstate="print"/>
          <a:srcRect/>
          <a:stretch>
            <a:fillRect/>
          </a:stretch>
        </p:blipFill>
        <p:spPr bwMode="auto">
          <a:xfrm>
            <a:off x="7078702" y="1412776"/>
            <a:ext cx="1620633" cy="1538547"/>
          </a:xfrm>
          <a:prstGeom prst="rect">
            <a:avLst/>
          </a:prstGeom>
          <a:noFill/>
          <a:ln w="9525">
            <a:noFill/>
            <a:miter lim="800000"/>
            <a:headEnd/>
            <a:tailEnd/>
          </a:ln>
        </p:spPr>
      </p:pic>
      <p:sp>
        <p:nvSpPr>
          <p:cNvPr id="6" name="Rectangle 21"/>
          <p:cNvSpPr>
            <a:spLocks noChangeArrowheads="1"/>
          </p:cNvSpPr>
          <p:nvPr/>
        </p:nvSpPr>
        <p:spPr bwMode="auto">
          <a:xfrm>
            <a:off x="251520" y="4294279"/>
            <a:ext cx="8659203" cy="1938992"/>
          </a:xfrm>
          <a:prstGeom prst="rect">
            <a:avLst/>
          </a:prstGeom>
          <a:solidFill>
            <a:schemeClr val="tx1"/>
          </a:solidFill>
          <a:ln w="9525">
            <a:solidFill>
              <a:schemeClr val="tx1"/>
            </a:solidFill>
            <a:miter lim="800000"/>
            <a:headEnd/>
            <a:tailEnd/>
          </a:ln>
        </p:spPr>
        <p:txBody>
          <a:bodyPr wrap="square">
            <a:spAutoFit/>
          </a:bodyPr>
          <a:lstStyle/>
          <a:p>
            <a:r>
              <a:rPr lang="en-US" altLang="ja-JP" dirty="0" smtClean="0">
                <a:solidFill>
                  <a:schemeClr val="tx2">
                    <a:lumMod val="75000"/>
                  </a:schemeClr>
                </a:solidFill>
                <a:latin typeface="Consolas" charset="0"/>
                <a:ea typeface="Consolas" charset="0"/>
                <a:cs typeface="Consolas" charset="0"/>
              </a:rPr>
              <a:t>hoge@joho03:~$ </a:t>
            </a:r>
            <a:r>
              <a:rPr lang="en-US" altLang="ja-JP" dirty="0" err="1" smtClean="0">
                <a:solidFill>
                  <a:srgbClr val="FFC000"/>
                </a:solidFill>
                <a:latin typeface="Consolas" charset="0"/>
                <a:ea typeface="Consolas" charset="0"/>
                <a:cs typeface="Consolas" charset="0"/>
              </a:rPr>
              <a:t>scp</a:t>
            </a:r>
            <a:r>
              <a:rPr lang="en-US" altLang="ja-JP" dirty="0" smtClean="0">
                <a:solidFill>
                  <a:srgbClr val="FFC000"/>
                </a:solidFill>
                <a:latin typeface="Consolas" charset="0"/>
                <a:ea typeface="Consolas" charset="0"/>
                <a:cs typeface="Consolas" charset="0"/>
              </a:rPr>
              <a:t> joho14:/home/</a:t>
            </a:r>
            <a:r>
              <a:rPr lang="en-US" altLang="ja-JP" dirty="0" err="1" smtClean="0">
                <a:solidFill>
                  <a:srgbClr val="FFC000"/>
                </a:solidFill>
                <a:latin typeface="Consolas" charset="0"/>
                <a:ea typeface="Consolas" charset="0"/>
                <a:cs typeface="Consolas" charset="0"/>
              </a:rPr>
              <a:t>itpass</a:t>
            </a:r>
            <a:r>
              <a:rPr lang="en-US" altLang="ja-JP" dirty="0" smtClean="0">
                <a:solidFill>
                  <a:srgbClr val="FFC000"/>
                </a:solidFill>
                <a:latin typeface="Consolas" charset="0"/>
                <a:ea typeface="Consolas" charset="0"/>
                <a:cs typeface="Consolas" charset="0"/>
              </a:rPr>
              <a:t>/</a:t>
            </a:r>
            <a:r>
              <a:rPr lang="en-US" altLang="ja-JP" dirty="0" err="1" smtClean="0">
                <a:solidFill>
                  <a:srgbClr val="FFC000"/>
                </a:solidFill>
                <a:latin typeface="Consolas" charset="0"/>
                <a:ea typeface="Consolas" charset="0"/>
                <a:cs typeface="Consolas" charset="0"/>
              </a:rPr>
              <a:t>hoge.txt</a:t>
            </a:r>
            <a:r>
              <a:rPr lang="en-US" altLang="ja-JP" dirty="0" smtClean="0">
                <a:solidFill>
                  <a:srgbClr val="FFC000"/>
                </a:solidFill>
                <a:latin typeface="Consolas" charset="0"/>
                <a:ea typeface="Consolas" charset="0"/>
                <a:cs typeface="Consolas" charset="0"/>
              </a:rPr>
              <a:t> ./</a:t>
            </a:r>
          </a:p>
          <a:p>
            <a:r>
              <a:rPr lang="en-US" altLang="ja-JP" dirty="0" smtClean="0">
                <a:solidFill>
                  <a:schemeClr val="tx2">
                    <a:lumMod val="75000"/>
                  </a:schemeClr>
                </a:solidFill>
                <a:latin typeface="Consolas" charset="0"/>
                <a:ea typeface="Consolas" charset="0"/>
                <a:cs typeface="Consolas" charset="0"/>
              </a:rPr>
              <a:t>hoge@joho14’s password: </a:t>
            </a:r>
            <a:endParaRPr lang="en-US" altLang="ja-JP" sz="1800" dirty="0" smtClean="0">
              <a:solidFill>
                <a:srgbClr val="FFFF00"/>
              </a:solidFill>
              <a:latin typeface="Hiragino Sans W3" charset="-128"/>
              <a:ea typeface="Hiragino Sans W3" charset="-128"/>
              <a:cs typeface="Hiragino Sans W3" charset="-128"/>
            </a:endParaRPr>
          </a:p>
          <a:p>
            <a:endParaRPr lang="en-US" altLang="ja-JP" dirty="0" smtClean="0">
              <a:solidFill>
                <a:schemeClr val="tx2">
                  <a:lumMod val="75000"/>
                </a:schemeClr>
              </a:solidFill>
              <a:latin typeface="Consolas" charset="0"/>
              <a:ea typeface="Consolas" charset="0"/>
              <a:cs typeface="Consolas" charset="0"/>
            </a:endParaRPr>
          </a:p>
          <a:p>
            <a:endParaRPr lang="en-US" altLang="ja-JP" dirty="0" smtClean="0">
              <a:solidFill>
                <a:schemeClr val="tx2">
                  <a:lumMod val="75000"/>
                </a:schemeClr>
              </a:solidFill>
              <a:latin typeface="Consolas" charset="0"/>
              <a:ea typeface="Consolas" charset="0"/>
              <a:cs typeface="Consolas" charset="0"/>
            </a:endParaRPr>
          </a:p>
          <a:p>
            <a:endParaRPr lang="en-US" altLang="ja-JP" dirty="0">
              <a:solidFill>
                <a:schemeClr val="tx2">
                  <a:lumMod val="75000"/>
                </a:schemeClr>
              </a:solidFill>
              <a:latin typeface="Consolas" charset="0"/>
              <a:ea typeface="Consolas" charset="0"/>
              <a:cs typeface="Consolas" charset="0"/>
            </a:endParaRPr>
          </a:p>
        </p:txBody>
      </p:sp>
      <p:sp>
        <p:nvSpPr>
          <p:cNvPr id="7" name="テキスト ボックス 6"/>
          <p:cNvSpPr txBox="1"/>
          <p:nvPr/>
        </p:nvSpPr>
        <p:spPr>
          <a:xfrm>
            <a:off x="473082" y="3102069"/>
            <a:ext cx="2359340" cy="646331"/>
          </a:xfrm>
          <a:prstGeom prst="rect">
            <a:avLst/>
          </a:prstGeom>
          <a:solidFill>
            <a:schemeClr val="bg1">
              <a:lumMod val="40000"/>
              <a:lumOff val="60000"/>
            </a:schemeClr>
          </a:solidFill>
          <a:ln w="28575">
            <a:solidFill>
              <a:schemeClr val="accent3">
                <a:lumMod val="50000"/>
              </a:schemeClr>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joho03</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8" name="テキスト ボックス 7"/>
          <p:cNvSpPr txBox="1"/>
          <p:nvPr/>
        </p:nvSpPr>
        <p:spPr>
          <a:xfrm>
            <a:off x="6516216" y="3102069"/>
            <a:ext cx="2394508" cy="646331"/>
          </a:xfrm>
          <a:prstGeom prst="rect">
            <a:avLst/>
          </a:prstGeom>
          <a:solidFill>
            <a:srgbClr val="FFD591"/>
          </a:solidFill>
          <a:ln w="28575">
            <a:solidFill>
              <a:srgbClr val="FF0000"/>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joho14</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9" name="右矢印 8"/>
          <p:cNvSpPr/>
          <p:nvPr/>
        </p:nvSpPr>
        <p:spPr>
          <a:xfrm>
            <a:off x="3320210" y="1809364"/>
            <a:ext cx="3024336" cy="648072"/>
          </a:xfrm>
          <a:prstGeom prst="rightArrow">
            <a:avLst>
              <a:gd name="adj1" fmla="val 50000"/>
              <a:gd name="adj2" fmla="val 63878"/>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0800000">
            <a:off x="3320210" y="2457436"/>
            <a:ext cx="3024336" cy="622595"/>
          </a:xfrm>
          <a:prstGeom prst="rightArrow">
            <a:avLst>
              <a:gd name="adj1" fmla="val 50000"/>
              <a:gd name="adj2" fmla="val 63878"/>
            </a:avLst>
          </a:prstGeom>
          <a:solidFill>
            <a:srgbClr val="FFD59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320211" y="1087879"/>
            <a:ext cx="3024336" cy="1015663"/>
          </a:xfrm>
          <a:prstGeom prst="rect">
            <a:avLst/>
          </a:prstGeom>
          <a:noFill/>
        </p:spPr>
        <p:txBody>
          <a:bodyPr wrap="square" rtlCol="0">
            <a:spAutoFit/>
          </a:bodyPr>
          <a:lstStyle/>
          <a:p>
            <a:r>
              <a:rPr lang="en-US" altLang="ja-JP" sz="2000" dirty="0" err="1" smtClean="0">
                <a:latin typeface="Hiragino Sans W3" charset="-128"/>
                <a:ea typeface="Hiragino Sans W3" charset="-128"/>
                <a:cs typeface="Hiragino Sans W3" charset="-128"/>
              </a:rPr>
              <a:t>scp</a:t>
            </a:r>
            <a:r>
              <a:rPr lang="en-US" altLang="ja-JP" sz="2000" dirty="0" smtClean="0">
                <a:latin typeface="Hiragino Sans W3" charset="-128"/>
                <a:ea typeface="Hiragino Sans W3" charset="-128"/>
                <a:cs typeface="Hiragino Sans W3" charset="-128"/>
              </a:rPr>
              <a:t> </a:t>
            </a:r>
            <a:r>
              <a:rPr lang="ja-JP" altLang="en-US" sz="2000" dirty="0">
                <a:latin typeface="Hiragino Sans W3" charset="-128"/>
                <a:ea typeface="Hiragino Sans W3" charset="-128"/>
                <a:cs typeface="Hiragino Sans W3" charset="-128"/>
              </a:rPr>
              <a:t>コマンドを</a:t>
            </a:r>
            <a:r>
              <a:rPr lang="ja-JP" altLang="en-US" sz="2000" dirty="0" smtClean="0">
                <a:latin typeface="Hiragino Sans W3" charset="-128"/>
                <a:ea typeface="Hiragino Sans W3" charset="-128"/>
                <a:cs typeface="Hiragino Sans W3" charset="-128"/>
              </a:rPr>
              <a:t>用いてファイル転送を</a:t>
            </a:r>
            <a:r>
              <a:rPr lang="ja-JP" altLang="en-US" sz="2000" dirty="0">
                <a:latin typeface="Hiragino Sans W3" charset="-128"/>
                <a:ea typeface="Hiragino Sans W3" charset="-128"/>
                <a:cs typeface="Hiragino Sans W3" charset="-128"/>
              </a:rPr>
              <a:t>要請</a:t>
            </a:r>
          </a:p>
          <a:p>
            <a:endParaRPr kumimoji="1" lang="ja-JP" altLang="en-US" sz="2000" dirty="0">
              <a:latin typeface="Hiragino Sans W3" charset="-128"/>
              <a:ea typeface="Hiragino Sans W3" charset="-128"/>
              <a:cs typeface="Hiragino Sans W3" charset="-128"/>
            </a:endParaRPr>
          </a:p>
        </p:txBody>
      </p:sp>
      <p:sp>
        <p:nvSpPr>
          <p:cNvPr id="12" name="テキスト ボックス 11"/>
          <p:cNvSpPr txBox="1"/>
          <p:nvPr/>
        </p:nvSpPr>
        <p:spPr>
          <a:xfrm>
            <a:off x="3440346" y="3086184"/>
            <a:ext cx="2550739" cy="707886"/>
          </a:xfrm>
          <a:prstGeom prst="rect">
            <a:avLst/>
          </a:prstGeom>
          <a:noFill/>
        </p:spPr>
        <p:txBody>
          <a:bodyPr wrap="square" rtlCol="0">
            <a:spAutoFit/>
          </a:bodyPr>
          <a:lstStyle/>
          <a:p>
            <a:r>
              <a:rPr lang="ja-JP" altLang="en-US" sz="2000">
                <a:latin typeface="Hiragino Sans W3" charset="-128"/>
                <a:ea typeface="Hiragino Sans W3" charset="-128"/>
                <a:cs typeface="Hiragino Sans W3" charset="-128"/>
              </a:rPr>
              <a:t>ログインパスワードを要求</a:t>
            </a:r>
            <a:endParaRPr lang="ja-JP" altLang="en-US" sz="2000"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14293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リモートアクセスを用いた</a:t>
            </a:r>
            <a:r>
              <a:rPr kumimoji="1" lang="en-US" altLang="ja-JP" sz="3200" dirty="0" smtClean="0"/>
              <a:t/>
            </a:r>
            <a:br>
              <a:rPr kumimoji="1" lang="en-US" altLang="ja-JP" sz="3200" dirty="0" smtClean="0"/>
            </a:br>
            <a:r>
              <a:rPr kumimoji="1" lang="ja-JP" altLang="en-US" sz="3200" dirty="0" smtClean="0"/>
              <a:t>ファイル転送のイメージ</a:t>
            </a: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1506321" cy="1287139"/>
          </a:xfrm>
          <a:prstGeom prst="rect">
            <a:avLst/>
          </a:prstGeom>
        </p:spPr>
      </p:pic>
      <p:pic>
        <p:nvPicPr>
          <p:cNvPr id="5" name="Picture 10" descr="MCj04348450000[1]"/>
          <p:cNvPicPr>
            <a:picLocks noChangeAspect="1" noChangeArrowheads="1"/>
          </p:cNvPicPr>
          <p:nvPr/>
        </p:nvPicPr>
        <p:blipFill>
          <a:blip r:embed="rId3" cstate="print"/>
          <a:srcRect/>
          <a:stretch>
            <a:fillRect/>
          </a:stretch>
        </p:blipFill>
        <p:spPr bwMode="auto">
          <a:xfrm>
            <a:off x="7078702" y="1412776"/>
            <a:ext cx="1620633" cy="1538547"/>
          </a:xfrm>
          <a:prstGeom prst="rect">
            <a:avLst/>
          </a:prstGeom>
          <a:noFill/>
          <a:ln w="9525">
            <a:noFill/>
            <a:miter lim="800000"/>
            <a:headEnd/>
            <a:tailEnd/>
          </a:ln>
        </p:spPr>
      </p:pic>
      <p:sp>
        <p:nvSpPr>
          <p:cNvPr id="6" name="Rectangle 21"/>
          <p:cNvSpPr>
            <a:spLocks noChangeArrowheads="1"/>
          </p:cNvSpPr>
          <p:nvPr/>
        </p:nvSpPr>
        <p:spPr bwMode="auto">
          <a:xfrm>
            <a:off x="251520" y="4294279"/>
            <a:ext cx="8659203" cy="1938992"/>
          </a:xfrm>
          <a:prstGeom prst="rect">
            <a:avLst/>
          </a:prstGeom>
          <a:solidFill>
            <a:schemeClr val="tx1"/>
          </a:solidFill>
          <a:ln w="9525">
            <a:solidFill>
              <a:schemeClr val="tx1"/>
            </a:solidFill>
            <a:miter lim="800000"/>
            <a:headEnd/>
            <a:tailEnd/>
          </a:ln>
        </p:spPr>
        <p:txBody>
          <a:bodyPr wrap="square">
            <a:spAutoFit/>
          </a:bodyPr>
          <a:lstStyle/>
          <a:p>
            <a:r>
              <a:rPr lang="en-US" altLang="ja-JP" dirty="0" smtClean="0">
                <a:solidFill>
                  <a:schemeClr val="tx2">
                    <a:lumMod val="75000"/>
                  </a:schemeClr>
                </a:solidFill>
                <a:latin typeface="Consolas" charset="0"/>
                <a:ea typeface="Consolas" charset="0"/>
                <a:cs typeface="Consolas" charset="0"/>
              </a:rPr>
              <a:t>hoge@joho03:~$ </a:t>
            </a:r>
            <a:r>
              <a:rPr lang="en-US" altLang="ja-JP" dirty="0" err="1" smtClean="0">
                <a:solidFill>
                  <a:schemeClr val="tx2">
                    <a:lumMod val="75000"/>
                  </a:schemeClr>
                </a:solidFill>
                <a:latin typeface="Consolas" charset="0"/>
                <a:ea typeface="Consolas" charset="0"/>
                <a:cs typeface="Consolas" charset="0"/>
              </a:rPr>
              <a:t>scp</a:t>
            </a:r>
            <a:r>
              <a:rPr lang="en-US" altLang="ja-JP" dirty="0" smtClean="0">
                <a:solidFill>
                  <a:schemeClr val="tx2">
                    <a:lumMod val="75000"/>
                  </a:schemeClr>
                </a:solidFill>
                <a:latin typeface="Consolas" charset="0"/>
                <a:ea typeface="Consolas" charset="0"/>
                <a:cs typeface="Consolas" charset="0"/>
              </a:rPr>
              <a:t> joho14:/home/</a:t>
            </a:r>
            <a:r>
              <a:rPr lang="en-US" altLang="ja-JP" dirty="0" err="1" smtClean="0">
                <a:solidFill>
                  <a:schemeClr val="tx2">
                    <a:lumMod val="75000"/>
                  </a:schemeClr>
                </a:solidFill>
                <a:latin typeface="Consolas" charset="0"/>
                <a:ea typeface="Consolas" charset="0"/>
                <a:cs typeface="Consolas" charset="0"/>
              </a:rPr>
              <a:t>itpass</a:t>
            </a:r>
            <a:r>
              <a:rPr lang="en-US" altLang="ja-JP" dirty="0" smtClean="0">
                <a:solidFill>
                  <a:schemeClr val="tx2">
                    <a:lumMod val="75000"/>
                  </a:schemeClr>
                </a:solidFill>
                <a:latin typeface="Consolas" charset="0"/>
                <a:ea typeface="Consolas" charset="0"/>
                <a:cs typeface="Consolas" charset="0"/>
              </a:rPr>
              <a:t>/</a:t>
            </a:r>
            <a:r>
              <a:rPr lang="en-US" altLang="ja-JP" dirty="0" err="1" smtClean="0">
                <a:solidFill>
                  <a:schemeClr val="tx2">
                    <a:lumMod val="75000"/>
                  </a:schemeClr>
                </a:solidFill>
                <a:latin typeface="Consolas" charset="0"/>
                <a:ea typeface="Consolas" charset="0"/>
                <a:cs typeface="Consolas" charset="0"/>
              </a:rPr>
              <a:t>hoge.txt</a:t>
            </a:r>
            <a:r>
              <a:rPr lang="en-US" altLang="ja-JP" dirty="0" smtClean="0">
                <a:solidFill>
                  <a:schemeClr val="tx2">
                    <a:lumMod val="75000"/>
                  </a:schemeClr>
                </a:solidFill>
                <a:latin typeface="Consolas" charset="0"/>
                <a:ea typeface="Consolas" charset="0"/>
                <a:cs typeface="Consolas" charset="0"/>
              </a:rPr>
              <a:t> ./</a:t>
            </a:r>
          </a:p>
          <a:p>
            <a:r>
              <a:rPr lang="en-US" altLang="ja-JP" dirty="0" smtClean="0">
                <a:solidFill>
                  <a:schemeClr val="tx2">
                    <a:lumMod val="75000"/>
                  </a:schemeClr>
                </a:solidFill>
                <a:latin typeface="Consolas" charset="0"/>
                <a:ea typeface="Consolas" charset="0"/>
                <a:cs typeface="Consolas" charset="0"/>
              </a:rPr>
              <a:t>hoge@joho14’s password: </a:t>
            </a:r>
            <a:r>
              <a:rPr lang="en-US" altLang="ja-JP" dirty="0" smtClean="0">
                <a:solidFill>
                  <a:srgbClr val="FFFF00"/>
                </a:solidFill>
                <a:latin typeface="Hiragino Sans W3" charset="-128"/>
                <a:ea typeface="Hiragino Sans W3" charset="-128"/>
                <a:cs typeface="Hiragino Sans W3" charset="-128"/>
              </a:rPr>
              <a:t>(</a:t>
            </a:r>
            <a:r>
              <a:rPr lang="ja-JP" altLang="en-US" dirty="0" smtClean="0">
                <a:solidFill>
                  <a:srgbClr val="FFFF00"/>
                </a:solidFill>
                <a:latin typeface="Hiragino Sans W3" charset="-128"/>
                <a:ea typeface="Hiragino Sans W3" charset="-128"/>
                <a:cs typeface="Hiragino Sans W3" charset="-128"/>
              </a:rPr>
              <a:t>パスワードを入力</a:t>
            </a:r>
            <a:r>
              <a:rPr lang="en-US" altLang="ja-JP" dirty="0" smtClean="0">
                <a:solidFill>
                  <a:srgbClr val="FFFF00"/>
                </a:solidFill>
                <a:latin typeface="Hiragino Sans W3" charset="-128"/>
                <a:ea typeface="Hiragino Sans W3" charset="-128"/>
                <a:cs typeface="Hiragino Sans W3" charset="-128"/>
              </a:rPr>
              <a:t>)</a:t>
            </a:r>
            <a:endParaRPr lang="en-US" altLang="ja-JP" sz="1800" dirty="0" smtClean="0">
              <a:solidFill>
                <a:srgbClr val="FFFF00"/>
              </a:solidFill>
              <a:latin typeface="Hiragino Sans W3" charset="-128"/>
              <a:ea typeface="Hiragino Sans W3" charset="-128"/>
              <a:cs typeface="Hiragino Sans W3" charset="-128"/>
            </a:endParaRPr>
          </a:p>
          <a:p>
            <a:r>
              <a:rPr lang="de-DE" altLang="ja-JP" dirty="0" err="1" smtClean="0">
                <a:solidFill>
                  <a:srgbClr val="FFC000"/>
                </a:solidFill>
                <a:latin typeface="Consolas" charset="0"/>
                <a:ea typeface="Consolas" charset="0"/>
                <a:cs typeface="Consolas" charset="0"/>
              </a:rPr>
              <a:t>hoge.txt</a:t>
            </a:r>
            <a:r>
              <a:rPr lang="de-DE" altLang="ja-JP" dirty="0" smtClean="0">
                <a:solidFill>
                  <a:srgbClr val="FFC000"/>
                </a:solidFill>
                <a:latin typeface="Consolas" charset="0"/>
                <a:ea typeface="Consolas" charset="0"/>
                <a:cs typeface="Consolas" charset="0"/>
              </a:rPr>
              <a:t>             100</a:t>
            </a:r>
            <a:r>
              <a:rPr lang="de-DE" altLang="ja-JP" dirty="0">
                <a:solidFill>
                  <a:srgbClr val="FFC000"/>
                </a:solidFill>
                <a:latin typeface="Consolas" charset="0"/>
                <a:ea typeface="Consolas" charset="0"/>
                <a:cs typeface="Consolas" charset="0"/>
              </a:rPr>
              <a:t>%   14KB  14.0KB/s   00:00</a:t>
            </a:r>
            <a:endParaRPr lang="en-US" altLang="ja-JP" dirty="0" smtClean="0">
              <a:solidFill>
                <a:srgbClr val="FFC000"/>
              </a:solidFill>
              <a:latin typeface="Consolas" charset="0"/>
              <a:ea typeface="Consolas" charset="0"/>
              <a:cs typeface="Consolas" charset="0"/>
            </a:endParaRPr>
          </a:p>
          <a:p>
            <a:r>
              <a:rPr lang="en-US" altLang="ja-JP" dirty="0">
                <a:solidFill>
                  <a:schemeClr val="tx2">
                    <a:lumMod val="75000"/>
                  </a:schemeClr>
                </a:solidFill>
                <a:latin typeface="Consolas" charset="0"/>
                <a:ea typeface="Consolas" charset="0"/>
                <a:cs typeface="Consolas" charset="0"/>
              </a:rPr>
              <a:t>hoge@joho03:~$ </a:t>
            </a:r>
            <a:r>
              <a:rPr lang="en-US" altLang="ja-JP" dirty="0" smtClean="0">
                <a:solidFill>
                  <a:schemeClr val="tx2">
                    <a:lumMod val="75000"/>
                  </a:schemeClr>
                </a:solidFill>
                <a:latin typeface="Consolas" charset="0"/>
                <a:ea typeface="Consolas" charset="0"/>
                <a:cs typeface="Consolas" charset="0"/>
              </a:rPr>
              <a:t>ls</a:t>
            </a:r>
          </a:p>
          <a:p>
            <a:r>
              <a:rPr lang="en-US" altLang="ja-JP" dirty="0" err="1">
                <a:solidFill>
                  <a:schemeClr val="tx2">
                    <a:lumMod val="75000"/>
                  </a:schemeClr>
                </a:solidFill>
                <a:latin typeface="Consolas" charset="0"/>
                <a:ea typeface="Consolas" charset="0"/>
                <a:cs typeface="Consolas" charset="0"/>
              </a:rPr>
              <a:t>h</a:t>
            </a:r>
            <a:r>
              <a:rPr lang="en-US" altLang="ja-JP" dirty="0" err="1" smtClean="0">
                <a:solidFill>
                  <a:schemeClr val="tx2">
                    <a:lumMod val="75000"/>
                  </a:schemeClr>
                </a:solidFill>
                <a:latin typeface="Consolas" charset="0"/>
                <a:ea typeface="Consolas" charset="0"/>
                <a:cs typeface="Consolas" charset="0"/>
              </a:rPr>
              <a:t>oge.txt</a:t>
            </a:r>
            <a:endParaRPr lang="en-US" altLang="ja-JP" dirty="0">
              <a:solidFill>
                <a:schemeClr val="tx2">
                  <a:lumMod val="75000"/>
                </a:schemeClr>
              </a:solidFill>
              <a:latin typeface="Consolas" charset="0"/>
              <a:ea typeface="Consolas" charset="0"/>
              <a:cs typeface="Consolas" charset="0"/>
            </a:endParaRPr>
          </a:p>
        </p:txBody>
      </p:sp>
      <p:sp>
        <p:nvSpPr>
          <p:cNvPr id="7" name="テキスト ボックス 6"/>
          <p:cNvSpPr txBox="1"/>
          <p:nvPr/>
        </p:nvSpPr>
        <p:spPr>
          <a:xfrm>
            <a:off x="473082" y="3102069"/>
            <a:ext cx="2359340" cy="646331"/>
          </a:xfrm>
          <a:prstGeom prst="rect">
            <a:avLst/>
          </a:prstGeom>
          <a:solidFill>
            <a:schemeClr val="bg1">
              <a:lumMod val="40000"/>
              <a:lumOff val="60000"/>
            </a:schemeClr>
          </a:solidFill>
          <a:ln w="28575">
            <a:solidFill>
              <a:schemeClr val="accent3">
                <a:lumMod val="50000"/>
              </a:schemeClr>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joho03</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8" name="テキスト ボックス 7"/>
          <p:cNvSpPr txBox="1"/>
          <p:nvPr/>
        </p:nvSpPr>
        <p:spPr>
          <a:xfrm>
            <a:off x="6516216" y="3102069"/>
            <a:ext cx="2394508" cy="646331"/>
          </a:xfrm>
          <a:prstGeom prst="rect">
            <a:avLst/>
          </a:prstGeom>
          <a:solidFill>
            <a:srgbClr val="FFD591"/>
          </a:solidFill>
          <a:ln w="28575">
            <a:solidFill>
              <a:srgbClr val="FF0000"/>
            </a:solidFill>
          </a:ln>
        </p:spPr>
        <p:txBody>
          <a:bodyPr wrap="square" rtlCol="0">
            <a:spAutoFit/>
          </a:bodyPr>
          <a:lstStyle/>
          <a:p>
            <a:r>
              <a:rPr kumimoji="1" lang="ja-JP" altLang="en-US" sz="1800" dirty="0" smtClean="0">
                <a:latin typeface="Hiragino Sans W3" charset="-128"/>
                <a:ea typeface="Hiragino Sans W3" charset="-128"/>
                <a:cs typeface="Hiragino Sans W3" charset="-128"/>
              </a:rPr>
              <a:t>ホスト名</a:t>
            </a:r>
            <a:r>
              <a:rPr kumimoji="1" lang="en-US" altLang="ja-JP" sz="1800" dirty="0" smtClean="0">
                <a:latin typeface="Hiragino Sans W3" charset="-128"/>
                <a:ea typeface="Hiragino Sans W3" charset="-128"/>
                <a:cs typeface="Hiragino Sans W3" charset="-128"/>
              </a:rPr>
              <a:t>: joho14</a:t>
            </a:r>
          </a:p>
          <a:p>
            <a:r>
              <a:rPr kumimoji="1" lang="ja-JP" altLang="en-US" sz="1800" dirty="0" smtClean="0">
                <a:latin typeface="Hiragino Sans W3" charset="-128"/>
                <a:ea typeface="Hiragino Sans W3" charset="-128"/>
                <a:cs typeface="Hiragino Sans W3" charset="-128"/>
              </a:rPr>
              <a:t>アカウント名</a:t>
            </a:r>
            <a:r>
              <a:rPr kumimoji="1" lang="en-US" altLang="ja-JP" sz="1800" dirty="0" smtClean="0">
                <a:latin typeface="Hiragino Sans W3" charset="-128"/>
                <a:ea typeface="Hiragino Sans W3" charset="-128"/>
                <a:cs typeface="Hiragino Sans W3" charset="-128"/>
              </a:rPr>
              <a:t>: </a:t>
            </a:r>
            <a:r>
              <a:rPr kumimoji="1" lang="en-US" altLang="ja-JP" sz="1800" dirty="0" err="1" smtClean="0">
                <a:latin typeface="Hiragino Sans W3" charset="-128"/>
                <a:ea typeface="Hiragino Sans W3" charset="-128"/>
                <a:cs typeface="Hiragino Sans W3" charset="-128"/>
              </a:rPr>
              <a:t>hoge</a:t>
            </a:r>
            <a:endParaRPr kumimoji="1" lang="ja-JP" altLang="en-US" sz="1800" dirty="0">
              <a:latin typeface="Hiragino Sans W3" charset="-128"/>
              <a:ea typeface="Hiragino Sans W3" charset="-128"/>
              <a:cs typeface="Hiragino Sans W3" charset="-128"/>
            </a:endParaRPr>
          </a:p>
        </p:txBody>
      </p:sp>
      <p:sp>
        <p:nvSpPr>
          <p:cNvPr id="9" name="右矢印 8"/>
          <p:cNvSpPr/>
          <p:nvPr/>
        </p:nvSpPr>
        <p:spPr>
          <a:xfrm>
            <a:off x="3320210" y="1809364"/>
            <a:ext cx="3024336" cy="648072"/>
          </a:xfrm>
          <a:prstGeom prst="rightArrow">
            <a:avLst>
              <a:gd name="adj1" fmla="val 50000"/>
              <a:gd name="adj2" fmla="val 63878"/>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0800000">
            <a:off x="3320210" y="2457436"/>
            <a:ext cx="3024336" cy="622595"/>
          </a:xfrm>
          <a:prstGeom prst="rightArrow">
            <a:avLst>
              <a:gd name="adj1" fmla="val 50000"/>
              <a:gd name="adj2" fmla="val 63878"/>
            </a:avLst>
          </a:prstGeom>
          <a:solidFill>
            <a:srgbClr val="FFD59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320211" y="1087879"/>
            <a:ext cx="2763957" cy="707886"/>
          </a:xfrm>
          <a:prstGeom prst="rect">
            <a:avLst/>
          </a:prstGeom>
          <a:noFill/>
        </p:spPr>
        <p:txBody>
          <a:bodyPr wrap="square" rtlCol="0">
            <a:spAutoFit/>
          </a:bodyPr>
          <a:lstStyle/>
          <a:p>
            <a:r>
              <a:rPr lang="ja-JP" altLang="en-US" sz="2000" smtClean="0">
                <a:latin typeface="Hiragino Sans W3" charset="-128"/>
                <a:ea typeface="Hiragino Sans W3" charset="-128"/>
                <a:cs typeface="Hiragino Sans W3" charset="-128"/>
              </a:rPr>
              <a:t>ログインパスワードを入力</a:t>
            </a:r>
            <a:endParaRPr kumimoji="1" lang="ja-JP" altLang="en-US" sz="2000" dirty="0">
              <a:latin typeface="Hiragino Sans W3" charset="-128"/>
              <a:ea typeface="Hiragino Sans W3" charset="-128"/>
              <a:cs typeface="Hiragino Sans W3" charset="-128"/>
            </a:endParaRPr>
          </a:p>
        </p:txBody>
      </p:sp>
      <p:sp>
        <p:nvSpPr>
          <p:cNvPr id="12" name="テキスト ボックス 11"/>
          <p:cNvSpPr txBox="1"/>
          <p:nvPr/>
        </p:nvSpPr>
        <p:spPr>
          <a:xfrm>
            <a:off x="3704314" y="3102069"/>
            <a:ext cx="1995750" cy="400110"/>
          </a:xfrm>
          <a:prstGeom prst="rect">
            <a:avLst/>
          </a:prstGeom>
          <a:noFill/>
        </p:spPr>
        <p:txBody>
          <a:bodyPr wrap="square" rtlCol="0">
            <a:spAutoFit/>
          </a:bodyPr>
          <a:lstStyle/>
          <a:p>
            <a:r>
              <a:rPr lang="ja-JP" altLang="en-US" sz="2000" dirty="0" smtClean="0">
                <a:latin typeface="Hiragino Sans W3" charset="-128"/>
                <a:ea typeface="Hiragino Sans W3" charset="-128"/>
                <a:cs typeface="Hiragino Sans W3" charset="-128"/>
              </a:rPr>
              <a:t>ファイルを転送</a:t>
            </a:r>
            <a:endParaRPr lang="ja-JP" altLang="en-US" sz="2000"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1539979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リモートアクセス</a:t>
            </a:r>
            <a:r>
              <a:rPr lang="ja-JP" altLang="en-US" dirty="0" smtClean="0"/>
              <a:t>の仕組み</a:t>
            </a:r>
            <a:endParaRPr kumimoji="1" lang="ja-JP" altLang="en-US" dirty="0"/>
          </a:p>
        </p:txBody>
      </p:sp>
      <p:sp>
        <p:nvSpPr>
          <p:cNvPr id="3" name="コンテンツ プレースホルダー 2"/>
          <p:cNvSpPr>
            <a:spLocks noGrp="1"/>
          </p:cNvSpPr>
          <p:nvPr>
            <p:ph idx="1"/>
          </p:nvPr>
        </p:nvSpPr>
        <p:spPr>
          <a:xfrm>
            <a:off x="467544" y="1106488"/>
            <a:ext cx="8136904" cy="5059362"/>
          </a:xfrm>
        </p:spPr>
        <p:txBody>
          <a:bodyPr/>
          <a:lstStyle/>
          <a:p>
            <a:r>
              <a:rPr lang="ja-JP" altLang="en-US" dirty="0"/>
              <a:t>リモートログイン</a:t>
            </a:r>
            <a:r>
              <a:rPr lang="en-US" altLang="ja-JP" dirty="0"/>
              <a:t>, </a:t>
            </a:r>
            <a:r>
              <a:rPr lang="ja-JP" altLang="en-US" dirty="0"/>
              <a:t>リモートコマンドの実行</a:t>
            </a:r>
            <a:r>
              <a:rPr lang="en-US" altLang="ja-JP" dirty="0"/>
              <a:t>, </a:t>
            </a:r>
            <a:r>
              <a:rPr lang="ja-JP" altLang="en-US" dirty="0"/>
              <a:t>ファイル転送の際に</a:t>
            </a:r>
            <a:r>
              <a:rPr lang="en-US" altLang="ja-JP" dirty="0"/>
              <a:t>, </a:t>
            </a:r>
            <a:r>
              <a:rPr lang="ja-JP" altLang="en-US" dirty="0"/>
              <a:t>サーバの</a:t>
            </a:r>
            <a:r>
              <a:rPr lang="ja-JP" altLang="en-US" dirty="0" smtClean="0"/>
              <a:t>決められた</a:t>
            </a:r>
            <a:r>
              <a:rPr lang="ja-JP" altLang="en-US" dirty="0"/>
              <a:t>番号の</a:t>
            </a:r>
            <a:r>
              <a:rPr lang="ja-JP" altLang="en-US" dirty="0" smtClean="0"/>
              <a:t>ポートにアクセス</a:t>
            </a:r>
            <a:endParaRPr lang="ja-JP" altLang="en-US" dirty="0"/>
          </a:p>
          <a:p>
            <a:r>
              <a:rPr lang="ja-JP" altLang="en-US" dirty="0" smtClean="0"/>
              <a:t>通信では</a:t>
            </a:r>
            <a:r>
              <a:rPr lang="en-US" altLang="ja-JP" dirty="0" smtClean="0"/>
              <a:t>, </a:t>
            </a:r>
            <a:r>
              <a:rPr lang="ja-JP" altLang="en-US" dirty="0" smtClean="0"/>
              <a:t>それぞれ</a:t>
            </a:r>
            <a:r>
              <a:rPr lang="ja-JP" altLang="en-US" dirty="0"/>
              <a:t>決められた</a:t>
            </a:r>
            <a:r>
              <a:rPr lang="ja-JP" altLang="en-US" dirty="0" smtClean="0"/>
              <a:t>プロトコル </a:t>
            </a:r>
            <a:r>
              <a:rPr lang="en-US" altLang="ja-JP" dirty="0"/>
              <a:t>(</a:t>
            </a:r>
            <a:r>
              <a:rPr lang="ja-JP" altLang="en-US" dirty="0"/>
              <a:t>通信規約</a:t>
            </a:r>
            <a:r>
              <a:rPr lang="en-US" altLang="ja-JP" dirty="0"/>
              <a:t>) </a:t>
            </a:r>
            <a:r>
              <a:rPr lang="ja-JP" altLang="en-US" dirty="0" smtClean="0"/>
              <a:t>を使用</a:t>
            </a:r>
            <a:endParaRPr lang="en-US" altLang="ja-JP" dirty="0" smtClean="0"/>
          </a:p>
          <a:p>
            <a:pPr lvl="1"/>
            <a:r>
              <a:rPr kumimoji="1" lang="ja-JP" altLang="en-US" dirty="0" smtClean="0"/>
              <a:t>代表的なアプリケーション層のプロトコル</a:t>
            </a:r>
            <a:r>
              <a:rPr lang="en-US" altLang="ja-JP" dirty="0" smtClean="0"/>
              <a:t>(TELNET, FTP, SSH)</a:t>
            </a:r>
            <a:r>
              <a:rPr lang="ja-JP" altLang="en-US" dirty="0" smtClean="0"/>
              <a:t>について述べる</a:t>
            </a:r>
            <a:endParaRPr kumimoji="1" lang="en-US" altLang="ja-JP" dirty="0" smtClean="0"/>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8814750"/>
              </p:ext>
            </p:extLst>
          </p:nvPr>
        </p:nvGraphicFramePr>
        <p:xfrm>
          <a:off x="3312563" y="4797152"/>
          <a:ext cx="2520462" cy="1828800"/>
        </p:xfrm>
        <a:graphic>
          <a:graphicData uri="http://schemas.openxmlformats.org/drawingml/2006/table">
            <a:tbl>
              <a:tblPr firstRow="1" bandRow="1">
                <a:tableStyleId>{7DF18680-E054-41AD-8BC1-D1AEF772440D}</a:tableStyleId>
              </a:tblPr>
              <a:tblGrid>
                <a:gridCol w="2520462"/>
              </a:tblGrid>
              <a:tr h="331432">
                <a:tc>
                  <a:txBody>
                    <a:bodyPr/>
                    <a:lstStyle/>
                    <a:p>
                      <a:pPr algn="ctr"/>
                      <a:r>
                        <a:rPr kumimoji="1" lang="en-US" altLang="ja-JP" sz="1800" b="1" dirty="0" smtClean="0">
                          <a:solidFill>
                            <a:schemeClr val="tx1"/>
                          </a:solidFill>
                          <a:latin typeface="Hiragino Sans W3" charset="-128"/>
                          <a:ea typeface="Hiragino Sans W3" charset="-128"/>
                          <a:cs typeface="Hiragino Sans W3" charset="-128"/>
                        </a:rPr>
                        <a:t>TCP/IP</a:t>
                      </a:r>
                      <a:r>
                        <a:rPr kumimoji="1" lang="ja-JP" altLang="en-US" sz="1800" b="1" dirty="0" smtClean="0">
                          <a:solidFill>
                            <a:schemeClr val="tx1"/>
                          </a:solidFill>
                          <a:latin typeface="Hiragino Sans W3" charset="-128"/>
                          <a:ea typeface="Hiragino Sans W3" charset="-128"/>
                          <a:cs typeface="Hiragino Sans W3" charset="-128"/>
                        </a:rPr>
                        <a:t>の階層</a:t>
                      </a:r>
                      <a:endParaRPr kumimoji="1" lang="ja-JP" altLang="en-US" sz="18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31432">
                <a:tc>
                  <a:txBody>
                    <a:bodyPr/>
                    <a:lstStyle/>
                    <a:p>
                      <a:pPr algn="ctr"/>
                      <a:r>
                        <a:rPr kumimoji="1" lang="ja-JP" altLang="en-US" sz="1800" b="1" dirty="0" smtClean="0">
                          <a:solidFill>
                            <a:srgbClr val="FF0000"/>
                          </a:solidFill>
                          <a:latin typeface="Hiragino Sans W3" charset="-128"/>
                          <a:ea typeface="Hiragino Sans W3" charset="-128"/>
                          <a:cs typeface="Hiragino Sans W3" charset="-128"/>
                        </a:rPr>
                        <a:t>アプリケーション層</a:t>
                      </a:r>
                      <a:endParaRPr kumimoji="1" lang="ja-JP" altLang="en-US" sz="1800" b="1" dirty="0">
                        <a:solidFill>
                          <a:srgbClr val="FF0000"/>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1432">
                <a:tc>
                  <a:txBody>
                    <a:bodyPr/>
                    <a:lstStyle/>
                    <a:p>
                      <a:pPr algn="ctr"/>
                      <a:r>
                        <a:rPr kumimoji="1" lang="ja-JP" altLang="en-US" sz="1800" b="1" dirty="0" smtClean="0">
                          <a:solidFill>
                            <a:schemeClr val="tx1"/>
                          </a:solidFill>
                          <a:latin typeface="Hiragino Sans W3" charset="-128"/>
                          <a:ea typeface="Hiragino Sans W3" charset="-128"/>
                          <a:cs typeface="Hiragino Sans W3" charset="-128"/>
                        </a:rPr>
                        <a:t>トランスポート層</a:t>
                      </a:r>
                      <a:endParaRPr kumimoji="1" lang="ja-JP" altLang="en-US" sz="18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1432">
                <a:tc>
                  <a:txBody>
                    <a:bodyPr/>
                    <a:lstStyle/>
                    <a:p>
                      <a:pPr algn="ctr"/>
                      <a:r>
                        <a:rPr kumimoji="1" lang="ja-JP" altLang="en-US" sz="1800" b="1" dirty="0" smtClean="0">
                          <a:solidFill>
                            <a:schemeClr val="tx1"/>
                          </a:solidFill>
                          <a:latin typeface="Hiragino Sans W3" charset="-128"/>
                          <a:ea typeface="Hiragino Sans W3" charset="-128"/>
                          <a:cs typeface="Hiragino Sans W3" charset="-128"/>
                        </a:rPr>
                        <a:t>インターネット層</a:t>
                      </a:r>
                      <a:endParaRPr kumimoji="1" lang="ja-JP" altLang="en-US" sz="18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1432">
                <a:tc>
                  <a:txBody>
                    <a:bodyPr/>
                    <a:lstStyle/>
                    <a:p>
                      <a:pPr algn="ctr"/>
                      <a:r>
                        <a:rPr kumimoji="1" lang="ja-JP" altLang="en-US" sz="1800" b="1" dirty="0" smtClean="0">
                          <a:solidFill>
                            <a:schemeClr val="tx1"/>
                          </a:solidFill>
                          <a:latin typeface="Hiragino Sans W3" charset="-128"/>
                          <a:ea typeface="Hiragino Sans W3" charset="-128"/>
                          <a:cs typeface="Hiragino Sans W3" charset="-128"/>
                        </a:rPr>
                        <a:t>リンク層</a:t>
                      </a:r>
                      <a:endParaRPr kumimoji="1" lang="ja-JP" altLang="en-US" sz="18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675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ここで話すこと</a:t>
            </a:r>
            <a:endParaRPr kumimoji="1" lang="ja-JP" altLang="en-US" dirty="0"/>
          </a:p>
        </p:txBody>
      </p:sp>
      <p:sp>
        <p:nvSpPr>
          <p:cNvPr id="3" name="コンテンツ プレースホルダー 2"/>
          <p:cNvSpPr>
            <a:spLocks noGrp="1"/>
          </p:cNvSpPr>
          <p:nvPr>
            <p:ph idx="1"/>
          </p:nvPr>
        </p:nvSpPr>
        <p:spPr/>
        <p:txBody>
          <a:bodyPr/>
          <a:lstStyle/>
          <a:p>
            <a:pPr>
              <a:buFont typeface="Wingdings" charset="2"/>
              <a:buChar char="ü"/>
            </a:pPr>
            <a:r>
              <a:rPr kumimoji="1" lang="ja-JP" altLang="en-US" dirty="0" smtClean="0"/>
              <a:t>計算機はネットワークを介してどのように情報をやり取りしているのか</a:t>
            </a:r>
            <a:r>
              <a:rPr kumimoji="1" lang="en-US" altLang="ja-JP" dirty="0" smtClean="0"/>
              <a:t>?</a:t>
            </a:r>
          </a:p>
          <a:p>
            <a:pPr>
              <a:buFont typeface="Wingdings" charset="2"/>
              <a:buChar char="ü"/>
            </a:pPr>
            <a:r>
              <a:rPr lang="ja-JP" altLang="en-US" dirty="0" smtClean="0"/>
              <a:t>離れた計算機との通信にはどのような種類があるか</a:t>
            </a:r>
            <a:r>
              <a:rPr lang="en-US" altLang="ja-JP" dirty="0" smtClean="0"/>
              <a:t>?</a:t>
            </a:r>
          </a:p>
          <a:p>
            <a:pPr>
              <a:buFont typeface="Wingdings" charset="2"/>
              <a:buChar char="ü"/>
            </a:pPr>
            <a:r>
              <a:rPr lang="ja-JP" altLang="en-US" dirty="0" smtClean="0"/>
              <a:t>インターネットセキュリティの原則</a:t>
            </a:r>
            <a:endParaRPr lang="en-US" altLang="ja-JP" dirty="0" smtClean="0"/>
          </a:p>
          <a:p>
            <a:pPr>
              <a:buFont typeface="Wingdings" charset="2"/>
              <a:buChar char="ü"/>
            </a:pPr>
            <a:r>
              <a:rPr lang="ja-JP" altLang="en-US" dirty="0" smtClean="0"/>
              <a:t>安全に情報をやり取りするための仕組みは</a:t>
            </a:r>
            <a:r>
              <a:rPr lang="en-US" altLang="ja-JP" dirty="0" smtClean="0"/>
              <a:t>?</a:t>
            </a:r>
          </a:p>
          <a:p>
            <a:pPr>
              <a:buFont typeface="Wingdings" charset="2"/>
              <a:buChar char="ü"/>
            </a:pPr>
            <a:endParaRPr kumimoji="1" lang="en-US" altLang="ja-JP" dirty="0" smtClean="0"/>
          </a:p>
          <a:p>
            <a:pPr>
              <a:buFont typeface="Wingdings" charset="2"/>
              <a:buChar char="ü"/>
            </a:pPr>
            <a:endParaRPr kumimoji="1" lang="ja-JP" altLang="en-US" dirty="0"/>
          </a:p>
        </p:txBody>
      </p:sp>
    </p:spTree>
    <p:extLst>
      <p:ext uri="{BB962C8B-B14F-4D97-AF65-F5344CB8AC3E}">
        <p14:creationId xmlns:p14="http://schemas.microsoft.com/office/powerpoint/2010/main" val="733312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TELNET </a:t>
            </a:r>
            <a:r>
              <a:rPr lang="ja-JP" altLang="en-US" dirty="0" smtClean="0"/>
              <a:t>（ポート</a:t>
            </a:r>
            <a:r>
              <a:rPr lang="ja-JP" altLang="en-US" dirty="0"/>
              <a:t>番号 </a:t>
            </a:r>
            <a:r>
              <a:rPr lang="en-US" altLang="ja-JP" dirty="0" smtClean="0"/>
              <a:t>23</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b="1" dirty="0" smtClean="0"/>
              <a:t>Tel</a:t>
            </a:r>
            <a:r>
              <a:rPr lang="en-US" altLang="ja-JP" dirty="0" smtClean="0"/>
              <a:t>ecommunication </a:t>
            </a:r>
            <a:r>
              <a:rPr lang="en-US" altLang="ja-JP" b="1" dirty="0"/>
              <a:t>Net</a:t>
            </a:r>
            <a:r>
              <a:rPr lang="en-US" altLang="ja-JP" dirty="0"/>
              <a:t>work</a:t>
            </a:r>
          </a:p>
          <a:p>
            <a:pPr lvl="1"/>
            <a:r>
              <a:rPr lang="ja-JP" altLang="en-US" dirty="0"/>
              <a:t>ネットワークを介して端末間およびプロセス間の通信を提供するためのプロトコル</a:t>
            </a:r>
          </a:p>
          <a:p>
            <a:pPr lvl="2"/>
            <a:r>
              <a:rPr lang="ja-JP" altLang="en-US" dirty="0"/>
              <a:t>この規約ができたことでリモートアクセスが可能になった</a:t>
            </a:r>
          </a:p>
          <a:p>
            <a:pPr lvl="2"/>
            <a:r>
              <a:rPr lang="ja-JP" altLang="en-US" dirty="0"/>
              <a:t>端末間通信では</a:t>
            </a:r>
            <a:r>
              <a:rPr lang="en-US" altLang="ja-JP" dirty="0"/>
              <a:t>, </a:t>
            </a:r>
            <a:r>
              <a:rPr lang="ja-JP" altLang="en-US" dirty="0"/>
              <a:t>ログインしたあとにシェルを起動</a:t>
            </a:r>
            <a:r>
              <a:rPr lang="ja-JP" altLang="en-US" dirty="0" smtClean="0"/>
              <a:t>する</a:t>
            </a:r>
            <a:endParaRPr lang="ja-JP" altLang="en-US" dirty="0"/>
          </a:p>
          <a:p>
            <a:r>
              <a:rPr lang="ja-JP" altLang="en-US" dirty="0"/>
              <a:t>短所</a:t>
            </a:r>
          </a:p>
          <a:p>
            <a:pPr lvl="1"/>
            <a:r>
              <a:rPr lang="ja-JP" altLang="en-US" dirty="0">
                <a:solidFill>
                  <a:srgbClr val="FF0000"/>
                </a:solidFill>
              </a:rPr>
              <a:t>データがその</a:t>
            </a:r>
            <a:r>
              <a:rPr lang="ja-JP" altLang="en-US" dirty="0" smtClean="0">
                <a:solidFill>
                  <a:srgbClr val="FF0000"/>
                </a:solidFill>
              </a:rPr>
              <a:t>まま（平</a:t>
            </a:r>
            <a:r>
              <a:rPr lang="ja-JP" altLang="en-US" dirty="0">
                <a:solidFill>
                  <a:srgbClr val="FF0000"/>
                </a:solidFill>
              </a:rPr>
              <a:t>文の</a:t>
            </a:r>
            <a:r>
              <a:rPr lang="ja-JP" altLang="en-US" dirty="0" smtClean="0">
                <a:solidFill>
                  <a:srgbClr val="FF0000"/>
                </a:solidFill>
              </a:rPr>
              <a:t>まま</a:t>
            </a:r>
            <a:r>
              <a:rPr lang="ja-JP" altLang="en-US" dirty="0">
                <a:solidFill>
                  <a:srgbClr val="FF0000"/>
                </a:solidFill>
              </a:rPr>
              <a:t>）</a:t>
            </a:r>
            <a:r>
              <a:rPr lang="ja-JP" altLang="en-US" dirty="0" smtClean="0">
                <a:solidFill>
                  <a:srgbClr val="FF0000"/>
                </a:solidFill>
              </a:rPr>
              <a:t>ネットワーク</a:t>
            </a:r>
            <a:r>
              <a:rPr lang="ja-JP" altLang="en-US" dirty="0">
                <a:solidFill>
                  <a:srgbClr val="FF0000"/>
                </a:solidFill>
              </a:rPr>
              <a:t>を流れる</a:t>
            </a:r>
          </a:p>
          <a:p>
            <a:pPr lvl="2"/>
            <a:r>
              <a:rPr lang="ja-JP" altLang="en-US" dirty="0" smtClean="0"/>
              <a:t>パスワード</a:t>
            </a:r>
            <a:r>
              <a:rPr lang="ja-JP" altLang="en-US" dirty="0"/>
              <a:t>も平文のまま</a:t>
            </a:r>
            <a:r>
              <a:rPr lang="ja-JP" altLang="en-US" dirty="0" smtClean="0"/>
              <a:t>流れる</a:t>
            </a:r>
            <a:endParaRPr lang="ja-JP" altLang="en-US" dirty="0"/>
          </a:p>
          <a:p>
            <a:r>
              <a:rPr lang="ja-JP" altLang="en-US" dirty="0"/>
              <a:t>コマンド</a:t>
            </a:r>
          </a:p>
          <a:p>
            <a:pPr lvl="1"/>
            <a:r>
              <a:rPr lang="en-US" altLang="ja-JP" dirty="0"/>
              <a:t>telnet</a:t>
            </a:r>
          </a:p>
          <a:p>
            <a:endParaRPr lang="en-US" altLang="ja-JP" dirty="0"/>
          </a:p>
          <a:p>
            <a:endParaRPr kumimoji="1" lang="ja-JP" altLang="en-US" dirty="0"/>
          </a:p>
        </p:txBody>
      </p:sp>
    </p:spTree>
    <p:extLst>
      <p:ext uri="{BB962C8B-B14F-4D97-AF65-F5344CB8AC3E}">
        <p14:creationId xmlns:p14="http://schemas.microsoft.com/office/powerpoint/2010/main" val="1465567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FTP </a:t>
            </a:r>
            <a:r>
              <a:rPr lang="ja-JP" altLang="en-US" dirty="0" smtClean="0"/>
              <a:t>（ポート</a:t>
            </a:r>
            <a:r>
              <a:rPr lang="ja-JP" altLang="en-US" dirty="0"/>
              <a:t>番号 </a:t>
            </a:r>
            <a:r>
              <a:rPr lang="en-US" altLang="ja-JP" dirty="0"/>
              <a:t>20, </a:t>
            </a:r>
            <a:r>
              <a:rPr lang="en-US" altLang="ja-JP" dirty="0" smtClean="0"/>
              <a:t>21</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b="1" dirty="0" smtClean="0"/>
              <a:t>F</a:t>
            </a:r>
            <a:r>
              <a:rPr lang="en-US" altLang="ja-JP" dirty="0" smtClean="0"/>
              <a:t>ile </a:t>
            </a:r>
            <a:r>
              <a:rPr lang="en-US" altLang="ja-JP" b="1" dirty="0"/>
              <a:t>T</a:t>
            </a:r>
            <a:r>
              <a:rPr lang="en-US" altLang="ja-JP" dirty="0"/>
              <a:t>ransfer </a:t>
            </a:r>
            <a:r>
              <a:rPr lang="en-US" altLang="ja-JP" b="1" dirty="0"/>
              <a:t>P</a:t>
            </a:r>
            <a:r>
              <a:rPr lang="en-US" altLang="ja-JP" dirty="0"/>
              <a:t>rotocol</a:t>
            </a:r>
          </a:p>
          <a:p>
            <a:pPr lvl="1"/>
            <a:r>
              <a:rPr lang="ja-JP" altLang="en-US" dirty="0"/>
              <a:t>ホスト間でファイル転送を行うためのプロトコル</a:t>
            </a:r>
          </a:p>
          <a:p>
            <a:pPr lvl="2"/>
            <a:r>
              <a:rPr lang="ja-JP" altLang="en-US" dirty="0"/>
              <a:t>データ転送用</a:t>
            </a:r>
            <a:r>
              <a:rPr lang="en-US" altLang="ja-JP" dirty="0"/>
              <a:t>: 20 </a:t>
            </a:r>
            <a:r>
              <a:rPr lang="ja-JP" altLang="en-US" dirty="0"/>
              <a:t>番</a:t>
            </a:r>
          </a:p>
          <a:p>
            <a:pPr lvl="2"/>
            <a:r>
              <a:rPr lang="ja-JP" altLang="en-US" dirty="0"/>
              <a:t>制御用</a:t>
            </a:r>
            <a:r>
              <a:rPr lang="en-US" altLang="ja-JP" dirty="0"/>
              <a:t>: 21 </a:t>
            </a:r>
            <a:r>
              <a:rPr lang="ja-JP" altLang="en-US" dirty="0" smtClean="0"/>
              <a:t>番</a:t>
            </a:r>
            <a:endParaRPr lang="ja-JP" altLang="en-US" dirty="0"/>
          </a:p>
          <a:p>
            <a:r>
              <a:rPr lang="ja-JP" altLang="en-US" dirty="0"/>
              <a:t>短所</a:t>
            </a:r>
          </a:p>
          <a:p>
            <a:pPr lvl="1"/>
            <a:r>
              <a:rPr lang="ja-JP" altLang="en-US" dirty="0">
                <a:solidFill>
                  <a:srgbClr val="FF0000"/>
                </a:solidFill>
              </a:rPr>
              <a:t>データがそのまま </a:t>
            </a:r>
            <a:r>
              <a:rPr lang="en-US" altLang="ja-JP" dirty="0">
                <a:solidFill>
                  <a:srgbClr val="FF0000"/>
                </a:solidFill>
              </a:rPr>
              <a:t>(</a:t>
            </a:r>
            <a:r>
              <a:rPr lang="ja-JP" altLang="en-US" dirty="0">
                <a:solidFill>
                  <a:srgbClr val="FF0000"/>
                </a:solidFill>
              </a:rPr>
              <a:t>平文のまま</a:t>
            </a:r>
            <a:r>
              <a:rPr lang="en-US" altLang="ja-JP" dirty="0">
                <a:solidFill>
                  <a:srgbClr val="FF0000"/>
                </a:solidFill>
              </a:rPr>
              <a:t>) </a:t>
            </a:r>
            <a:r>
              <a:rPr lang="ja-JP" altLang="en-US" dirty="0">
                <a:solidFill>
                  <a:srgbClr val="FF0000"/>
                </a:solidFill>
              </a:rPr>
              <a:t>ネットワークを流れる</a:t>
            </a:r>
          </a:p>
          <a:p>
            <a:pPr lvl="2"/>
            <a:r>
              <a:rPr lang="ja-JP" altLang="en-US" dirty="0" smtClean="0"/>
              <a:t>パスワード</a:t>
            </a:r>
            <a:r>
              <a:rPr lang="ja-JP" altLang="en-US" dirty="0"/>
              <a:t>も平文のまま</a:t>
            </a:r>
            <a:r>
              <a:rPr lang="ja-JP" altLang="en-US" dirty="0" smtClean="0"/>
              <a:t>流れる</a:t>
            </a:r>
            <a:endParaRPr lang="ja-JP" altLang="en-US" dirty="0"/>
          </a:p>
          <a:p>
            <a:r>
              <a:rPr lang="ja-JP" altLang="en-US" dirty="0"/>
              <a:t>コマンド</a:t>
            </a:r>
          </a:p>
          <a:p>
            <a:pPr lvl="1"/>
            <a:r>
              <a:rPr lang="en-US" altLang="ja-JP" dirty="0"/>
              <a:t>ftp</a:t>
            </a:r>
          </a:p>
          <a:p>
            <a:endParaRPr kumimoji="1" lang="ja-JP" altLang="en-US" dirty="0"/>
          </a:p>
        </p:txBody>
      </p:sp>
    </p:spTree>
    <p:extLst>
      <p:ext uri="{BB962C8B-B14F-4D97-AF65-F5344CB8AC3E}">
        <p14:creationId xmlns:p14="http://schemas.microsoft.com/office/powerpoint/2010/main" val="1763373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SSH </a:t>
            </a:r>
            <a:r>
              <a:rPr lang="ja-JP" altLang="en-US" dirty="0" smtClean="0"/>
              <a:t>（ポート</a:t>
            </a:r>
            <a:r>
              <a:rPr lang="ja-JP" altLang="en-US" dirty="0"/>
              <a:t>番号 </a:t>
            </a:r>
            <a:r>
              <a:rPr lang="en-US" altLang="ja-JP" dirty="0" smtClean="0"/>
              <a:t>22</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b="1" dirty="0" smtClean="0"/>
              <a:t>S</a:t>
            </a:r>
            <a:r>
              <a:rPr lang="en-US" altLang="ja-JP" dirty="0" smtClean="0"/>
              <a:t>ecure </a:t>
            </a:r>
            <a:r>
              <a:rPr lang="en-US" altLang="ja-JP" b="1" dirty="0"/>
              <a:t>Sh</a:t>
            </a:r>
            <a:r>
              <a:rPr lang="en-US" altLang="ja-JP" dirty="0"/>
              <a:t>ell</a:t>
            </a:r>
          </a:p>
          <a:p>
            <a:pPr lvl="1"/>
            <a:r>
              <a:rPr lang="ja-JP" altLang="en-US" dirty="0"/>
              <a:t>リモートホストにログインしたり</a:t>
            </a:r>
            <a:r>
              <a:rPr lang="en-US" altLang="ja-JP" dirty="0"/>
              <a:t>, </a:t>
            </a:r>
            <a:r>
              <a:rPr lang="ja-JP" altLang="en-US" dirty="0"/>
              <a:t>コマンドを実行したり</a:t>
            </a:r>
            <a:r>
              <a:rPr lang="en-US" altLang="ja-JP" dirty="0"/>
              <a:t>, </a:t>
            </a:r>
            <a:r>
              <a:rPr lang="ja-JP" altLang="en-US" dirty="0"/>
              <a:t>ファイルを転送するためのプロトコル</a:t>
            </a:r>
          </a:p>
          <a:p>
            <a:pPr lvl="1"/>
            <a:r>
              <a:rPr lang="ja-JP" altLang="en-US" dirty="0">
                <a:solidFill>
                  <a:schemeClr val="accent3">
                    <a:lumMod val="50000"/>
                  </a:schemeClr>
                </a:solidFill>
              </a:rPr>
              <a:t>通信内容が暗号化される</a:t>
            </a:r>
          </a:p>
          <a:p>
            <a:pPr lvl="2"/>
            <a:r>
              <a:rPr lang="ja-JP" altLang="en-US" dirty="0"/>
              <a:t>パスワードが盗聴されて</a:t>
            </a:r>
            <a:r>
              <a:rPr lang="ja-JP" altLang="en-US" dirty="0" smtClean="0"/>
              <a:t>も解読できない</a:t>
            </a:r>
            <a:endParaRPr lang="ja-JP" altLang="en-US" dirty="0"/>
          </a:p>
          <a:p>
            <a:r>
              <a:rPr lang="ja-JP" altLang="en-US" dirty="0"/>
              <a:t>短所</a:t>
            </a:r>
          </a:p>
          <a:p>
            <a:pPr lvl="1"/>
            <a:r>
              <a:rPr lang="ja-JP" altLang="en-US" dirty="0"/>
              <a:t>暗号化される分</a:t>
            </a:r>
            <a:r>
              <a:rPr lang="en-US" altLang="ja-JP" dirty="0"/>
              <a:t>, </a:t>
            </a:r>
            <a:r>
              <a:rPr lang="ja-JP" altLang="en-US" dirty="0"/>
              <a:t>処理時間</a:t>
            </a:r>
            <a:r>
              <a:rPr lang="ja-JP" altLang="en-US" dirty="0" smtClean="0"/>
              <a:t>が（少しばかり</a:t>
            </a:r>
            <a:r>
              <a:rPr lang="ja-JP" altLang="en-US" dirty="0"/>
              <a:t>）</a:t>
            </a:r>
            <a:r>
              <a:rPr lang="ja-JP" altLang="en-US" dirty="0" smtClean="0"/>
              <a:t>長く</a:t>
            </a:r>
            <a:r>
              <a:rPr lang="ja-JP" altLang="en-US" dirty="0"/>
              <a:t>なる</a:t>
            </a:r>
          </a:p>
          <a:p>
            <a:pPr lvl="1"/>
            <a:r>
              <a:rPr lang="ja-JP" altLang="en-US" dirty="0"/>
              <a:t>パケットサイズ</a:t>
            </a:r>
            <a:r>
              <a:rPr lang="ja-JP" altLang="en-US" dirty="0" smtClean="0"/>
              <a:t>も（少しばかり</a:t>
            </a:r>
            <a:r>
              <a:rPr lang="ja-JP" altLang="en-US" dirty="0"/>
              <a:t>）</a:t>
            </a:r>
            <a:r>
              <a:rPr lang="ja-JP" altLang="en-US" dirty="0" smtClean="0"/>
              <a:t>大きくなる</a:t>
            </a:r>
            <a:endParaRPr lang="ja-JP" altLang="en-US" dirty="0"/>
          </a:p>
          <a:p>
            <a:r>
              <a:rPr lang="ja-JP" altLang="en-US" dirty="0"/>
              <a:t>コマンド</a:t>
            </a:r>
          </a:p>
          <a:p>
            <a:pPr lvl="1"/>
            <a:r>
              <a:rPr lang="en-US" altLang="ja-JP" dirty="0" err="1">
                <a:solidFill>
                  <a:srgbClr val="FF0000"/>
                </a:solidFill>
              </a:rPr>
              <a:t>ssh</a:t>
            </a:r>
            <a:r>
              <a:rPr lang="en-US" altLang="ja-JP" dirty="0"/>
              <a:t>, </a:t>
            </a:r>
            <a:r>
              <a:rPr lang="en-US" altLang="ja-JP" dirty="0" err="1"/>
              <a:t>slogin</a:t>
            </a:r>
            <a:r>
              <a:rPr lang="en-US" altLang="ja-JP" dirty="0"/>
              <a:t> </a:t>
            </a:r>
            <a:r>
              <a:rPr lang="en-US" altLang="ja-JP" dirty="0" smtClean="0"/>
              <a:t>(=secure </a:t>
            </a:r>
            <a:r>
              <a:rPr lang="en-US" altLang="ja-JP" dirty="0"/>
              <a:t>login), </a:t>
            </a:r>
            <a:r>
              <a:rPr lang="en-US" altLang="ja-JP" dirty="0" err="1">
                <a:solidFill>
                  <a:srgbClr val="FF0000"/>
                </a:solidFill>
              </a:rPr>
              <a:t>scp</a:t>
            </a:r>
            <a:r>
              <a:rPr lang="en-US" altLang="ja-JP" dirty="0"/>
              <a:t> </a:t>
            </a:r>
            <a:r>
              <a:rPr lang="en-US" altLang="ja-JP" dirty="0" smtClean="0"/>
              <a:t>(=secure </a:t>
            </a:r>
            <a:r>
              <a:rPr lang="en-US" altLang="ja-JP" dirty="0"/>
              <a:t>copy)</a:t>
            </a:r>
          </a:p>
          <a:p>
            <a:endParaRPr kumimoji="1" lang="ja-JP" altLang="en-US" dirty="0"/>
          </a:p>
        </p:txBody>
      </p:sp>
    </p:spTree>
    <p:extLst>
      <p:ext uri="{BB962C8B-B14F-4D97-AF65-F5344CB8AC3E}">
        <p14:creationId xmlns:p14="http://schemas.microsoft.com/office/powerpoint/2010/main" val="350699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Windows </a:t>
            </a:r>
            <a:r>
              <a:rPr lang="ja-JP" altLang="en-US" dirty="0"/>
              <a:t>の場合</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telnet, </a:t>
            </a:r>
            <a:r>
              <a:rPr lang="en-US" altLang="ja-JP" dirty="0"/>
              <a:t>ftp</a:t>
            </a:r>
          </a:p>
          <a:p>
            <a:pPr lvl="1"/>
            <a:r>
              <a:rPr lang="ja-JP" altLang="en-US" dirty="0"/>
              <a:t>最初から実装されて</a:t>
            </a:r>
            <a:r>
              <a:rPr lang="ja-JP" altLang="en-US" dirty="0" smtClean="0"/>
              <a:t>いる</a:t>
            </a:r>
            <a:endParaRPr lang="en-US" altLang="ja-JP" dirty="0" smtClean="0"/>
          </a:p>
          <a:p>
            <a:pPr lvl="2"/>
            <a:r>
              <a:rPr lang="ja-JP" altLang="en-US" dirty="0" smtClean="0"/>
              <a:t>ただし</a:t>
            </a:r>
            <a:r>
              <a:rPr lang="en-US" altLang="ja-JP" dirty="0" smtClean="0"/>
              <a:t>, telnet </a:t>
            </a:r>
            <a:r>
              <a:rPr lang="ja-JP" altLang="en-US" dirty="0" smtClean="0"/>
              <a:t>については</a:t>
            </a:r>
            <a:r>
              <a:rPr lang="en-US" altLang="ja-JP" dirty="0" smtClean="0"/>
              <a:t>, Windows Vista</a:t>
            </a:r>
            <a:r>
              <a:rPr lang="ja-JP" altLang="en-US" dirty="0" smtClean="0"/>
              <a:t> 以降では</a:t>
            </a:r>
            <a:r>
              <a:rPr lang="en-US" altLang="ja-JP" dirty="0" smtClean="0"/>
              <a:t>, </a:t>
            </a:r>
            <a:r>
              <a:rPr lang="ja-JP" altLang="en-US" dirty="0" smtClean="0"/>
              <a:t>有効化する必要がある</a:t>
            </a:r>
            <a:endParaRPr lang="ja-JP" altLang="en-US" dirty="0"/>
          </a:p>
          <a:p>
            <a:r>
              <a:rPr lang="en-US" altLang="ja-JP" dirty="0" smtClean="0"/>
              <a:t>Windows </a:t>
            </a:r>
            <a:r>
              <a:rPr lang="ja-JP" altLang="en-US" dirty="0" smtClean="0"/>
              <a:t>に含まれないクライアント</a:t>
            </a:r>
            <a:endParaRPr lang="ja-JP" altLang="en-US" dirty="0"/>
          </a:p>
          <a:p>
            <a:pPr lvl="1"/>
            <a:r>
              <a:rPr lang="ja-JP" altLang="en-US" dirty="0" smtClean="0"/>
              <a:t>リモートログイン</a:t>
            </a:r>
            <a:endParaRPr lang="en-US" altLang="ja-JP" dirty="0" smtClean="0"/>
          </a:p>
          <a:p>
            <a:pPr lvl="2"/>
            <a:r>
              <a:rPr lang="en-US" altLang="ja-JP" dirty="0" err="1" smtClean="0"/>
              <a:t>Tera</a:t>
            </a:r>
            <a:r>
              <a:rPr lang="en-US" altLang="ja-JP" dirty="0" smtClean="0"/>
              <a:t> Term</a:t>
            </a:r>
            <a:endParaRPr lang="en-US" altLang="ja-JP" dirty="0"/>
          </a:p>
          <a:p>
            <a:pPr lvl="2"/>
            <a:r>
              <a:rPr lang="en-US" altLang="ja-JP" dirty="0" err="1"/>
              <a:t>PuTTY</a:t>
            </a:r>
            <a:endParaRPr lang="en-US" altLang="ja-JP" dirty="0"/>
          </a:p>
          <a:p>
            <a:pPr lvl="2"/>
            <a:r>
              <a:rPr lang="en-US" altLang="ja-JP" dirty="0" err="1" smtClean="0"/>
              <a:t>Poderosa</a:t>
            </a:r>
            <a:endParaRPr lang="en-US" altLang="ja-JP" dirty="0"/>
          </a:p>
          <a:p>
            <a:pPr marL="914400" lvl="2" indent="0">
              <a:buNone/>
            </a:pPr>
            <a:r>
              <a:rPr lang="en-US" altLang="ja-JP" dirty="0" smtClean="0"/>
              <a:t>…</a:t>
            </a:r>
            <a:endParaRPr lang="en-US" altLang="ja-JP" dirty="0"/>
          </a:p>
          <a:p>
            <a:pPr lvl="1"/>
            <a:r>
              <a:rPr lang="ja-JP" altLang="en-US" dirty="0"/>
              <a:t>ファイル転送</a:t>
            </a:r>
          </a:p>
          <a:p>
            <a:pPr lvl="2"/>
            <a:r>
              <a:rPr lang="en-US" altLang="ja-JP" dirty="0" err="1"/>
              <a:t>WinSCP</a:t>
            </a:r>
            <a:endParaRPr lang="en-US" altLang="ja-JP" dirty="0"/>
          </a:p>
          <a:p>
            <a:pPr lvl="2"/>
            <a:r>
              <a:rPr lang="en-US" altLang="ja-JP" dirty="0" smtClean="0"/>
              <a:t>FFFTP</a:t>
            </a:r>
          </a:p>
          <a:p>
            <a:pPr marL="914400" lvl="2" indent="0">
              <a:buNone/>
            </a:pPr>
            <a:r>
              <a:rPr lang="en-US" altLang="ja-JP" dirty="0" smtClean="0"/>
              <a:t>…</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3966723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1 3"/>
          <p:cNvSpPr/>
          <p:nvPr/>
        </p:nvSpPr>
        <p:spPr>
          <a:xfrm>
            <a:off x="467544" y="5436955"/>
            <a:ext cx="8208912" cy="1304413"/>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リモートアクセスまとめ</a:t>
            </a:r>
            <a:endParaRPr kumimoji="1" lang="ja-JP" altLang="en-US" dirty="0"/>
          </a:p>
        </p:txBody>
      </p:sp>
      <p:sp>
        <p:nvSpPr>
          <p:cNvPr id="3" name="コンテンツ プレースホルダー 2"/>
          <p:cNvSpPr>
            <a:spLocks noGrp="1"/>
          </p:cNvSpPr>
          <p:nvPr>
            <p:ph idx="1"/>
          </p:nvPr>
        </p:nvSpPr>
        <p:spPr>
          <a:xfrm>
            <a:off x="467544" y="1106488"/>
            <a:ext cx="8208912" cy="4698776"/>
          </a:xfrm>
        </p:spPr>
        <p:txBody>
          <a:bodyPr>
            <a:normAutofit fontScale="85000" lnSpcReduction="20000"/>
          </a:bodyPr>
          <a:lstStyle/>
          <a:p>
            <a:r>
              <a:rPr lang="ja-JP" altLang="en-US" dirty="0"/>
              <a:t>リモートアクセスの種類</a:t>
            </a:r>
          </a:p>
          <a:p>
            <a:pPr lvl="1"/>
            <a:r>
              <a:rPr lang="ja-JP" altLang="en-US" dirty="0"/>
              <a:t>リモートログイン</a:t>
            </a:r>
            <a:r>
              <a:rPr lang="en-US" altLang="ja-JP" dirty="0"/>
              <a:t>, </a:t>
            </a:r>
            <a:r>
              <a:rPr lang="ja-JP" altLang="en-US" dirty="0" smtClean="0"/>
              <a:t>ファイル</a:t>
            </a:r>
            <a:r>
              <a:rPr lang="ja-JP" altLang="en-US" dirty="0"/>
              <a:t>転送</a:t>
            </a:r>
          </a:p>
          <a:p>
            <a:r>
              <a:rPr lang="en-US" altLang="ja-JP" dirty="0"/>
              <a:t>TELNET</a:t>
            </a:r>
          </a:p>
          <a:p>
            <a:pPr lvl="1"/>
            <a:r>
              <a:rPr lang="ja-JP" altLang="en-US" dirty="0"/>
              <a:t>リモートログインのためのプロトコル</a:t>
            </a:r>
          </a:p>
          <a:p>
            <a:pPr lvl="1"/>
            <a:r>
              <a:rPr lang="ja-JP" altLang="en-US" dirty="0"/>
              <a:t>通信内容は暗号化されない</a:t>
            </a:r>
          </a:p>
          <a:p>
            <a:r>
              <a:rPr lang="en-US" altLang="ja-JP" dirty="0"/>
              <a:t>FTP</a:t>
            </a:r>
          </a:p>
          <a:p>
            <a:pPr lvl="1"/>
            <a:r>
              <a:rPr lang="ja-JP" altLang="en-US" dirty="0"/>
              <a:t>ファイル転送のためのプロトコル</a:t>
            </a:r>
          </a:p>
          <a:p>
            <a:pPr lvl="1"/>
            <a:r>
              <a:rPr lang="ja-JP" altLang="en-US" dirty="0"/>
              <a:t>通信内容は暗号化されない</a:t>
            </a:r>
          </a:p>
          <a:p>
            <a:r>
              <a:rPr lang="en-US" altLang="ja-JP" dirty="0" smtClean="0"/>
              <a:t>SSH</a:t>
            </a:r>
          </a:p>
          <a:p>
            <a:pPr lvl="1"/>
            <a:r>
              <a:rPr lang="ja-JP" altLang="en-US" dirty="0" smtClean="0"/>
              <a:t>リモートログイン</a:t>
            </a:r>
            <a:r>
              <a:rPr lang="en-US" altLang="ja-JP" dirty="0" smtClean="0"/>
              <a:t>, </a:t>
            </a:r>
            <a:r>
              <a:rPr lang="ja-JP" altLang="en-US" dirty="0" smtClean="0"/>
              <a:t>ファイル転送などに使用するプロトコル</a:t>
            </a:r>
          </a:p>
          <a:p>
            <a:pPr lvl="1"/>
            <a:r>
              <a:rPr lang="ja-JP" altLang="en-US" dirty="0" smtClean="0"/>
              <a:t>通信内容が暗号化される</a:t>
            </a:r>
            <a:endParaRPr kumimoji="1" lang="ja-JP" altLang="en-US" dirty="0"/>
          </a:p>
        </p:txBody>
      </p:sp>
      <p:sp>
        <p:nvSpPr>
          <p:cNvPr id="5" name="テキスト ボックス 4"/>
          <p:cNvSpPr txBox="1"/>
          <p:nvPr/>
        </p:nvSpPr>
        <p:spPr>
          <a:xfrm>
            <a:off x="1835696" y="5790750"/>
            <a:ext cx="5840060" cy="584775"/>
          </a:xfrm>
          <a:prstGeom prst="rect">
            <a:avLst/>
          </a:prstGeom>
          <a:noFill/>
        </p:spPr>
        <p:txBody>
          <a:bodyPr wrap="none" rtlCol="0">
            <a:spAutoFit/>
          </a:bodyPr>
          <a:lstStyle/>
          <a:p>
            <a:r>
              <a:rPr lang="en-US" altLang="ja-JP" sz="3200" dirty="0" smtClean="0">
                <a:solidFill>
                  <a:srgbClr val="FF0000"/>
                </a:solidFill>
              </a:rPr>
              <a:t>TELNET, FTP </a:t>
            </a:r>
            <a:r>
              <a:rPr lang="ja-JP" altLang="en-US" sz="3200" dirty="0" smtClean="0">
                <a:solidFill>
                  <a:srgbClr val="FF0000"/>
                </a:solidFill>
              </a:rPr>
              <a:t>は使わないように</a:t>
            </a:r>
            <a:endParaRPr kumimoji="1" lang="ja-JP" altLang="en-US" sz="3200" dirty="0">
              <a:solidFill>
                <a:srgbClr val="FF0000"/>
              </a:solidFill>
            </a:endParaRPr>
          </a:p>
        </p:txBody>
      </p:sp>
    </p:spTree>
    <p:extLst>
      <p:ext uri="{BB962C8B-B14F-4D97-AF65-F5344CB8AC3E}">
        <p14:creationId xmlns:p14="http://schemas.microsoft.com/office/powerpoint/2010/main" val="1268937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432334" y="1052736"/>
            <a:ext cx="8280920" cy="5059362"/>
          </a:xfrm>
        </p:spPr>
        <p:txBody>
          <a:bodyPr/>
          <a:lstStyle/>
          <a:p>
            <a:r>
              <a:rPr lang="en-US" altLang="ja-JP" dirty="0">
                <a:solidFill>
                  <a:schemeClr val="tx2">
                    <a:lumMod val="65000"/>
                  </a:schemeClr>
                </a:solidFill>
              </a:rPr>
              <a:t>Network Computing </a:t>
            </a:r>
            <a:r>
              <a:rPr lang="ja-JP" altLang="en-US" dirty="0">
                <a:solidFill>
                  <a:schemeClr val="tx2">
                    <a:lumMod val="65000"/>
                  </a:schemeClr>
                </a:solidFill>
              </a:rPr>
              <a:t>の基礎</a:t>
            </a:r>
          </a:p>
          <a:p>
            <a:pPr lvl="1"/>
            <a:r>
              <a:rPr lang="ja-JP" altLang="en-US" dirty="0">
                <a:solidFill>
                  <a:schemeClr val="tx2">
                    <a:lumMod val="65000"/>
                  </a:schemeClr>
                </a:solidFill>
              </a:rPr>
              <a:t>サーバ</a:t>
            </a:r>
            <a:r>
              <a:rPr lang="en-US" altLang="ja-JP" dirty="0">
                <a:solidFill>
                  <a:schemeClr val="tx2">
                    <a:lumMod val="65000"/>
                  </a:schemeClr>
                </a:solidFill>
              </a:rPr>
              <a:t>, </a:t>
            </a:r>
            <a:r>
              <a:rPr lang="ja-JP" altLang="en-US" dirty="0">
                <a:solidFill>
                  <a:schemeClr val="tx2">
                    <a:lumMod val="65000"/>
                  </a:schemeClr>
                </a:solidFill>
              </a:rPr>
              <a:t>クライアント</a:t>
            </a:r>
            <a:r>
              <a:rPr lang="en-US" altLang="ja-JP" dirty="0">
                <a:solidFill>
                  <a:schemeClr val="tx2">
                    <a:lumMod val="65000"/>
                  </a:schemeClr>
                </a:solidFill>
              </a:rPr>
              <a:t>, </a:t>
            </a:r>
            <a:r>
              <a:rPr lang="ja-JP" altLang="en-US" dirty="0">
                <a:solidFill>
                  <a:schemeClr val="tx2">
                    <a:lumMod val="65000"/>
                  </a:schemeClr>
                </a:solidFill>
              </a:rPr>
              <a:t>ポート</a:t>
            </a:r>
            <a:r>
              <a:rPr lang="en-US" altLang="ja-JP" dirty="0">
                <a:solidFill>
                  <a:schemeClr val="tx2">
                    <a:lumMod val="65000"/>
                  </a:schemeClr>
                </a:solidFill>
              </a:rPr>
              <a:t>, </a:t>
            </a:r>
            <a:r>
              <a:rPr lang="ja-JP" altLang="en-US" dirty="0" smtClean="0">
                <a:solidFill>
                  <a:schemeClr val="tx2">
                    <a:lumMod val="65000"/>
                  </a:schemeClr>
                </a:solidFill>
              </a:rPr>
              <a:t>デーモン</a:t>
            </a:r>
            <a:endParaRPr lang="ja-JP" altLang="en-US" dirty="0">
              <a:solidFill>
                <a:schemeClr val="tx2">
                  <a:lumMod val="65000"/>
                </a:schemeClr>
              </a:solidFill>
            </a:endParaRPr>
          </a:p>
          <a:p>
            <a:r>
              <a:rPr lang="ja-JP" altLang="en-US" dirty="0">
                <a:solidFill>
                  <a:schemeClr val="tx2">
                    <a:lumMod val="65000"/>
                  </a:schemeClr>
                </a:solidFill>
              </a:rPr>
              <a:t>最低限リモートアクセス</a:t>
            </a:r>
          </a:p>
          <a:p>
            <a:pPr lvl="1"/>
            <a:r>
              <a:rPr lang="ja-JP" altLang="en-US" dirty="0" smtClean="0">
                <a:solidFill>
                  <a:schemeClr val="tx2">
                    <a:lumMod val="65000"/>
                  </a:schemeClr>
                </a:solidFill>
              </a:rPr>
              <a:t>リモートログイン</a:t>
            </a:r>
            <a:r>
              <a:rPr lang="en-US" altLang="ja-JP" dirty="0" smtClean="0">
                <a:solidFill>
                  <a:schemeClr val="tx2">
                    <a:lumMod val="65000"/>
                  </a:schemeClr>
                </a:solidFill>
              </a:rPr>
              <a:t>, </a:t>
            </a:r>
            <a:r>
              <a:rPr lang="ja-JP" altLang="en-US" dirty="0">
                <a:solidFill>
                  <a:schemeClr val="tx2">
                    <a:lumMod val="65000"/>
                  </a:schemeClr>
                </a:solidFill>
              </a:rPr>
              <a:t>ファイル</a:t>
            </a:r>
            <a:r>
              <a:rPr lang="ja-JP" altLang="en-US" dirty="0" smtClean="0">
                <a:solidFill>
                  <a:schemeClr val="tx2">
                    <a:lumMod val="65000"/>
                  </a:schemeClr>
                </a:solidFill>
              </a:rPr>
              <a:t>転送</a:t>
            </a:r>
            <a:endParaRPr lang="en-US" altLang="ja-JP" dirty="0" smtClean="0">
              <a:solidFill>
                <a:schemeClr val="tx2">
                  <a:lumMod val="65000"/>
                </a:schemeClr>
              </a:solidFill>
            </a:endParaRPr>
          </a:p>
          <a:p>
            <a:r>
              <a:rPr lang="ja-JP" altLang="en-US" dirty="0" smtClean="0">
                <a:solidFill>
                  <a:srgbClr val="FF0000"/>
                </a:solidFill>
              </a:rPr>
              <a:t>インターネットセキュリティ</a:t>
            </a:r>
            <a:endParaRPr lang="en-US" altLang="ja-JP" dirty="0" smtClean="0">
              <a:solidFill>
                <a:srgbClr val="FF0000"/>
              </a:solidFill>
            </a:endParaRPr>
          </a:p>
          <a:p>
            <a:pPr lvl="1"/>
            <a:r>
              <a:rPr lang="ja-JP" altLang="en-US" dirty="0" smtClean="0">
                <a:solidFill>
                  <a:srgbClr val="FF0000"/>
                </a:solidFill>
              </a:rPr>
              <a:t>被害に遭わないために</a:t>
            </a:r>
            <a:r>
              <a:rPr lang="en-US" altLang="ja-JP" dirty="0" smtClean="0">
                <a:solidFill>
                  <a:srgbClr val="FF0000"/>
                </a:solidFill>
              </a:rPr>
              <a:t>,</a:t>
            </a:r>
            <a:r>
              <a:rPr lang="ja-JP" altLang="en-US" dirty="0" smtClean="0">
                <a:solidFill>
                  <a:srgbClr val="FF0000"/>
                </a:solidFill>
              </a:rPr>
              <a:t> ユーザーを守るために</a:t>
            </a:r>
            <a:endParaRPr lang="en-US" altLang="ja-JP" dirty="0" smtClean="0">
              <a:solidFill>
                <a:srgbClr val="FF0000"/>
              </a:solidFill>
            </a:endParaRPr>
          </a:p>
          <a:p>
            <a:r>
              <a:rPr lang="ja-JP" altLang="en-US" dirty="0" smtClean="0">
                <a:solidFill>
                  <a:schemeClr val="tx2">
                    <a:lumMod val="65000"/>
                  </a:schemeClr>
                </a:solidFill>
              </a:rPr>
              <a:t>公開</a:t>
            </a:r>
            <a:r>
              <a:rPr lang="ja-JP" altLang="en-US" dirty="0">
                <a:solidFill>
                  <a:schemeClr val="tx2">
                    <a:lumMod val="65000"/>
                  </a:schemeClr>
                </a:solidFill>
              </a:rPr>
              <a:t>鍵</a:t>
            </a:r>
            <a:r>
              <a:rPr lang="ja-JP" altLang="en-US" dirty="0" smtClean="0">
                <a:solidFill>
                  <a:schemeClr val="tx2">
                    <a:lumMod val="65000"/>
                  </a:schemeClr>
                </a:solidFill>
              </a:rPr>
              <a:t>暗号による通信と</a:t>
            </a:r>
            <a:r>
              <a:rPr lang="en-US" altLang="ja-JP" dirty="0" smtClean="0">
                <a:solidFill>
                  <a:schemeClr val="tx2">
                    <a:lumMod val="65000"/>
                  </a:schemeClr>
                </a:solidFill>
              </a:rPr>
              <a:t> </a:t>
            </a:r>
            <a:r>
              <a:rPr lang="en-US" altLang="ja-JP" dirty="0" err="1">
                <a:solidFill>
                  <a:schemeClr val="tx2">
                    <a:lumMod val="65000"/>
                  </a:schemeClr>
                </a:solidFill>
              </a:rPr>
              <a:t>ssh</a:t>
            </a:r>
            <a:r>
              <a:rPr lang="en-US" altLang="ja-JP" dirty="0">
                <a:solidFill>
                  <a:schemeClr val="tx2">
                    <a:lumMod val="65000"/>
                  </a:schemeClr>
                </a:solidFill>
              </a:rPr>
              <a:t> </a:t>
            </a:r>
            <a:r>
              <a:rPr lang="ja-JP" altLang="en-US" dirty="0">
                <a:solidFill>
                  <a:schemeClr val="tx2">
                    <a:lumMod val="65000"/>
                  </a:schemeClr>
                </a:solidFill>
              </a:rPr>
              <a:t>認証</a:t>
            </a:r>
          </a:p>
          <a:p>
            <a:endParaRPr kumimoji="1" lang="ja-JP" altLang="en-US" dirty="0"/>
          </a:p>
        </p:txBody>
      </p:sp>
    </p:spTree>
    <p:extLst>
      <p:ext uri="{BB962C8B-B14F-4D97-AF65-F5344CB8AC3E}">
        <p14:creationId xmlns:p14="http://schemas.microsoft.com/office/powerpoint/2010/main" val="317636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インターネット上の脅威</a:t>
            </a:r>
            <a:endParaRPr kumimoji="1" lang="ja-JP" altLang="en-US" dirty="0"/>
          </a:p>
        </p:txBody>
      </p:sp>
      <p:grpSp>
        <p:nvGrpSpPr>
          <p:cNvPr id="4" name="グループ化 3"/>
          <p:cNvGrpSpPr/>
          <p:nvPr/>
        </p:nvGrpSpPr>
        <p:grpSpPr>
          <a:xfrm>
            <a:off x="323850" y="1124744"/>
            <a:ext cx="7993063" cy="5095220"/>
            <a:chOff x="323850" y="1506239"/>
            <a:chExt cx="7993063" cy="5095220"/>
          </a:xfrm>
        </p:grpSpPr>
        <p:sp>
          <p:nvSpPr>
            <p:cNvPr id="5" name="AutoShape 55"/>
            <p:cNvSpPr>
              <a:spLocks noChangeArrowheads="1"/>
            </p:cNvSpPr>
            <p:nvPr/>
          </p:nvSpPr>
          <p:spPr bwMode="auto">
            <a:xfrm rot="5400000">
              <a:off x="4248150" y="3414414"/>
              <a:ext cx="1511300"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243 h 21600"/>
                <a:gd name="T14" fmla="*/ 19621 w 21600"/>
                <a:gd name="T15" fmla="*/ 7915 h 21600"/>
              </a:gdLst>
              <a:ahLst/>
              <a:cxnLst>
                <a:cxn ang="T8">
                  <a:pos x="T0" y="T1"/>
                </a:cxn>
                <a:cxn ang="T9">
                  <a:pos x="T2" y="T3"/>
                </a:cxn>
                <a:cxn ang="T10">
                  <a:pos x="T4" y="T5"/>
                </a:cxn>
                <a:cxn ang="T11">
                  <a:pos x="T6" y="T7"/>
                </a:cxn>
              </a:cxnLst>
              <a:rect l="T12" t="T13" r="T14" b="T15"/>
              <a:pathLst>
                <a:path w="21600" h="21600">
                  <a:moveTo>
                    <a:pt x="21600" y="6079"/>
                  </a:moveTo>
                  <a:lnTo>
                    <a:pt x="15049" y="0"/>
                  </a:lnTo>
                  <a:lnTo>
                    <a:pt x="15049" y="4243"/>
                  </a:lnTo>
                  <a:lnTo>
                    <a:pt x="12427" y="4243"/>
                  </a:lnTo>
                  <a:cubicBezTo>
                    <a:pt x="5564" y="4243"/>
                    <a:pt x="0" y="7787"/>
                    <a:pt x="0" y="12158"/>
                  </a:cubicBezTo>
                  <a:lnTo>
                    <a:pt x="0" y="21600"/>
                  </a:lnTo>
                  <a:lnTo>
                    <a:pt x="3753" y="21600"/>
                  </a:lnTo>
                  <a:lnTo>
                    <a:pt x="3753" y="12158"/>
                  </a:lnTo>
                  <a:cubicBezTo>
                    <a:pt x="3753" y="9815"/>
                    <a:pt x="7636" y="7915"/>
                    <a:pt x="12427" y="7915"/>
                  </a:cubicBezTo>
                  <a:lnTo>
                    <a:pt x="15049" y="7915"/>
                  </a:lnTo>
                  <a:lnTo>
                    <a:pt x="15049" y="12158"/>
                  </a:lnTo>
                  <a:close/>
                </a:path>
              </a:pathLst>
            </a:custGeom>
            <a:gradFill rotWithShape="1">
              <a:gsLst>
                <a:gs pos="0">
                  <a:srgbClr val="008000">
                    <a:alpha val="50000"/>
                  </a:srgbClr>
                </a:gs>
                <a:gs pos="100000">
                  <a:srgbClr val="FF0000">
                    <a:alpha val="50000"/>
                  </a:srgbClr>
                </a:gs>
              </a:gsLst>
              <a:lin ang="0" scaled="1"/>
            </a:gradFill>
            <a:ln w="9525">
              <a:noFill/>
              <a:miter lim="800000"/>
              <a:headEnd/>
              <a:tailEnd/>
            </a:ln>
          </p:spPr>
          <p:txBody>
            <a:bodyPr wrap="none" anchor="ctr"/>
            <a:lstStyle/>
            <a:p>
              <a:endParaRPr lang="ja-JP" altLang="en-US" dirty="0"/>
            </a:p>
          </p:txBody>
        </p:sp>
        <p:pic>
          <p:nvPicPr>
            <p:cNvPr id="6" name="Picture 53" descr="MCj04325990000[1]"/>
            <p:cNvPicPr>
              <a:picLocks noChangeAspect="1" noChangeArrowheads="1"/>
            </p:cNvPicPr>
            <p:nvPr/>
          </p:nvPicPr>
          <p:blipFill>
            <a:blip r:embed="rId2" cstate="print"/>
            <a:srcRect/>
            <a:stretch>
              <a:fillRect/>
            </a:stretch>
          </p:blipFill>
          <p:spPr bwMode="auto">
            <a:xfrm>
              <a:off x="2339975" y="4170064"/>
              <a:ext cx="647700" cy="647700"/>
            </a:xfrm>
            <a:prstGeom prst="rect">
              <a:avLst/>
            </a:prstGeom>
            <a:noFill/>
            <a:ln w="9525">
              <a:noFill/>
              <a:miter lim="800000"/>
              <a:headEnd/>
              <a:tailEnd/>
            </a:ln>
          </p:spPr>
        </p:pic>
        <p:pic>
          <p:nvPicPr>
            <p:cNvPr id="7" name="Picture 50" descr="MCj04325990000[1]"/>
            <p:cNvPicPr>
              <a:picLocks noChangeAspect="1" noChangeArrowheads="1"/>
            </p:cNvPicPr>
            <p:nvPr/>
          </p:nvPicPr>
          <p:blipFill>
            <a:blip r:embed="rId2" cstate="print"/>
            <a:srcRect/>
            <a:stretch>
              <a:fillRect/>
            </a:stretch>
          </p:blipFill>
          <p:spPr bwMode="auto">
            <a:xfrm>
              <a:off x="4932363" y="2298402"/>
              <a:ext cx="503237" cy="503237"/>
            </a:xfrm>
            <a:prstGeom prst="rect">
              <a:avLst/>
            </a:prstGeom>
            <a:noFill/>
            <a:ln w="9525">
              <a:noFill/>
              <a:miter lim="800000"/>
              <a:headEnd/>
              <a:tailEnd/>
            </a:ln>
          </p:spPr>
        </p:pic>
        <p:sp>
          <p:nvSpPr>
            <p:cNvPr id="8" name="Text Box 4"/>
            <p:cNvSpPr txBox="1">
              <a:spLocks noChangeArrowheads="1"/>
            </p:cNvSpPr>
            <p:nvPr/>
          </p:nvSpPr>
          <p:spPr bwMode="auto">
            <a:xfrm>
              <a:off x="663575" y="1655464"/>
              <a:ext cx="3476625" cy="915988"/>
            </a:xfrm>
            <a:prstGeom prst="rect">
              <a:avLst/>
            </a:prstGeom>
            <a:noFill/>
            <a:ln w="9525">
              <a:noFill/>
              <a:miter lim="800000"/>
              <a:headEnd/>
              <a:tailEnd/>
            </a:ln>
          </p:spPr>
          <p:txBody>
            <a:bodyPr>
              <a:spAutoFit/>
            </a:bodyPr>
            <a:lstStyle/>
            <a:p>
              <a:pPr>
                <a:buFont typeface="Wingdings" pitchFamily="2" charset="2"/>
                <a:buChar char="u"/>
              </a:pPr>
              <a:endParaRPr lang="en-US" altLang="ja-JP" sz="1800" dirty="0">
                <a:latin typeface="ＭＳ Ｐゴシック" pitchFamily="50" charset="-128"/>
              </a:endParaRPr>
            </a:p>
            <a:p>
              <a:pPr>
                <a:buFont typeface="Wingdings" pitchFamily="2" charset="2"/>
                <a:buChar char="u"/>
              </a:pPr>
              <a:endParaRPr lang="en-US" altLang="ja-JP" sz="1800" dirty="0">
                <a:latin typeface="ＭＳ Ｐゴシック" pitchFamily="50" charset="-128"/>
              </a:endParaRPr>
            </a:p>
            <a:p>
              <a:pPr>
                <a:buFont typeface="Wingdings" pitchFamily="2" charset="2"/>
                <a:buChar char="u"/>
              </a:pPr>
              <a:endParaRPr lang="en-US" altLang="ja-JP" sz="1800" dirty="0">
                <a:latin typeface="ＭＳ Ｐゴシック" pitchFamily="50" charset="-128"/>
              </a:endParaRPr>
            </a:p>
          </p:txBody>
        </p:sp>
        <p:pic>
          <p:nvPicPr>
            <p:cNvPr id="9" name="Picture 13" descr="j0195384"/>
            <p:cNvPicPr>
              <a:picLocks noChangeAspect="1" noChangeArrowheads="1"/>
            </p:cNvPicPr>
            <p:nvPr/>
          </p:nvPicPr>
          <p:blipFill>
            <a:blip r:embed="rId3" cstate="print"/>
            <a:srcRect/>
            <a:stretch>
              <a:fillRect/>
            </a:stretch>
          </p:blipFill>
          <p:spPr bwMode="auto">
            <a:xfrm>
              <a:off x="323850" y="2514302"/>
              <a:ext cx="1128713" cy="1152525"/>
            </a:xfrm>
            <a:prstGeom prst="rect">
              <a:avLst/>
            </a:prstGeom>
            <a:noFill/>
            <a:ln w="9525">
              <a:noFill/>
              <a:miter lim="800000"/>
              <a:headEnd/>
              <a:tailEnd/>
            </a:ln>
          </p:spPr>
        </p:pic>
        <p:pic>
          <p:nvPicPr>
            <p:cNvPr id="10" name="Picture 16" descr="MCj04289710000[1]"/>
            <p:cNvPicPr>
              <a:picLocks noChangeAspect="1" noChangeArrowheads="1"/>
            </p:cNvPicPr>
            <p:nvPr/>
          </p:nvPicPr>
          <p:blipFill>
            <a:blip r:embed="rId4" cstate="print"/>
            <a:srcRect/>
            <a:stretch>
              <a:fillRect/>
            </a:stretch>
          </p:blipFill>
          <p:spPr bwMode="auto">
            <a:xfrm>
              <a:off x="6877050" y="2369839"/>
              <a:ext cx="1439863" cy="1476375"/>
            </a:xfrm>
            <a:prstGeom prst="rect">
              <a:avLst/>
            </a:prstGeom>
            <a:noFill/>
            <a:ln w="9525">
              <a:noFill/>
              <a:miter lim="800000"/>
              <a:headEnd/>
              <a:tailEnd/>
            </a:ln>
          </p:spPr>
        </p:pic>
        <p:sp>
          <p:nvSpPr>
            <p:cNvPr id="11" name="AutoShape 17"/>
            <p:cNvSpPr>
              <a:spLocks noChangeArrowheads="1"/>
            </p:cNvSpPr>
            <p:nvPr/>
          </p:nvSpPr>
          <p:spPr bwMode="auto">
            <a:xfrm>
              <a:off x="1619250" y="2946102"/>
              <a:ext cx="5256213" cy="504825"/>
            </a:xfrm>
            <a:prstGeom prst="rightArrow">
              <a:avLst>
                <a:gd name="adj1" fmla="val 64139"/>
                <a:gd name="adj2" fmla="val 207853"/>
              </a:avLst>
            </a:prstGeom>
            <a:solidFill>
              <a:srgbClr val="00CC00"/>
            </a:solidFill>
            <a:ln w="9525">
              <a:noFill/>
              <a:miter lim="800000"/>
              <a:headEnd/>
              <a:tailEnd/>
            </a:ln>
          </p:spPr>
          <p:txBody>
            <a:bodyPr wrap="none" anchor="ctr"/>
            <a:lstStyle/>
            <a:p>
              <a:endParaRPr lang="ja-JP" altLang="en-US" dirty="0"/>
            </a:p>
          </p:txBody>
        </p:sp>
        <p:pic>
          <p:nvPicPr>
            <p:cNvPr id="12" name="Picture 24" descr="MCj02983050000[1]"/>
            <p:cNvPicPr>
              <a:picLocks noChangeAspect="1" noChangeArrowheads="1"/>
            </p:cNvPicPr>
            <p:nvPr/>
          </p:nvPicPr>
          <p:blipFill>
            <a:blip r:embed="rId5" cstate="print"/>
            <a:srcRect/>
            <a:stretch>
              <a:fillRect/>
            </a:stretch>
          </p:blipFill>
          <p:spPr bwMode="auto">
            <a:xfrm>
              <a:off x="2843213" y="4025602"/>
              <a:ext cx="725487" cy="882650"/>
            </a:xfrm>
            <a:prstGeom prst="rect">
              <a:avLst/>
            </a:prstGeom>
            <a:noFill/>
            <a:ln w="9525">
              <a:noFill/>
              <a:miter lim="800000"/>
              <a:headEnd/>
              <a:tailEnd/>
            </a:ln>
          </p:spPr>
        </p:pic>
        <p:pic>
          <p:nvPicPr>
            <p:cNvPr id="13" name="Picture 25" descr="MCj03491630000[1]"/>
            <p:cNvPicPr>
              <a:picLocks noChangeAspect="1" noChangeArrowheads="1"/>
            </p:cNvPicPr>
            <p:nvPr/>
          </p:nvPicPr>
          <p:blipFill>
            <a:blip r:embed="rId6" cstate="print"/>
            <a:srcRect/>
            <a:stretch>
              <a:fillRect/>
            </a:stretch>
          </p:blipFill>
          <p:spPr bwMode="auto">
            <a:xfrm>
              <a:off x="4140201" y="1812710"/>
              <a:ext cx="863600" cy="749217"/>
            </a:xfrm>
            <a:prstGeom prst="rect">
              <a:avLst/>
            </a:prstGeom>
            <a:noFill/>
            <a:ln w="9525">
              <a:noFill/>
              <a:miter lim="800000"/>
              <a:headEnd/>
              <a:tailEnd/>
            </a:ln>
          </p:spPr>
        </p:pic>
        <p:pic>
          <p:nvPicPr>
            <p:cNvPr id="14" name="Picture 27" descr="MCj03260760000[1]"/>
            <p:cNvPicPr>
              <a:picLocks noChangeAspect="1" noChangeArrowheads="1"/>
            </p:cNvPicPr>
            <p:nvPr/>
          </p:nvPicPr>
          <p:blipFill>
            <a:blip r:embed="rId7" cstate="print"/>
            <a:srcRect/>
            <a:stretch>
              <a:fillRect/>
            </a:stretch>
          </p:blipFill>
          <p:spPr bwMode="auto">
            <a:xfrm>
              <a:off x="4716463" y="4601864"/>
              <a:ext cx="989012" cy="904875"/>
            </a:xfrm>
            <a:prstGeom prst="rect">
              <a:avLst/>
            </a:prstGeom>
            <a:noFill/>
            <a:ln w="9525">
              <a:noFill/>
              <a:miter lim="800000"/>
              <a:headEnd/>
              <a:tailEnd/>
            </a:ln>
          </p:spPr>
        </p:pic>
        <p:sp>
          <p:nvSpPr>
            <p:cNvPr id="15" name="Rectangle 35" descr="ひし形 (強調)"/>
            <p:cNvSpPr>
              <a:spLocks noChangeArrowheads="1"/>
            </p:cNvSpPr>
            <p:nvPr/>
          </p:nvSpPr>
          <p:spPr bwMode="auto">
            <a:xfrm>
              <a:off x="4716463" y="2585739"/>
              <a:ext cx="142875" cy="215900"/>
            </a:xfrm>
            <a:prstGeom prst="rect">
              <a:avLst/>
            </a:prstGeom>
            <a:pattFill prst="solidDmnd">
              <a:fgClr>
                <a:srgbClr val="FF0000">
                  <a:alpha val="50195"/>
                </a:srgbClr>
              </a:fgClr>
              <a:bgClr>
                <a:srgbClr val="008000">
                  <a:alpha val="50195"/>
                </a:srgbClr>
              </a:bgClr>
            </a:pattFill>
            <a:ln w="9525">
              <a:noFill/>
              <a:miter lim="800000"/>
              <a:headEnd/>
              <a:tailEnd/>
            </a:ln>
          </p:spPr>
          <p:txBody>
            <a:bodyPr wrap="none" anchor="ctr"/>
            <a:lstStyle/>
            <a:p>
              <a:endParaRPr lang="ja-JP" altLang="en-US" dirty="0"/>
            </a:p>
          </p:txBody>
        </p:sp>
        <p:sp>
          <p:nvSpPr>
            <p:cNvPr id="16" name="Text Box 36"/>
            <p:cNvSpPr txBox="1">
              <a:spLocks noChangeArrowheads="1"/>
            </p:cNvSpPr>
            <p:nvPr/>
          </p:nvSpPr>
          <p:spPr bwMode="auto">
            <a:xfrm>
              <a:off x="6961339" y="4890789"/>
              <a:ext cx="756214" cy="400110"/>
            </a:xfrm>
            <a:prstGeom prst="rect">
              <a:avLst/>
            </a:prstGeom>
            <a:noFill/>
            <a:ln w="9525">
              <a:noFill/>
              <a:miter lim="800000"/>
              <a:headEnd/>
              <a:tailEnd/>
            </a:ln>
          </p:spPr>
          <p:txBody>
            <a:bodyPr wrap="square">
              <a:spAutoFit/>
            </a:bodyPr>
            <a:lstStyle/>
            <a:p>
              <a:r>
                <a:rPr lang="ja-JP" altLang="en-US" sz="2000" dirty="0">
                  <a:latin typeface="Hiragino Sans W3" charset="-128"/>
                  <a:ea typeface="Hiragino Sans W3" charset="-128"/>
                  <a:cs typeface="Hiragino Sans W3" charset="-128"/>
                </a:rPr>
                <a:t>盗聴</a:t>
              </a:r>
            </a:p>
          </p:txBody>
        </p:sp>
        <p:sp>
          <p:nvSpPr>
            <p:cNvPr id="17" name="Text Box 37"/>
            <p:cNvSpPr txBox="1">
              <a:spLocks noChangeArrowheads="1"/>
            </p:cNvSpPr>
            <p:nvPr/>
          </p:nvSpPr>
          <p:spPr bwMode="auto">
            <a:xfrm>
              <a:off x="6076199" y="1506239"/>
              <a:ext cx="1034233" cy="400110"/>
            </a:xfrm>
            <a:prstGeom prst="rect">
              <a:avLst/>
            </a:prstGeom>
            <a:noFill/>
            <a:ln w="9525">
              <a:noFill/>
              <a:miter lim="800000"/>
              <a:headEnd/>
              <a:tailEnd/>
            </a:ln>
          </p:spPr>
          <p:txBody>
            <a:bodyPr wrap="square">
              <a:spAutoFit/>
            </a:bodyPr>
            <a:lstStyle/>
            <a:p>
              <a:r>
                <a:rPr lang="ja-JP" altLang="en-US" sz="2000" dirty="0">
                  <a:latin typeface="Hiragino Sans W3" charset="-128"/>
                  <a:ea typeface="Hiragino Sans W3" charset="-128"/>
                  <a:cs typeface="Hiragino Sans W3" charset="-128"/>
                </a:rPr>
                <a:t>改ざん</a:t>
              </a:r>
            </a:p>
          </p:txBody>
        </p:sp>
        <p:sp>
          <p:nvSpPr>
            <p:cNvPr id="18" name="Text Box 38"/>
            <p:cNvSpPr txBox="1">
              <a:spLocks noChangeArrowheads="1"/>
            </p:cNvSpPr>
            <p:nvPr/>
          </p:nvSpPr>
          <p:spPr bwMode="auto">
            <a:xfrm>
              <a:off x="632371" y="4243089"/>
              <a:ext cx="1590273" cy="400110"/>
            </a:xfrm>
            <a:prstGeom prst="rect">
              <a:avLst/>
            </a:prstGeom>
            <a:noFill/>
            <a:ln w="9525">
              <a:noFill/>
              <a:miter lim="800000"/>
              <a:headEnd/>
              <a:tailEnd/>
            </a:ln>
          </p:spPr>
          <p:txBody>
            <a:bodyPr wrap="square">
              <a:spAutoFit/>
            </a:bodyPr>
            <a:lstStyle/>
            <a:p>
              <a:r>
                <a:rPr lang="ja-JP" altLang="en-US" sz="2000" dirty="0">
                  <a:latin typeface="Hiragino Sans W3" charset="-128"/>
                  <a:ea typeface="Hiragino Sans W3" charset="-128"/>
                  <a:cs typeface="Hiragino Sans W3" charset="-128"/>
                </a:rPr>
                <a:t>なりすまし</a:t>
              </a:r>
            </a:p>
          </p:txBody>
        </p:sp>
        <p:sp>
          <p:nvSpPr>
            <p:cNvPr id="19" name="AutoShape 34"/>
            <p:cNvSpPr>
              <a:spLocks noChangeArrowheads="1"/>
            </p:cNvSpPr>
            <p:nvPr/>
          </p:nvSpPr>
          <p:spPr bwMode="auto">
            <a:xfrm>
              <a:off x="4716463" y="2730202"/>
              <a:ext cx="2087562" cy="287337"/>
            </a:xfrm>
            <a:prstGeom prst="rightArrow">
              <a:avLst>
                <a:gd name="adj1" fmla="val 50000"/>
                <a:gd name="adj2" fmla="val 181630"/>
              </a:avLst>
            </a:prstGeom>
            <a:pattFill prst="solidDmnd">
              <a:fgClr>
                <a:srgbClr val="FF0000">
                  <a:alpha val="50195"/>
                </a:srgbClr>
              </a:fgClr>
              <a:bgClr>
                <a:srgbClr val="008000">
                  <a:alpha val="50195"/>
                </a:srgbClr>
              </a:bgClr>
            </a:pattFill>
            <a:ln w="9525">
              <a:noFill/>
              <a:miter lim="800000"/>
              <a:headEnd/>
              <a:tailEnd/>
            </a:ln>
          </p:spPr>
          <p:txBody>
            <a:bodyPr wrap="none" anchor="ctr"/>
            <a:lstStyle/>
            <a:p>
              <a:endParaRPr lang="ja-JP" altLang="en-US" dirty="0"/>
            </a:p>
          </p:txBody>
        </p:sp>
        <p:sp>
          <p:nvSpPr>
            <p:cNvPr id="20" name="AutoShape 39"/>
            <p:cNvSpPr>
              <a:spLocks noChangeArrowheads="1"/>
            </p:cNvSpPr>
            <p:nvPr/>
          </p:nvSpPr>
          <p:spPr bwMode="auto">
            <a:xfrm flipH="1">
              <a:off x="1476375" y="3235027"/>
              <a:ext cx="1366838"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553 h 21600"/>
                <a:gd name="T14" fmla="*/ 19971 w 21600"/>
                <a:gd name="T15" fmla="*/ 7605 h 21600"/>
              </a:gdLst>
              <a:ahLst/>
              <a:cxnLst>
                <a:cxn ang="T8">
                  <a:pos x="T0" y="T1"/>
                </a:cxn>
                <a:cxn ang="T9">
                  <a:pos x="T2" y="T3"/>
                </a:cxn>
                <a:cxn ang="T10">
                  <a:pos x="T4" y="T5"/>
                </a:cxn>
                <a:cxn ang="T11">
                  <a:pos x="T6" y="T7"/>
                </a:cxn>
              </a:cxnLst>
              <a:rect l="T12" t="T13" r="T14" b="T15"/>
              <a:pathLst>
                <a:path w="21600" h="21600">
                  <a:moveTo>
                    <a:pt x="21600" y="6079"/>
                  </a:moveTo>
                  <a:lnTo>
                    <a:pt x="15111" y="0"/>
                  </a:lnTo>
                  <a:lnTo>
                    <a:pt x="15111" y="4553"/>
                  </a:lnTo>
                  <a:lnTo>
                    <a:pt x="12427" y="4553"/>
                  </a:lnTo>
                  <a:cubicBezTo>
                    <a:pt x="5564" y="4553"/>
                    <a:pt x="0" y="7958"/>
                    <a:pt x="0" y="12158"/>
                  </a:cubicBezTo>
                  <a:lnTo>
                    <a:pt x="0" y="21600"/>
                  </a:lnTo>
                  <a:lnTo>
                    <a:pt x="3119" y="21600"/>
                  </a:lnTo>
                  <a:lnTo>
                    <a:pt x="3119" y="12158"/>
                  </a:lnTo>
                  <a:cubicBezTo>
                    <a:pt x="3119" y="9643"/>
                    <a:pt x="7286" y="7605"/>
                    <a:pt x="12427" y="7605"/>
                  </a:cubicBezTo>
                  <a:lnTo>
                    <a:pt x="15111" y="7605"/>
                  </a:lnTo>
                  <a:lnTo>
                    <a:pt x="15111" y="12158"/>
                  </a:lnTo>
                  <a:close/>
                </a:path>
              </a:pathLst>
            </a:custGeom>
            <a:solidFill>
              <a:srgbClr val="FF0000">
                <a:alpha val="50195"/>
              </a:srgbClr>
            </a:solidFill>
            <a:ln w="9525">
              <a:noFill/>
              <a:miter lim="800000"/>
              <a:headEnd/>
              <a:tailEnd/>
            </a:ln>
          </p:spPr>
          <p:txBody>
            <a:bodyPr wrap="none" anchor="ctr"/>
            <a:lstStyle/>
            <a:p>
              <a:endParaRPr lang="ja-JP" altLang="en-US" dirty="0"/>
            </a:p>
          </p:txBody>
        </p:sp>
        <p:sp>
          <p:nvSpPr>
            <p:cNvPr id="21" name="AutoShape 40"/>
            <p:cNvSpPr>
              <a:spLocks noChangeArrowheads="1"/>
            </p:cNvSpPr>
            <p:nvPr/>
          </p:nvSpPr>
          <p:spPr bwMode="auto">
            <a:xfrm>
              <a:off x="2241694" y="1506240"/>
              <a:ext cx="3914631" cy="4319588"/>
            </a:xfrm>
            <a:prstGeom prst="roundRect">
              <a:avLst>
                <a:gd name="adj" fmla="val 16667"/>
              </a:avLst>
            </a:prstGeom>
            <a:noFill/>
            <a:ln w="9525">
              <a:solidFill>
                <a:schemeClr val="tx1"/>
              </a:solidFill>
              <a:prstDash val="lgDashDot"/>
              <a:round/>
              <a:headEnd/>
              <a:tailEnd/>
            </a:ln>
          </p:spPr>
          <p:txBody>
            <a:bodyPr wrap="none" anchor="ctr"/>
            <a:lstStyle/>
            <a:p>
              <a:endParaRPr lang="ja-JP" altLang="en-US" dirty="0"/>
            </a:p>
          </p:txBody>
        </p:sp>
        <p:sp>
          <p:nvSpPr>
            <p:cNvPr id="22" name="AutoShape 22"/>
            <p:cNvSpPr>
              <a:spLocks noChangeArrowheads="1"/>
            </p:cNvSpPr>
            <p:nvPr/>
          </p:nvSpPr>
          <p:spPr bwMode="auto">
            <a:xfrm>
              <a:off x="3635375" y="3630314"/>
              <a:ext cx="1079500" cy="863600"/>
            </a:xfrm>
            <a:prstGeom prst="wedgeEllipseCallout">
              <a:avLst>
                <a:gd name="adj1" fmla="val -54560"/>
                <a:gd name="adj2" fmla="val 41356"/>
              </a:avLst>
            </a:prstGeom>
            <a:noFill/>
            <a:ln w="9525">
              <a:solidFill>
                <a:schemeClr val="tx1"/>
              </a:solidFill>
              <a:miter lim="800000"/>
              <a:headEnd/>
              <a:tailEnd/>
            </a:ln>
          </p:spPr>
          <p:txBody>
            <a:bodyPr/>
            <a:lstStyle/>
            <a:p>
              <a:pPr algn="ctr"/>
              <a:endParaRPr lang="ja-JP" altLang="ja-JP" sz="1800" dirty="0">
                <a:latin typeface="ＭＳ Ｐゴシック" pitchFamily="50" charset="-128"/>
              </a:endParaRPr>
            </a:p>
          </p:txBody>
        </p:sp>
        <p:sp>
          <p:nvSpPr>
            <p:cNvPr id="23" name="Line 41"/>
            <p:cNvSpPr>
              <a:spLocks noChangeShapeType="1"/>
            </p:cNvSpPr>
            <p:nvPr/>
          </p:nvSpPr>
          <p:spPr bwMode="auto">
            <a:xfrm flipV="1">
              <a:off x="5003800" y="1722139"/>
              <a:ext cx="1152525" cy="287338"/>
            </a:xfrm>
            <a:prstGeom prst="line">
              <a:avLst/>
            </a:prstGeom>
            <a:noFill/>
            <a:ln w="9525">
              <a:solidFill>
                <a:schemeClr val="tx1"/>
              </a:solidFill>
              <a:round/>
              <a:headEnd/>
              <a:tailEnd/>
            </a:ln>
          </p:spPr>
          <p:txBody>
            <a:bodyPr/>
            <a:lstStyle/>
            <a:p>
              <a:endParaRPr lang="ja-JP" altLang="en-US" dirty="0"/>
            </a:p>
          </p:txBody>
        </p:sp>
        <p:sp>
          <p:nvSpPr>
            <p:cNvPr id="24" name="Line 42"/>
            <p:cNvSpPr>
              <a:spLocks noChangeShapeType="1"/>
            </p:cNvSpPr>
            <p:nvPr/>
          </p:nvSpPr>
          <p:spPr bwMode="auto">
            <a:xfrm flipH="1">
              <a:off x="5724525" y="5106689"/>
              <a:ext cx="1225550" cy="0"/>
            </a:xfrm>
            <a:prstGeom prst="line">
              <a:avLst/>
            </a:prstGeom>
            <a:noFill/>
            <a:ln w="9525">
              <a:solidFill>
                <a:schemeClr val="tx1"/>
              </a:solidFill>
              <a:round/>
              <a:headEnd/>
              <a:tailEnd/>
            </a:ln>
          </p:spPr>
          <p:txBody>
            <a:bodyPr/>
            <a:lstStyle/>
            <a:p>
              <a:endParaRPr lang="ja-JP" altLang="en-US" dirty="0"/>
            </a:p>
          </p:txBody>
        </p:sp>
        <p:sp>
          <p:nvSpPr>
            <p:cNvPr id="25" name="Line 43"/>
            <p:cNvSpPr>
              <a:spLocks noChangeShapeType="1"/>
            </p:cNvSpPr>
            <p:nvPr/>
          </p:nvSpPr>
          <p:spPr bwMode="auto">
            <a:xfrm>
              <a:off x="1979613" y="4458989"/>
              <a:ext cx="431800" cy="0"/>
            </a:xfrm>
            <a:prstGeom prst="line">
              <a:avLst/>
            </a:prstGeom>
            <a:noFill/>
            <a:ln w="9525">
              <a:solidFill>
                <a:schemeClr val="tx1"/>
              </a:solidFill>
              <a:round/>
              <a:headEnd/>
              <a:tailEnd/>
            </a:ln>
          </p:spPr>
          <p:txBody>
            <a:bodyPr/>
            <a:lstStyle/>
            <a:p>
              <a:endParaRPr lang="ja-JP" altLang="en-US" dirty="0"/>
            </a:p>
          </p:txBody>
        </p:sp>
        <p:pic>
          <p:nvPicPr>
            <p:cNvPr id="26" name="Picture 44" descr="MCj04325990000[1]"/>
            <p:cNvPicPr>
              <a:picLocks noChangeAspect="1" noChangeArrowheads="1"/>
            </p:cNvPicPr>
            <p:nvPr/>
          </p:nvPicPr>
          <p:blipFill>
            <a:blip r:embed="rId2" cstate="print"/>
            <a:srcRect/>
            <a:stretch>
              <a:fillRect/>
            </a:stretch>
          </p:blipFill>
          <p:spPr bwMode="auto">
            <a:xfrm>
              <a:off x="1547813" y="2442864"/>
              <a:ext cx="503237" cy="503238"/>
            </a:xfrm>
            <a:prstGeom prst="rect">
              <a:avLst/>
            </a:prstGeom>
            <a:noFill/>
            <a:ln w="9525">
              <a:noFill/>
              <a:miter lim="800000"/>
              <a:headEnd/>
              <a:tailEnd/>
            </a:ln>
          </p:spPr>
        </p:pic>
        <p:pic>
          <p:nvPicPr>
            <p:cNvPr id="27" name="Picture 49" descr="MCj03115280000[1]"/>
            <p:cNvPicPr>
              <a:picLocks noChangeAspect="1" noChangeArrowheads="1"/>
            </p:cNvPicPr>
            <p:nvPr/>
          </p:nvPicPr>
          <p:blipFill>
            <a:blip r:embed="rId8" cstate="print"/>
            <a:srcRect/>
            <a:stretch>
              <a:fillRect/>
            </a:stretch>
          </p:blipFill>
          <p:spPr bwMode="auto">
            <a:xfrm>
              <a:off x="2484438" y="4243089"/>
              <a:ext cx="415925" cy="433388"/>
            </a:xfrm>
            <a:prstGeom prst="rect">
              <a:avLst/>
            </a:prstGeom>
            <a:noFill/>
            <a:ln w="9525">
              <a:noFill/>
              <a:miter lim="800000"/>
              <a:headEnd/>
              <a:tailEnd/>
            </a:ln>
          </p:spPr>
        </p:pic>
        <p:pic>
          <p:nvPicPr>
            <p:cNvPr id="28" name="Picture 52" descr="MCj04348720000[1]"/>
            <p:cNvPicPr>
              <a:picLocks noChangeAspect="1" noChangeArrowheads="1"/>
            </p:cNvPicPr>
            <p:nvPr/>
          </p:nvPicPr>
          <p:blipFill>
            <a:blip r:embed="rId9" cstate="print"/>
            <a:srcRect/>
            <a:stretch>
              <a:fillRect/>
            </a:stretch>
          </p:blipFill>
          <p:spPr bwMode="auto">
            <a:xfrm rot="11396177">
              <a:off x="4389438" y="1642764"/>
              <a:ext cx="1008062" cy="1008063"/>
            </a:xfrm>
            <a:prstGeom prst="rect">
              <a:avLst/>
            </a:prstGeom>
            <a:noFill/>
            <a:ln w="9525">
              <a:noFill/>
              <a:miter lim="800000"/>
              <a:headEnd/>
              <a:tailEnd/>
            </a:ln>
          </p:spPr>
        </p:pic>
        <p:pic>
          <p:nvPicPr>
            <p:cNvPr id="29" name="Picture 54" descr="MCj04289710000[1]"/>
            <p:cNvPicPr>
              <a:picLocks noChangeAspect="1" noChangeArrowheads="1"/>
            </p:cNvPicPr>
            <p:nvPr/>
          </p:nvPicPr>
          <p:blipFill>
            <a:blip r:embed="rId4" cstate="print"/>
            <a:srcRect/>
            <a:stretch>
              <a:fillRect/>
            </a:stretch>
          </p:blipFill>
          <p:spPr bwMode="auto">
            <a:xfrm>
              <a:off x="3851275" y="3738264"/>
              <a:ext cx="633413" cy="649288"/>
            </a:xfrm>
            <a:prstGeom prst="rect">
              <a:avLst/>
            </a:prstGeom>
            <a:noFill/>
            <a:ln w="9525">
              <a:noFill/>
              <a:miter lim="800000"/>
              <a:headEnd/>
              <a:tailEnd/>
            </a:ln>
          </p:spPr>
        </p:pic>
        <p:pic>
          <p:nvPicPr>
            <p:cNvPr id="30" name="Picture 45" descr="MCj04325990000[1]"/>
            <p:cNvPicPr>
              <a:picLocks noChangeAspect="1" noChangeArrowheads="1"/>
            </p:cNvPicPr>
            <p:nvPr/>
          </p:nvPicPr>
          <p:blipFill>
            <a:blip r:embed="rId2" cstate="print"/>
            <a:srcRect/>
            <a:stretch>
              <a:fillRect/>
            </a:stretch>
          </p:blipFill>
          <p:spPr bwMode="auto">
            <a:xfrm>
              <a:off x="5292725" y="4458989"/>
              <a:ext cx="503238" cy="503238"/>
            </a:xfrm>
            <a:prstGeom prst="rect">
              <a:avLst/>
            </a:prstGeom>
            <a:noFill/>
            <a:ln w="9525">
              <a:noFill/>
              <a:miter lim="800000"/>
              <a:headEnd/>
              <a:tailEnd/>
            </a:ln>
          </p:spPr>
        </p:pic>
        <p:sp>
          <p:nvSpPr>
            <p:cNvPr id="31" name="Text Box 57"/>
            <p:cNvSpPr txBox="1">
              <a:spLocks noChangeArrowheads="1"/>
            </p:cNvSpPr>
            <p:nvPr/>
          </p:nvSpPr>
          <p:spPr bwMode="auto">
            <a:xfrm>
              <a:off x="2744825" y="1793577"/>
              <a:ext cx="1269964" cy="400110"/>
            </a:xfrm>
            <a:prstGeom prst="rect">
              <a:avLst/>
            </a:prstGeom>
            <a:noFill/>
            <a:ln w="9525">
              <a:noFill/>
              <a:miter lim="800000"/>
              <a:headEnd/>
              <a:tailEnd/>
            </a:ln>
          </p:spPr>
          <p:txBody>
            <a:bodyPr wrap="square">
              <a:spAutoFit/>
            </a:bodyPr>
            <a:lstStyle/>
            <a:p>
              <a:r>
                <a:rPr lang="en-US" altLang="ja-JP" sz="2000" i="1" dirty="0">
                  <a:latin typeface="Hiragino Sans W3" charset="-128"/>
                  <a:ea typeface="Hiragino Sans W3" charset="-128"/>
                  <a:cs typeface="Hiragino Sans W3" charset="-128"/>
                </a:rPr>
                <a:t>Network</a:t>
              </a:r>
            </a:p>
          </p:txBody>
        </p:sp>
        <p:sp>
          <p:nvSpPr>
            <p:cNvPr id="32" name="Text Box 58"/>
            <p:cNvSpPr txBox="1">
              <a:spLocks noChangeArrowheads="1"/>
            </p:cNvSpPr>
            <p:nvPr/>
          </p:nvSpPr>
          <p:spPr bwMode="auto">
            <a:xfrm>
              <a:off x="2051050" y="6078239"/>
              <a:ext cx="4817344" cy="523220"/>
            </a:xfrm>
            <a:prstGeom prst="rect">
              <a:avLst/>
            </a:prstGeom>
            <a:noFill/>
            <a:ln w="9525">
              <a:noFill/>
              <a:miter lim="800000"/>
              <a:headEnd/>
              <a:tailEnd/>
            </a:ln>
          </p:spPr>
          <p:txBody>
            <a:bodyPr wrap="none">
              <a:spAutoFit/>
            </a:bodyPr>
            <a:lstStyle/>
            <a:p>
              <a:r>
                <a:rPr lang="ja-JP" altLang="en-US" sz="2800" dirty="0">
                  <a:latin typeface="Hiragino Sans W3" charset="-128"/>
                  <a:ea typeface="Hiragino Sans W3" charset="-128"/>
                  <a:cs typeface="Hiragino Sans W3" charset="-128"/>
                </a:rPr>
                <a:t>脅威は</a:t>
              </a:r>
              <a:r>
                <a:rPr lang="en-US" altLang="ja-JP" sz="2800" dirty="0">
                  <a:latin typeface="Hiragino Sans W3" charset="-128"/>
                  <a:ea typeface="Hiragino Sans W3" charset="-128"/>
                  <a:cs typeface="Hiragino Sans W3" charset="-128"/>
                </a:rPr>
                <a:t>, </a:t>
              </a:r>
              <a:r>
                <a:rPr lang="ja-JP" altLang="en-US" sz="2800" dirty="0">
                  <a:latin typeface="Hiragino Sans W3" charset="-128"/>
                  <a:ea typeface="Hiragino Sans W3" charset="-128"/>
                  <a:cs typeface="Hiragino Sans W3" charset="-128"/>
                </a:rPr>
                <a:t>大きくわけて </a:t>
              </a:r>
              <a:r>
                <a:rPr lang="en-US" altLang="ja-JP" sz="2800" dirty="0">
                  <a:latin typeface="Hiragino Sans W3" charset="-128"/>
                  <a:ea typeface="Hiragino Sans W3" charset="-128"/>
                  <a:cs typeface="Hiragino Sans W3" charset="-128"/>
                </a:rPr>
                <a:t>3 </a:t>
              </a:r>
              <a:r>
                <a:rPr lang="ja-JP" altLang="en-US" sz="2800" dirty="0">
                  <a:latin typeface="Hiragino Sans W3" charset="-128"/>
                  <a:ea typeface="Hiragino Sans W3" charset="-128"/>
                  <a:cs typeface="Hiragino Sans W3" charset="-128"/>
                </a:rPr>
                <a:t>種類</a:t>
              </a:r>
            </a:p>
          </p:txBody>
        </p:sp>
        <p:sp>
          <p:nvSpPr>
            <p:cNvPr id="33" name="AutoShape 17"/>
            <p:cNvSpPr>
              <a:spLocks noChangeArrowheads="1"/>
            </p:cNvSpPr>
            <p:nvPr/>
          </p:nvSpPr>
          <p:spPr bwMode="auto">
            <a:xfrm rot="16200000" flipV="1">
              <a:off x="4158457" y="2677020"/>
              <a:ext cx="611188" cy="358775"/>
            </a:xfrm>
            <a:prstGeom prst="rightArrow">
              <a:avLst>
                <a:gd name="adj1" fmla="val 41713"/>
                <a:gd name="adj2" fmla="val 68339"/>
              </a:avLst>
            </a:prstGeom>
            <a:solidFill>
              <a:srgbClr val="00CC00"/>
            </a:solidFill>
            <a:ln w="9525">
              <a:noFill/>
              <a:miter lim="800000"/>
              <a:headEnd/>
              <a:tailEnd/>
            </a:ln>
          </p:spPr>
          <p:txBody>
            <a:bodyPr wrap="none" anchor="ctr"/>
            <a:lstStyle/>
            <a:p>
              <a:endParaRPr lang="ja-JP" altLang="en-US" dirty="0"/>
            </a:p>
          </p:txBody>
        </p:sp>
      </p:grpSp>
    </p:spTree>
    <p:extLst>
      <p:ext uri="{BB962C8B-B14F-4D97-AF65-F5344CB8AC3E}">
        <p14:creationId xmlns:p14="http://schemas.microsoft.com/office/powerpoint/2010/main" val="622575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6444" y="98425"/>
            <a:ext cx="8350052" cy="695325"/>
          </a:xfrm>
        </p:spPr>
        <p:txBody>
          <a:bodyPr/>
          <a:lstStyle/>
          <a:p>
            <a:r>
              <a:rPr kumimoji="1" lang="ja-JP" altLang="en-US" sz="3200" dirty="0" smtClean="0"/>
              <a:t>ネットワークセキュリティの原則</a:t>
            </a:r>
            <a:r>
              <a:rPr kumimoji="1" lang="en-US" altLang="ja-JP" sz="3200" dirty="0" smtClean="0"/>
              <a:t/>
            </a:r>
            <a:br>
              <a:rPr kumimoji="1" lang="en-US" altLang="ja-JP" sz="3200" dirty="0" smtClean="0"/>
            </a:br>
            <a:r>
              <a:rPr lang="en-US" altLang="ja-JP" sz="3200" dirty="0" smtClean="0"/>
              <a:t>〜</a:t>
            </a:r>
            <a:r>
              <a:rPr lang="ja-JP" altLang="en-US" sz="3200" dirty="0" smtClean="0"/>
              <a:t>一般ユーザー編 </a:t>
            </a:r>
            <a:r>
              <a:rPr lang="en-US" altLang="ja-JP" sz="3200" dirty="0" smtClean="0"/>
              <a:t>:</a:t>
            </a:r>
            <a:r>
              <a:rPr lang="ja-JP" altLang="en-US" sz="3200" dirty="0" smtClean="0"/>
              <a:t> 被害に遭わないために</a:t>
            </a:r>
            <a:r>
              <a:rPr lang="en-US" altLang="ja-JP" sz="3200" dirty="0" smtClean="0"/>
              <a:t>〜</a:t>
            </a:r>
            <a:endParaRPr kumimoji="1" lang="ja-JP" altLang="en-US" sz="3200" dirty="0"/>
          </a:p>
        </p:txBody>
      </p:sp>
      <p:sp>
        <p:nvSpPr>
          <p:cNvPr id="3" name="コンテンツ プレースホルダー 2"/>
          <p:cNvSpPr>
            <a:spLocks noGrp="1"/>
          </p:cNvSpPr>
          <p:nvPr>
            <p:ph idx="1"/>
          </p:nvPr>
        </p:nvSpPr>
        <p:spPr>
          <a:xfrm>
            <a:off x="686444" y="908720"/>
            <a:ext cx="7772400" cy="5400600"/>
          </a:xfrm>
        </p:spPr>
        <p:txBody>
          <a:bodyPr/>
          <a:lstStyle/>
          <a:p>
            <a:r>
              <a:rPr kumimoji="1" lang="ja-JP" altLang="en-US" sz="2800" dirty="0" smtClean="0"/>
              <a:t>有害なデータを受け取らないように予防する</a:t>
            </a:r>
            <a:endParaRPr kumimoji="1" lang="en-US" altLang="ja-JP" sz="2800" dirty="0" smtClean="0"/>
          </a:p>
          <a:p>
            <a:pPr lvl="1"/>
            <a:r>
              <a:rPr lang="ja-JP" altLang="en-US" sz="2400" dirty="0" smtClean="0"/>
              <a:t>不要なアプリケーションのインストールはしない</a:t>
            </a:r>
            <a:endParaRPr lang="en-US" altLang="ja-JP" sz="2400" dirty="0" smtClean="0"/>
          </a:p>
          <a:p>
            <a:pPr lvl="1"/>
            <a:r>
              <a:rPr lang="ja-JP" altLang="en-US" sz="2400" dirty="0" smtClean="0"/>
              <a:t>セキュリティホールがあるとわかっているソフトウェアはインストールしない</a:t>
            </a:r>
            <a:r>
              <a:rPr lang="en-US" altLang="ja-JP" sz="2400" dirty="0" smtClean="0"/>
              <a:t>/</a:t>
            </a:r>
            <a:r>
              <a:rPr lang="ja-JP" altLang="en-US" sz="2400" dirty="0" smtClean="0"/>
              <a:t>アップデートする</a:t>
            </a:r>
            <a:endParaRPr lang="en-US" altLang="ja-JP" sz="2400" dirty="0" smtClean="0"/>
          </a:p>
          <a:p>
            <a:pPr lvl="1"/>
            <a:r>
              <a:rPr lang="ja-JP" altLang="en-US" sz="2400" dirty="0" smtClean="0"/>
              <a:t>メールの添付ファイルを確認せずに開いたり</a:t>
            </a:r>
            <a:r>
              <a:rPr lang="en-US" altLang="ja-JP" sz="2400" dirty="0" smtClean="0"/>
              <a:t>,</a:t>
            </a:r>
            <a:r>
              <a:rPr lang="ja-JP" altLang="en-US" sz="2400" dirty="0" smtClean="0"/>
              <a:t> 書かれている</a:t>
            </a:r>
            <a:r>
              <a:rPr lang="en-US" altLang="ja-JP" sz="2400" dirty="0" smtClean="0"/>
              <a:t> URL </a:t>
            </a:r>
            <a:r>
              <a:rPr lang="ja-JP" altLang="en-US" sz="2400" dirty="0" smtClean="0"/>
              <a:t>に無闇にアクセスしたりしない</a:t>
            </a:r>
            <a:endParaRPr lang="en-US" altLang="ja-JP" sz="2400" dirty="0" smtClean="0"/>
          </a:p>
          <a:p>
            <a:pPr lvl="2"/>
            <a:r>
              <a:rPr lang="ja-JP" altLang="en-US" sz="2000" dirty="0" smtClean="0"/>
              <a:t>例</a:t>
            </a:r>
            <a:r>
              <a:rPr lang="en-US" altLang="ja-JP" sz="2000" dirty="0" smtClean="0"/>
              <a:t>: JTB </a:t>
            </a:r>
            <a:r>
              <a:rPr lang="ja-JP" altLang="en-US" sz="2000" dirty="0" smtClean="0"/>
              <a:t>の情報流出</a:t>
            </a:r>
            <a:r>
              <a:rPr lang="en-US" altLang="ja-JP" sz="2000" dirty="0"/>
              <a:t> </a:t>
            </a:r>
            <a:r>
              <a:rPr lang="en-US" altLang="ja-JP" sz="2000" dirty="0" smtClean="0"/>
              <a:t>(</a:t>
            </a:r>
            <a:r>
              <a:rPr lang="ja-JP" altLang="en-US" sz="2000" dirty="0" smtClean="0"/>
              <a:t> </a:t>
            </a:r>
            <a:r>
              <a:rPr lang="en-US" altLang="ja-JP" sz="2000" dirty="0" smtClean="0"/>
              <a:t>http</a:t>
            </a:r>
            <a:r>
              <a:rPr lang="en-US" altLang="ja-JP" sz="2000" dirty="0"/>
              <a:t>://</a:t>
            </a:r>
            <a:r>
              <a:rPr lang="en-US" altLang="ja-JP" sz="2000" dirty="0" err="1" smtClean="0"/>
              <a:t>mainichi.jp</a:t>
            </a:r>
            <a:r>
              <a:rPr lang="en-US" altLang="ja-JP" sz="2000" dirty="0" smtClean="0"/>
              <a:t>/articles/20160616/k00/00m/040/042000c</a:t>
            </a:r>
            <a:r>
              <a:rPr lang="ja-JP" altLang="en-US" sz="2000" dirty="0" smtClean="0"/>
              <a:t> </a:t>
            </a:r>
            <a:r>
              <a:rPr lang="en-US" altLang="ja-JP" sz="2000" dirty="0" smtClean="0"/>
              <a:t>)  </a:t>
            </a:r>
            <a:r>
              <a:rPr lang="is-IS" altLang="ja-JP" sz="2000" dirty="0" smtClean="0"/>
              <a:t>…</a:t>
            </a:r>
            <a:r>
              <a:rPr lang="ja-JP" altLang="en-US" sz="2000" dirty="0"/>
              <a:t>「企業の情報を盗むため、取引先を装ってウイルス感染</a:t>
            </a:r>
            <a:r>
              <a:rPr lang="ja-JP" altLang="en-US" sz="2000" dirty="0" smtClean="0"/>
              <a:t>させる</a:t>
            </a:r>
            <a:r>
              <a:rPr lang="en-US" altLang="ja-JP" sz="2000" dirty="0" smtClean="0"/>
              <a:t>『</a:t>
            </a:r>
            <a:r>
              <a:rPr lang="ja-JP" altLang="en-US" sz="2000" dirty="0" smtClean="0"/>
              <a:t>標的型メール</a:t>
            </a:r>
            <a:r>
              <a:rPr lang="en-US" altLang="ja-JP" sz="2000" dirty="0" smtClean="0"/>
              <a:t>』</a:t>
            </a:r>
            <a:r>
              <a:rPr lang="ja-JP" altLang="en-US" sz="2000" dirty="0" smtClean="0"/>
              <a:t>が</a:t>
            </a:r>
            <a:r>
              <a:rPr lang="ja-JP" altLang="en-US" sz="2000" dirty="0"/>
              <a:t>送りつけられたのが原因</a:t>
            </a:r>
            <a:r>
              <a:rPr lang="ja-JP" altLang="en-US" sz="2000" dirty="0" smtClean="0"/>
              <a:t>」</a:t>
            </a:r>
            <a:endParaRPr lang="en-US" altLang="ja-JP" sz="2000" dirty="0" smtClean="0"/>
          </a:p>
          <a:p>
            <a:r>
              <a:rPr lang="ja-JP" altLang="en-US" sz="2800" dirty="0" smtClean="0"/>
              <a:t>パケット盗聴の予防策を講じる</a:t>
            </a:r>
            <a:endParaRPr lang="en-US" altLang="ja-JP" sz="2800" dirty="0" smtClean="0"/>
          </a:p>
          <a:p>
            <a:pPr lvl="1"/>
            <a:r>
              <a:rPr lang="ja-JP" altLang="en-US" sz="2400" dirty="0" smtClean="0"/>
              <a:t>暗号化通信プロトコル</a:t>
            </a:r>
            <a:r>
              <a:rPr lang="en-US" altLang="ja-JP" sz="2400" dirty="0" smtClean="0"/>
              <a:t>(SSH, </a:t>
            </a:r>
            <a:r>
              <a:rPr lang="en-US" altLang="ja-JP" sz="2400" dirty="0" smtClean="0">
                <a:solidFill>
                  <a:srgbClr val="FF0000"/>
                </a:solidFill>
              </a:rPr>
              <a:t>SSL/TSL</a:t>
            </a:r>
            <a:r>
              <a:rPr lang="en-US" altLang="ja-JP" sz="2400" dirty="0" smtClean="0"/>
              <a:t>) </a:t>
            </a:r>
            <a:r>
              <a:rPr lang="ja-JP" altLang="en-US" sz="2400" dirty="0" smtClean="0"/>
              <a:t>を用いた通信を利用する</a:t>
            </a:r>
            <a:endParaRPr lang="en-US" altLang="ja-JP" sz="2400" dirty="0" smtClean="0"/>
          </a:p>
        </p:txBody>
      </p:sp>
    </p:spTree>
    <p:extLst>
      <p:ext uri="{BB962C8B-B14F-4D97-AF65-F5344CB8AC3E}">
        <p14:creationId xmlns:p14="http://schemas.microsoft.com/office/powerpoint/2010/main" val="240063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SSL</a:t>
            </a:r>
            <a:r>
              <a:rPr lang="en-US" altLang="ja-JP" dirty="0" smtClean="0"/>
              <a:t>/</a:t>
            </a:r>
            <a:r>
              <a:rPr kumimoji="1" lang="en-US" altLang="ja-JP" dirty="0" smtClean="0"/>
              <a:t>TLS</a:t>
            </a:r>
            <a:endParaRPr kumimoji="1" lang="ja-JP" altLang="en-US" dirty="0"/>
          </a:p>
        </p:txBody>
      </p:sp>
      <p:sp>
        <p:nvSpPr>
          <p:cNvPr id="3" name="コンテンツ プレースホルダー 2"/>
          <p:cNvSpPr>
            <a:spLocks noGrp="1"/>
          </p:cNvSpPr>
          <p:nvPr>
            <p:ph idx="1"/>
          </p:nvPr>
        </p:nvSpPr>
        <p:spPr>
          <a:xfrm>
            <a:off x="539552" y="1091434"/>
            <a:ext cx="6336704" cy="4915346"/>
          </a:xfrm>
        </p:spPr>
        <p:txBody>
          <a:bodyPr/>
          <a:lstStyle/>
          <a:p>
            <a:r>
              <a:rPr kumimoji="1" lang="en-US" altLang="ja-JP" sz="2800" dirty="0" smtClean="0"/>
              <a:t>Secure Socket Layer / Transport Layer Security</a:t>
            </a:r>
          </a:p>
          <a:p>
            <a:r>
              <a:rPr kumimoji="1" lang="ja-JP" altLang="en-US" sz="2800" dirty="0" smtClean="0"/>
              <a:t>通信データを暗号化するために利用</a:t>
            </a:r>
            <a:endParaRPr kumimoji="1" lang="en-US" altLang="ja-JP" sz="2800" dirty="0" smtClean="0"/>
          </a:p>
          <a:p>
            <a:r>
              <a:rPr lang="ja-JP" altLang="en-US" sz="2800" dirty="0" smtClean="0"/>
              <a:t>アプリケーション層とトランスポート層の間のプロトコル</a:t>
            </a:r>
            <a:endParaRPr lang="en-US" altLang="ja-JP" sz="2800" dirty="0" smtClean="0"/>
          </a:p>
          <a:p>
            <a:pPr lvl="1"/>
            <a:r>
              <a:rPr kumimoji="1" lang="en-US" altLang="ja-JP" sz="2400" dirty="0" smtClean="0"/>
              <a:t>TCP </a:t>
            </a:r>
            <a:r>
              <a:rPr kumimoji="1" lang="ja-JP" altLang="en-US" sz="2400" dirty="0" smtClean="0"/>
              <a:t>の代替として使用可能</a:t>
            </a:r>
            <a:endParaRPr kumimoji="1" lang="en-US" altLang="ja-JP" sz="2400" dirty="0" smtClean="0"/>
          </a:p>
          <a:p>
            <a:r>
              <a:rPr lang="en-US" altLang="ja-JP" sz="2800" dirty="0" smtClean="0"/>
              <a:t>HTTP </a:t>
            </a:r>
            <a:r>
              <a:rPr lang="ja-JP" altLang="en-US" sz="2800" dirty="0" smtClean="0"/>
              <a:t>と組み合わせて利用</a:t>
            </a:r>
            <a:r>
              <a:rPr lang="en-US" altLang="ja-JP" sz="2800" dirty="0" smtClean="0"/>
              <a:t> : </a:t>
            </a:r>
            <a:r>
              <a:rPr lang="en-US" altLang="ja-JP" sz="2800" dirty="0" smtClean="0">
                <a:solidFill>
                  <a:srgbClr val="FF0000"/>
                </a:solidFill>
              </a:rPr>
              <a:t>HTTPS</a:t>
            </a:r>
            <a:r>
              <a:rPr lang="en-US" altLang="ja-JP" sz="2800" dirty="0" smtClean="0"/>
              <a:t> (</a:t>
            </a:r>
            <a:r>
              <a:rPr lang="en-US" altLang="ja-JP" sz="2800" dirty="0"/>
              <a:t>HTTP over </a:t>
            </a:r>
            <a:r>
              <a:rPr lang="en-US" altLang="ja-JP" sz="2800" dirty="0" smtClean="0"/>
              <a:t>SSL/TLS)</a:t>
            </a:r>
          </a:p>
          <a:p>
            <a:pPr lvl="1"/>
            <a:r>
              <a:rPr lang="en-US" altLang="ja-JP" sz="2400" dirty="0" smtClean="0"/>
              <a:t>Web </a:t>
            </a:r>
            <a:r>
              <a:rPr lang="ja-JP" altLang="en-US" sz="2400" dirty="0" smtClean="0"/>
              <a:t>サイト</a:t>
            </a:r>
            <a:r>
              <a:rPr lang="ja-JP" altLang="en-US" sz="2400" dirty="0"/>
              <a:t>で認証情報や個人</a:t>
            </a:r>
            <a:r>
              <a:rPr lang="ja-JP" altLang="en-US" sz="2400" dirty="0" smtClean="0"/>
              <a:t>情報</a:t>
            </a:r>
            <a:r>
              <a:rPr lang="en-US" altLang="ja-JP" sz="2400" dirty="0" smtClean="0"/>
              <a:t>, </a:t>
            </a:r>
            <a:r>
              <a:rPr lang="ja-JP" altLang="en-US" sz="2400" dirty="0" smtClean="0"/>
              <a:t>決済</a:t>
            </a:r>
            <a:r>
              <a:rPr lang="ja-JP" altLang="en-US" sz="2400" dirty="0"/>
              <a:t>情報</a:t>
            </a:r>
            <a:r>
              <a:rPr lang="ja-JP" altLang="en-US" sz="2400" dirty="0" smtClean="0"/>
              <a:t>などを安全にやり取りするために利用</a:t>
            </a:r>
            <a:endParaRPr kumimoji="1" lang="en-US" altLang="ja-JP" sz="2400" dirty="0" smtClean="0"/>
          </a:p>
          <a:p>
            <a:pPr lvl="1"/>
            <a:endParaRPr kumimoji="1" lang="en-US" altLang="ja-JP" sz="2400" dirty="0" smtClean="0"/>
          </a:p>
          <a:p>
            <a:endParaRPr kumimoji="1" lang="en-US" altLang="ja-JP" sz="2800" dirty="0" smtClean="0"/>
          </a:p>
          <a:p>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1329160844"/>
              </p:ext>
            </p:extLst>
          </p:nvPr>
        </p:nvGraphicFramePr>
        <p:xfrm>
          <a:off x="6848484" y="2710907"/>
          <a:ext cx="2088414" cy="1676400"/>
        </p:xfrm>
        <a:graphic>
          <a:graphicData uri="http://schemas.openxmlformats.org/drawingml/2006/table">
            <a:tbl>
              <a:tblPr firstRow="1" bandRow="1">
                <a:tableStyleId>{7DF18680-E054-41AD-8BC1-D1AEF772440D}</a:tableStyleId>
              </a:tblPr>
              <a:tblGrid>
                <a:gridCol w="2088414"/>
              </a:tblGrid>
              <a:tr h="333899">
                <a:tc>
                  <a:txBody>
                    <a:bodyPr/>
                    <a:lstStyle/>
                    <a:p>
                      <a:pPr algn="ctr"/>
                      <a:r>
                        <a:rPr kumimoji="1" lang="en-US" altLang="ja-JP" sz="1600" b="1" dirty="0" smtClean="0">
                          <a:solidFill>
                            <a:schemeClr val="tx1"/>
                          </a:solidFill>
                          <a:latin typeface="Hiragino Sans W3" charset="-128"/>
                          <a:ea typeface="Hiragino Sans W3" charset="-128"/>
                          <a:cs typeface="Hiragino Sans W3" charset="-128"/>
                        </a:rPr>
                        <a:t>TCP/IP</a:t>
                      </a:r>
                      <a:r>
                        <a:rPr kumimoji="1" lang="ja-JP" altLang="en-US" sz="1600" b="1" dirty="0" smtClean="0">
                          <a:solidFill>
                            <a:schemeClr val="tx1"/>
                          </a:solidFill>
                          <a:latin typeface="Hiragino Sans W3" charset="-128"/>
                          <a:ea typeface="Hiragino Sans W3" charset="-128"/>
                          <a:cs typeface="Hiragino Sans W3" charset="-128"/>
                        </a:rPr>
                        <a:t>の階層</a:t>
                      </a:r>
                      <a:endParaRPr kumimoji="1" lang="ja-JP" altLang="en-US" sz="16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33899">
                <a:tc>
                  <a:txBody>
                    <a:bodyPr/>
                    <a:lstStyle/>
                    <a:p>
                      <a:pPr algn="ctr"/>
                      <a:r>
                        <a:rPr kumimoji="1" lang="ja-JP" altLang="en-US" sz="1600" b="1" dirty="0" smtClean="0">
                          <a:solidFill>
                            <a:schemeClr val="tx1"/>
                          </a:solidFill>
                          <a:latin typeface="Hiragino Sans W3" charset="-128"/>
                          <a:ea typeface="Hiragino Sans W3" charset="-128"/>
                          <a:cs typeface="Hiragino Sans W3" charset="-128"/>
                        </a:rPr>
                        <a:t>アプリケーション層</a:t>
                      </a:r>
                      <a:endParaRPr kumimoji="1" lang="ja-JP" altLang="en-US" sz="16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3899">
                <a:tc>
                  <a:txBody>
                    <a:bodyPr/>
                    <a:lstStyle/>
                    <a:p>
                      <a:pPr algn="ctr"/>
                      <a:r>
                        <a:rPr kumimoji="1" lang="ja-JP" altLang="en-US" sz="1600" b="1" dirty="0" smtClean="0">
                          <a:solidFill>
                            <a:schemeClr val="tx1"/>
                          </a:solidFill>
                          <a:latin typeface="Hiragino Sans W3" charset="-128"/>
                          <a:ea typeface="Hiragino Sans W3" charset="-128"/>
                          <a:cs typeface="Hiragino Sans W3" charset="-128"/>
                        </a:rPr>
                        <a:t>トランスポート層</a:t>
                      </a:r>
                      <a:endParaRPr kumimoji="1" lang="ja-JP" altLang="en-US" sz="16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3899">
                <a:tc>
                  <a:txBody>
                    <a:bodyPr/>
                    <a:lstStyle/>
                    <a:p>
                      <a:pPr algn="ctr"/>
                      <a:r>
                        <a:rPr kumimoji="1" lang="ja-JP" altLang="en-US" sz="1600" b="1" dirty="0" smtClean="0">
                          <a:solidFill>
                            <a:schemeClr val="tx1"/>
                          </a:solidFill>
                          <a:latin typeface="Hiragino Sans W3" charset="-128"/>
                          <a:ea typeface="Hiragino Sans W3" charset="-128"/>
                          <a:cs typeface="Hiragino Sans W3" charset="-128"/>
                        </a:rPr>
                        <a:t>インターネット層</a:t>
                      </a:r>
                      <a:endParaRPr kumimoji="1" lang="ja-JP" altLang="en-US" sz="16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r>
              <a:tr h="333899">
                <a:tc>
                  <a:txBody>
                    <a:bodyPr/>
                    <a:lstStyle/>
                    <a:p>
                      <a:pPr algn="ctr"/>
                      <a:r>
                        <a:rPr kumimoji="1" lang="ja-JP" altLang="en-US" sz="1600" b="1" dirty="0" smtClean="0">
                          <a:solidFill>
                            <a:schemeClr val="tx1"/>
                          </a:solidFill>
                          <a:latin typeface="Hiragino Sans W3" charset="-128"/>
                          <a:ea typeface="Hiragino Sans W3" charset="-128"/>
                          <a:cs typeface="Hiragino Sans W3" charset="-128"/>
                        </a:rPr>
                        <a:t>リンク層</a:t>
                      </a:r>
                      <a:endParaRPr kumimoji="1" lang="ja-JP" altLang="en-US" sz="16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6301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SSL </a:t>
            </a:r>
            <a:r>
              <a:rPr kumimoji="1" lang="ja-JP" altLang="en-US" dirty="0" smtClean="0"/>
              <a:t>サーバ証明書</a:t>
            </a:r>
            <a:endParaRPr kumimoji="1" lang="ja-JP" altLang="en-US" dirty="0"/>
          </a:p>
        </p:txBody>
      </p:sp>
      <p:sp>
        <p:nvSpPr>
          <p:cNvPr id="3" name="コンテンツ プレースホルダー 2"/>
          <p:cNvSpPr>
            <a:spLocks noGrp="1"/>
          </p:cNvSpPr>
          <p:nvPr>
            <p:ph idx="1"/>
          </p:nvPr>
        </p:nvSpPr>
        <p:spPr>
          <a:xfrm>
            <a:off x="467544" y="1052736"/>
            <a:ext cx="7992244" cy="4248472"/>
          </a:xfrm>
        </p:spPr>
        <p:txBody>
          <a:bodyPr/>
          <a:lstStyle/>
          <a:p>
            <a:r>
              <a:rPr lang="en-US" altLang="ja-JP" sz="2800" dirty="0" smtClean="0"/>
              <a:t>Web </a:t>
            </a:r>
            <a:r>
              <a:rPr lang="ja-JP" altLang="en-US" sz="2800" dirty="0" smtClean="0"/>
              <a:t>サイト</a:t>
            </a:r>
            <a:r>
              <a:rPr lang="ja-JP" altLang="en-US" sz="2800" dirty="0"/>
              <a:t>の身元の</a:t>
            </a:r>
            <a:r>
              <a:rPr lang="ja-JP" altLang="en-US" sz="2800" dirty="0" smtClean="0"/>
              <a:t>証明と </a:t>
            </a:r>
            <a:r>
              <a:rPr lang="en-US" altLang="ja-JP" sz="2800" dirty="0" smtClean="0"/>
              <a:t>SSL</a:t>
            </a:r>
            <a:r>
              <a:rPr lang="ja-JP" altLang="en-US" sz="2800" dirty="0" smtClean="0"/>
              <a:t> に</a:t>
            </a:r>
            <a:r>
              <a:rPr lang="ja-JP" altLang="en-US" sz="2800" dirty="0"/>
              <a:t>よる通信の暗号化に使われるデジタル</a:t>
            </a:r>
            <a:r>
              <a:rPr lang="ja-JP" altLang="en-US" sz="2800" dirty="0" smtClean="0"/>
              <a:t>証明書</a:t>
            </a:r>
            <a:endParaRPr lang="en-US" altLang="ja-JP" sz="2800" dirty="0" smtClean="0"/>
          </a:p>
          <a:p>
            <a:pPr lvl="1"/>
            <a:r>
              <a:rPr lang="ja-JP" altLang="en-US" sz="2400" dirty="0"/>
              <a:t>ウェブサイト所有者の</a:t>
            </a:r>
            <a:r>
              <a:rPr lang="ja-JP" altLang="en-US" sz="2400" dirty="0" smtClean="0"/>
              <a:t>確認</a:t>
            </a:r>
            <a:r>
              <a:rPr lang="en-US" altLang="ja-JP" sz="2400" dirty="0" smtClean="0"/>
              <a:t> :</a:t>
            </a:r>
            <a:r>
              <a:rPr lang="ja-JP" altLang="en-US" sz="2400" dirty="0" smtClean="0"/>
              <a:t> ページなどを管理する人</a:t>
            </a:r>
            <a:r>
              <a:rPr lang="en-US" altLang="ja-JP" sz="2400" dirty="0" smtClean="0"/>
              <a:t>/</a:t>
            </a:r>
            <a:r>
              <a:rPr lang="ja-JP" altLang="en-US" sz="2400" dirty="0" smtClean="0"/>
              <a:t>組織が実在し</a:t>
            </a:r>
            <a:r>
              <a:rPr lang="en-US" altLang="ja-JP" sz="2400" dirty="0" smtClean="0"/>
              <a:t>,</a:t>
            </a:r>
            <a:r>
              <a:rPr lang="ja-JP" altLang="en-US" sz="2400" dirty="0" smtClean="0"/>
              <a:t> 信頼に足ることを証明</a:t>
            </a:r>
            <a:endParaRPr lang="en-US" altLang="ja-JP" sz="2400" dirty="0" smtClean="0"/>
          </a:p>
          <a:p>
            <a:pPr lvl="1"/>
            <a:r>
              <a:rPr kumimoji="1" lang="ja-JP" altLang="en-US" sz="2400" dirty="0" smtClean="0"/>
              <a:t>適切な </a:t>
            </a:r>
            <a:r>
              <a:rPr kumimoji="1" lang="en-US" altLang="ja-JP" sz="2400" smtClean="0"/>
              <a:t>SSL/TLS </a:t>
            </a:r>
            <a:r>
              <a:rPr kumimoji="1" lang="ja-JP" altLang="en-US" sz="2400" dirty="0" smtClean="0"/>
              <a:t>を利用した通信であることを証明</a:t>
            </a:r>
            <a:endParaRPr kumimoji="1" lang="en-US" altLang="ja-JP" sz="2400" dirty="0" smtClean="0"/>
          </a:p>
          <a:p>
            <a:pPr lvl="1"/>
            <a:r>
              <a:rPr lang="ja-JP" altLang="en-US" sz="2400" dirty="0" smtClean="0"/>
              <a:t>通信の「なりすまし」「盗聴」「改ざん」を防ぐ</a:t>
            </a:r>
            <a:endParaRPr lang="en-US" altLang="ja-JP" sz="2400" dirty="0" smtClean="0"/>
          </a:p>
          <a:p>
            <a:r>
              <a:rPr kumimoji="1" lang="ja-JP" altLang="en-US" sz="2800" dirty="0" smtClean="0"/>
              <a:t>認証局</a:t>
            </a:r>
            <a:r>
              <a:rPr lang="ja-JP" altLang="en-US" sz="2800" dirty="0" smtClean="0"/>
              <a:t>（</a:t>
            </a:r>
            <a:r>
              <a:rPr lang="en-US" altLang="ja-JP" sz="2800" dirty="0"/>
              <a:t>CA</a:t>
            </a:r>
            <a:r>
              <a:rPr lang="ja-JP" altLang="en-US" sz="2800" dirty="0"/>
              <a:t>：</a:t>
            </a:r>
            <a:r>
              <a:rPr lang="en-US" altLang="ja-JP" sz="2800" dirty="0"/>
              <a:t>Certificate Authority</a:t>
            </a:r>
            <a:r>
              <a:rPr lang="ja-JP" altLang="en-US" sz="2800" dirty="0" smtClean="0"/>
              <a:t>）</a:t>
            </a:r>
            <a:r>
              <a:rPr kumimoji="1" lang="ja-JP" altLang="en-US" sz="2800" dirty="0" smtClean="0"/>
              <a:t>が発行</a:t>
            </a:r>
            <a:endParaRPr kumimoji="1" lang="en-US" altLang="ja-JP" sz="2800" dirty="0" smtClean="0"/>
          </a:p>
          <a:p>
            <a:pPr lvl="1"/>
            <a:r>
              <a:rPr lang="ja-JP" altLang="en-US" sz="2400" dirty="0"/>
              <a:t>通信しようとする相手の身元を発行元の認証局に照会</a:t>
            </a:r>
            <a:r>
              <a:rPr lang="ja-JP" altLang="en-US" sz="2400" dirty="0" smtClean="0"/>
              <a:t>し</a:t>
            </a:r>
            <a:r>
              <a:rPr lang="en-US" altLang="ja-JP" sz="2400" dirty="0" smtClean="0"/>
              <a:t>, </a:t>
            </a:r>
            <a:r>
              <a:rPr lang="ja-JP" altLang="en-US" sz="2400" dirty="0" smtClean="0"/>
              <a:t>確認</a:t>
            </a:r>
            <a:r>
              <a:rPr lang="ja-JP" altLang="en-US" sz="2400" dirty="0"/>
              <a:t>することができる</a:t>
            </a:r>
            <a:endParaRPr kumimoji="1" lang="en-US" altLang="ja-JP" sz="2400" dirty="0" smtClean="0"/>
          </a:p>
          <a:p>
            <a:endParaRPr kumimoji="1" lang="ja-JP" altLang="en-US" sz="2800" dirty="0"/>
          </a:p>
        </p:txBody>
      </p:sp>
    </p:spTree>
    <p:extLst>
      <p:ext uri="{BB962C8B-B14F-4D97-AF65-F5344CB8AC3E}">
        <p14:creationId xmlns:p14="http://schemas.microsoft.com/office/powerpoint/2010/main" val="130183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432334" y="1052736"/>
            <a:ext cx="8280920" cy="5059362"/>
          </a:xfrm>
        </p:spPr>
        <p:txBody>
          <a:bodyPr/>
          <a:lstStyle/>
          <a:p>
            <a:r>
              <a:rPr lang="en-US" altLang="ja-JP" dirty="0"/>
              <a:t>Network Computing </a:t>
            </a:r>
            <a:r>
              <a:rPr lang="ja-JP" altLang="en-US" dirty="0"/>
              <a:t>の基礎</a:t>
            </a:r>
          </a:p>
          <a:p>
            <a:pPr lvl="1"/>
            <a:r>
              <a:rPr lang="ja-JP" altLang="en-US" dirty="0"/>
              <a:t>サーバ</a:t>
            </a:r>
            <a:r>
              <a:rPr lang="en-US" altLang="ja-JP" dirty="0"/>
              <a:t>, </a:t>
            </a:r>
            <a:r>
              <a:rPr lang="ja-JP" altLang="en-US" dirty="0"/>
              <a:t>クライアント</a:t>
            </a:r>
            <a:r>
              <a:rPr lang="en-US" altLang="ja-JP" dirty="0"/>
              <a:t>, </a:t>
            </a:r>
            <a:r>
              <a:rPr lang="ja-JP" altLang="en-US" dirty="0"/>
              <a:t>ポート</a:t>
            </a:r>
            <a:r>
              <a:rPr lang="en-US" altLang="ja-JP" dirty="0"/>
              <a:t>, </a:t>
            </a:r>
            <a:r>
              <a:rPr lang="ja-JP" altLang="en-US" dirty="0" smtClean="0"/>
              <a:t>デーモン</a:t>
            </a:r>
            <a:endParaRPr lang="ja-JP" altLang="en-US" dirty="0"/>
          </a:p>
          <a:p>
            <a:r>
              <a:rPr lang="ja-JP" altLang="en-US" dirty="0"/>
              <a:t>最低限リモートアクセス</a:t>
            </a:r>
          </a:p>
          <a:p>
            <a:pPr lvl="1"/>
            <a:r>
              <a:rPr lang="ja-JP" altLang="en-US" dirty="0"/>
              <a:t>リモートログイン</a:t>
            </a:r>
            <a:r>
              <a:rPr lang="en-US" altLang="ja-JP" dirty="0"/>
              <a:t>, </a:t>
            </a:r>
            <a:r>
              <a:rPr lang="ja-JP" altLang="en-US" dirty="0" smtClean="0"/>
              <a:t>ファイル</a:t>
            </a:r>
            <a:r>
              <a:rPr lang="ja-JP" altLang="en-US" dirty="0" smtClean="0"/>
              <a:t>転送</a:t>
            </a:r>
            <a:endParaRPr lang="en-US" altLang="ja-JP" dirty="0" smtClean="0"/>
          </a:p>
          <a:p>
            <a:r>
              <a:rPr lang="ja-JP" altLang="en-US" dirty="0" smtClean="0"/>
              <a:t>インターネットセキュリティ</a:t>
            </a:r>
            <a:endParaRPr lang="en-US" altLang="ja-JP" dirty="0" smtClean="0"/>
          </a:p>
          <a:p>
            <a:pPr lvl="1"/>
            <a:r>
              <a:rPr lang="ja-JP" altLang="en-US" dirty="0" smtClean="0"/>
              <a:t>被害に遭わないために</a:t>
            </a:r>
            <a:r>
              <a:rPr lang="en-US" altLang="ja-JP" dirty="0" smtClean="0"/>
              <a:t>, </a:t>
            </a:r>
            <a:r>
              <a:rPr lang="ja-JP" altLang="en-US" dirty="0" smtClean="0"/>
              <a:t>ユーザーを守るために</a:t>
            </a:r>
            <a:endParaRPr lang="en-US" altLang="ja-JP" dirty="0" smtClean="0"/>
          </a:p>
          <a:p>
            <a:r>
              <a:rPr lang="ja-JP" altLang="en-US" dirty="0" smtClean="0"/>
              <a:t>公開</a:t>
            </a:r>
            <a:r>
              <a:rPr lang="ja-JP" altLang="en-US" dirty="0"/>
              <a:t>鍵</a:t>
            </a:r>
            <a:r>
              <a:rPr lang="ja-JP" altLang="en-US" dirty="0" smtClean="0"/>
              <a:t>暗号による通信と</a:t>
            </a:r>
            <a:r>
              <a:rPr lang="en-US" altLang="ja-JP" dirty="0" smtClean="0"/>
              <a:t> </a:t>
            </a:r>
            <a:r>
              <a:rPr lang="en-US" altLang="ja-JP" dirty="0" err="1"/>
              <a:t>ssh</a:t>
            </a:r>
            <a:r>
              <a:rPr lang="en-US" altLang="ja-JP" dirty="0"/>
              <a:t> </a:t>
            </a:r>
            <a:r>
              <a:rPr lang="ja-JP" altLang="en-US" dirty="0"/>
              <a:t>認証</a:t>
            </a:r>
          </a:p>
          <a:p>
            <a:endParaRPr kumimoji="1" lang="ja-JP" altLang="en-US" dirty="0"/>
          </a:p>
        </p:txBody>
      </p:sp>
    </p:spTree>
    <p:extLst>
      <p:ext uri="{BB962C8B-B14F-4D97-AF65-F5344CB8AC3E}">
        <p14:creationId xmlns:p14="http://schemas.microsoft.com/office/powerpoint/2010/main" val="2687227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HTTPS </a:t>
            </a:r>
            <a:r>
              <a:rPr kumimoji="1" lang="ja-JP" altLang="en-US" dirty="0" smtClean="0"/>
              <a:t>通信の目印</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1025966"/>
            <a:ext cx="4864381" cy="1441298"/>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3226396"/>
            <a:ext cx="4710996" cy="1189808"/>
          </a:xfrm>
          <a:prstGeom prst="rect">
            <a:avLst/>
          </a:prstGeom>
        </p:spPr>
      </p:pic>
      <p:sp>
        <p:nvSpPr>
          <p:cNvPr id="6" name="円/楕円 5"/>
          <p:cNvSpPr/>
          <p:nvPr/>
        </p:nvSpPr>
        <p:spPr>
          <a:xfrm>
            <a:off x="3203848" y="1628800"/>
            <a:ext cx="316055"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851920" y="3902277"/>
            <a:ext cx="460071" cy="40562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5972" y="2626210"/>
            <a:ext cx="2459328" cy="523220"/>
          </a:xfrm>
          <a:prstGeom prst="rect">
            <a:avLst/>
          </a:prstGeom>
          <a:noFill/>
        </p:spPr>
        <p:txBody>
          <a:bodyPr wrap="none" rtlCol="0">
            <a:spAutoFit/>
          </a:bodyPr>
          <a:lstStyle/>
          <a:p>
            <a:r>
              <a:rPr kumimoji="1" lang="ja-JP" altLang="en-US" sz="2800" dirty="0" smtClean="0">
                <a:latin typeface="Hiragino Sans W3" charset="-128"/>
                <a:ea typeface="Hiragino Sans W3" charset="-128"/>
                <a:cs typeface="Hiragino Sans W3" charset="-128"/>
              </a:rPr>
              <a:t>① カギマーク</a:t>
            </a:r>
            <a:endParaRPr kumimoji="1" lang="en-US" altLang="ja-JP" sz="2800" dirty="0" smtClean="0">
              <a:latin typeface="Hiragino Sans W3" charset="-128"/>
              <a:ea typeface="Hiragino Sans W3" charset="-128"/>
              <a:cs typeface="Hiragino Sans W3" charset="-128"/>
            </a:endParaRPr>
          </a:p>
        </p:txBody>
      </p:sp>
      <p:sp>
        <p:nvSpPr>
          <p:cNvPr id="10" name="テキスト ボックス 9"/>
          <p:cNvSpPr txBox="1"/>
          <p:nvPr/>
        </p:nvSpPr>
        <p:spPr>
          <a:xfrm>
            <a:off x="5122211" y="2626210"/>
            <a:ext cx="3564395" cy="523220"/>
          </a:xfrm>
          <a:prstGeom prst="rect">
            <a:avLst/>
          </a:prstGeom>
          <a:noFill/>
        </p:spPr>
        <p:txBody>
          <a:bodyPr wrap="square" rtlCol="0">
            <a:spAutoFit/>
          </a:bodyPr>
          <a:lstStyle/>
          <a:p>
            <a:r>
              <a:rPr lang="ja-JP" altLang="en-US" sz="2800" smtClean="0">
                <a:latin typeface="Hiragino Sans W3" charset="-128"/>
                <a:ea typeface="Hiragino Sans W3" charset="-128"/>
                <a:cs typeface="Hiragino Sans W3" charset="-128"/>
              </a:rPr>
              <a:t>② </a:t>
            </a:r>
            <a:r>
              <a:rPr lang="ja-JP" altLang="en-US" sz="2800" dirty="0">
                <a:latin typeface="Hiragino Sans W3" charset="-128"/>
                <a:ea typeface="Hiragino Sans W3" charset="-128"/>
                <a:cs typeface="Hiragino Sans W3" charset="-128"/>
              </a:rPr>
              <a:t>「</a:t>
            </a:r>
            <a:r>
              <a:rPr lang="en-US" altLang="ja-JP" sz="2800" dirty="0">
                <a:latin typeface="Hiragino Sans W3" charset="-128"/>
                <a:ea typeface="Hiragino Sans W3" charset="-128"/>
                <a:cs typeface="Hiragino Sans W3" charset="-128"/>
              </a:rPr>
              <a:t>https</a:t>
            </a:r>
            <a:r>
              <a:rPr lang="ja-JP" altLang="en-US" sz="2800" dirty="0">
                <a:latin typeface="Hiragino Sans W3" charset="-128"/>
                <a:ea typeface="Hiragino Sans W3" charset="-128"/>
                <a:cs typeface="Hiragino Sans W3" charset="-128"/>
              </a:rPr>
              <a:t>」の文字</a:t>
            </a:r>
            <a:endParaRPr kumimoji="1" lang="ja-JP" altLang="en-US" sz="2800" dirty="0"/>
          </a:p>
        </p:txBody>
      </p:sp>
      <p:cxnSp>
        <p:nvCxnSpPr>
          <p:cNvPr id="12" name="直線矢印コネクタ 11"/>
          <p:cNvCxnSpPr/>
          <p:nvPr/>
        </p:nvCxnSpPr>
        <p:spPr>
          <a:xfrm flipV="1">
            <a:off x="2195736" y="1988840"/>
            <a:ext cx="1008112" cy="63737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7" idx="2"/>
          </p:cNvCxnSpPr>
          <p:nvPr/>
        </p:nvCxnSpPr>
        <p:spPr>
          <a:xfrm>
            <a:off x="1979712" y="3183930"/>
            <a:ext cx="1872208" cy="921161"/>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570894" y="1988840"/>
            <a:ext cx="562052"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311991" y="4275570"/>
            <a:ext cx="562052"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3995936" y="2065807"/>
            <a:ext cx="1126276" cy="781023"/>
          </a:xfrm>
          <a:prstGeom prst="straightConnector1">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4744039" y="3149430"/>
            <a:ext cx="562052" cy="955660"/>
          </a:xfrm>
          <a:prstGeom prst="straightConnector1">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図形グループ 26"/>
          <p:cNvGrpSpPr/>
          <p:nvPr/>
        </p:nvGrpSpPr>
        <p:grpSpPr>
          <a:xfrm>
            <a:off x="685800" y="4662810"/>
            <a:ext cx="7776864" cy="1528349"/>
            <a:chOff x="685800" y="4662810"/>
            <a:chExt cx="7776864" cy="1528349"/>
          </a:xfrm>
        </p:grpSpPr>
        <p:sp>
          <p:nvSpPr>
            <p:cNvPr id="26" name="角丸四角形 25"/>
            <p:cNvSpPr/>
            <p:nvPr/>
          </p:nvSpPr>
          <p:spPr>
            <a:xfrm>
              <a:off x="685800" y="4662810"/>
              <a:ext cx="7776864" cy="1528349"/>
            </a:xfrm>
            <a:prstGeom prst="roundRect">
              <a:avLst/>
            </a:prstGeom>
            <a:solidFill>
              <a:schemeClr val="accent1">
                <a:lumMod val="40000"/>
                <a:lumOff val="60000"/>
              </a:schemeClr>
            </a:solidFill>
            <a:ln w="666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903734" y="4734486"/>
              <a:ext cx="7414914" cy="1384995"/>
            </a:xfrm>
            <a:prstGeom prst="rect">
              <a:avLst/>
            </a:prstGeom>
            <a:noFill/>
          </p:spPr>
          <p:txBody>
            <a:bodyPr wrap="square" rtlCol="0">
              <a:spAutoFit/>
            </a:bodyPr>
            <a:lstStyle/>
            <a:p>
              <a:r>
                <a:rPr kumimoji="1" lang="ja-JP" altLang="en-US" sz="2800" dirty="0" smtClean="0">
                  <a:latin typeface="Hiragino Sans W3" charset="-128"/>
                  <a:ea typeface="Hiragino Sans W3" charset="-128"/>
                  <a:cs typeface="Hiragino Sans W3" charset="-128"/>
                </a:rPr>
                <a:t>ログイン画面や決済方法を入力する画面では</a:t>
              </a:r>
              <a:r>
                <a:rPr kumimoji="1" lang="en-US" altLang="ja-JP" sz="2800" dirty="0" smtClean="0">
                  <a:latin typeface="Hiragino Sans W3" charset="-128"/>
                  <a:ea typeface="Hiragino Sans W3" charset="-128"/>
                  <a:cs typeface="Hiragino Sans W3" charset="-128"/>
                </a:rPr>
                <a:t>, </a:t>
              </a:r>
              <a:r>
                <a:rPr kumimoji="1" lang="ja-JP" altLang="en-US" sz="2800" dirty="0" smtClean="0">
                  <a:latin typeface="Hiragino Sans W3" charset="-128"/>
                  <a:ea typeface="Hiragino Sans W3" charset="-128"/>
                  <a:cs typeface="Hiragino Sans W3" charset="-128"/>
                </a:rPr>
                <a:t>以上のようになっていることを確認してから入力・送信を行うこと</a:t>
              </a:r>
              <a:r>
                <a:rPr kumimoji="1" lang="en-US" altLang="ja-JP" sz="2800" dirty="0" smtClean="0">
                  <a:latin typeface="Hiragino Sans W3" charset="-128"/>
                  <a:ea typeface="Hiragino Sans W3" charset="-128"/>
                  <a:cs typeface="Hiragino Sans W3" charset="-128"/>
                </a:rPr>
                <a:t>!</a:t>
              </a:r>
              <a:endParaRPr kumimoji="1" lang="ja-JP" altLang="en-US" sz="2800"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93573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alpha val="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怪しい </a:t>
            </a:r>
            <a:r>
              <a:rPr kumimoji="1" lang="en-US" altLang="ja-JP" dirty="0" smtClean="0"/>
              <a:t>SSL </a:t>
            </a:r>
            <a:r>
              <a:rPr kumimoji="1" lang="ja-JP" altLang="en-US" dirty="0" smtClean="0"/>
              <a:t>証明書</a:t>
            </a:r>
            <a:endParaRPr kumimoji="1" lang="ja-JP" altLang="en-US" dirty="0"/>
          </a:p>
        </p:txBody>
      </p:sp>
      <p:sp>
        <p:nvSpPr>
          <p:cNvPr id="3" name="コンテンツ プレースホルダー 2"/>
          <p:cNvSpPr>
            <a:spLocks noGrp="1"/>
          </p:cNvSpPr>
          <p:nvPr>
            <p:ph idx="1"/>
          </p:nvPr>
        </p:nvSpPr>
        <p:spPr>
          <a:xfrm>
            <a:off x="467544" y="1106488"/>
            <a:ext cx="8280920" cy="5059362"/>
          </a:xfrm>
        </p:spPr>
        <p:txBody>
          <a:bodyPr/>
          <a:lstStyle/>
          <a:p>
            <a:r>
              <a:rPr kumimoji="1" lang="ja-JP" altLang="en-US" sz="2800" dirty="0" smtClean="0"/>
              <a:t>信頼できる</a:t>
            </a:r>
            <a:r>
              <a:rPr kumimoji="1" lang="en-US" altLang="ja-JP" sz="2800" dirty="0" smtClean="0"/>
              <a:t> CA </a:t>
            </a:r>
            <a:r>
              <a:rPr kumimoji="1" lang="ja-JP" altLang="en-US" sz="2800" dirty="0" smtClean="0"/>
              <a:t>が発行したわけではない証明書</a:t>
            </a:r>
            <a:endParaRPr kumimoji="1" lang="en-US" altLang="ja-JP" sz="2800" dirty="0" smtClean="0"/>
          </a:p>
          <a:p>
            <a:pPr lvl="1"/>
            <a:r>
              <a:rPr lang="ja-JP" altLang="en-US" sz="2400" dirty="0"/>
              <a:t>技術的には誰でも</a:t>
            </a:r>
            <a:r>
              <a:rPr lang="en-US" altLang="ja-JP" sz="2400" dirty="0"/>
              <a:t>CA</a:t>
            </a:r>
            <a:r>
              <a:rPr lang="ja-JP" altLang="en-US" sz="2400" dirty="0"/>
              <a:t>になって</a:t>
            </a:r>
            <a:r>
              <a:rPr lang="en-US" altLang="ja-JP" sz="2400" dirty="0"/>
              <a:t>SSL</a:t>
            </a:r>
            <a:r>
              <a:rPr lang="ja-JP" altLang="en-US" sz="2400" dirty="0"/>
              <a:t>サーバ証明書を発行すること</a:t>
            </a:r>
            <a:r>
              <a:rPr lang="ja-JP" altLang="en-US" sz="2400" dirty="0" smtClean="0"/>
              <a:t>ができる</a:t>
            </a:r>
            <a:endParaRPr lang="en-US" altLang="ja-JP" sz="2400" dirty="0" smtClean="0"/>
          </a:p>
          <a:p>
            <a:pPr lvl="1"/>
            <a:r>
              <a:rPr lang="ja-JP" altLang="en-US" sz="2400" dirty="0"/>
              <a:t>悪意のある攻撃者が自らが認証局となって発行した証明書を提示している可能性が</a:t>
            </a:r>
            <a:r>
              <a:rPr lang="ja-JP" altLang="en-US" sz="2400" dirty="0" smtClean="0"/>
              <a:t>ある</a:t>
            </a:r>
            <a:endParaRPr lang="en-US" altLang="ja-JP" sz="2400" dirty="0" smtClean="0"/>
          </a:p>
          <a:p>
            <a:pPr lvl="1"/>
            <a:r>
              <a:rPr lang="ja-JP" altLang="en-US" sz="2400" dirty="0"/>
              <a:t>商用認証局から証明書の交付を受けるには費用がかかる</a:t>
            </a:r>
            <a:r>
              <a:rPr lang="ja-JP" altLang="en-US" sz="2400" dirty="0" smtClean="0"/>
              <a:t>ため</a:t>
            </a:r>
            <a:r>
              <a:rPr lang="en-US" altLang="ja-JP" sz="2400" dirty="0" smtClean="0"/>
              <a:t>, </a:t>
            </a:r>
            <a:r>
              <a:rPr lang="ja-JP" altLang="en-US" sz="2400" dirty="0" smtClean="0"/>
              <a:t>自らが認証局</a:t>
            </a:r>
            <a:r>
              <a:rPr lang="ja-JP" altLang="en-US" sz="2400" dirty="0"/>
              <a:t>となって証明書を発行</a:t>
            </a:r>
            <a:r>
              <a:rPr lang="ja-JP" altLang="en-US" sz="2400" dirty="0" smtClean="0"/>
              <a:t>し</a:t>
            </a:r>
            <a:r>
              <a:rPr lang="en-US" altLang="ja-JP" sz="2400" dirty="0" smtClean="0"/>
              <a:t>, </a:t>
            </a:r>
            <a:r>
              <a:rPr lang="ja-JP" altLang="en-US" sz="2400" dirty="0" smtClean="0"/>
              <a:t>暗号化</a:t>
            </a:r>
            <a:r>
              <a:rPr lang="ja-JP" altLang="en-US" sz="2400" dirty="0"/>
              <a:t>通信などを利用するサイトも</a:t>
            </a:r>
            <a:r>
              <a:rPr lang="ja-JP" altLang="en-US" sz="2400" dirty="0" smtClean="0"/>
              <a:t>ある</a:t>
            </a:r>
            <a:r>
              <a:rPr lang="en-US" altLang="ja-JP" sz="2400" dirty="0" smtClean="0"/>
              <a:t>.</a:t>
            </a:r>
          </a:p>
          <a:p>
            <a:pPr lvl="2"/>
            <a:r>
              <a:rPr kumimoji="1" lang="en-US" altLang="ja-JP" sz="2000" dirty="0" smtClean="0"/>
              <a:t>Web </a:t>
            </a:r>
            <a:r>
              <a:rPr kumimoji="1" lang="ja-JP" altLang="en-US" sz="2000" dirty="0" smtClean="0"/>
              <a:t>ブラウザからの警告が表示される</a:t>
            </a:r>
            <a:endParaRPr kumimoji="1" lang="en-US" altLang="ja-JP" sz="2000" dirty="0" smtClean="0"/>
          </a:p>
          <a:p>
            <a:pPr lvl="1"/>
            <a:r>
              <a:rPr lang="ja-JP" altLang="en-US" dirty="0" smtClean="0"/>
              <a:t>信頼に足る管理者</a:t>
            </a:r>
            <a:r>
              <a:rPr lang="en-US" altLang="ja-JP" dirty="0" smtClean="0"/>
              <a:t>/</a:t>
            </a:r>
            <a:r>
              <a:rPr lang="ja-JP" altLang="en-US" dirty="0" smtClean="0"/>
              <a:t>組織が提供しているページかを確認しなければならない</a:t>
            </a:r>
            <a:r>
              <a:rPr lang="en-US" altLang="ja-JP" dirty="0" smtClean="0"/>
              <a:t>.</a:t>
            </a:r>
            <a:endParaRPr kumimoji="1" lang="ja-JP" altLang="en-US" dirty="0"/>
          </a:p>
        </p:txBody>
      </p:sp>
    </p:spTree>
    <p:extLst>
      <p:ext uri="{BB962C8B-B14F-4D97-AF65-F5344CB8AC3E}">
        <p14:creationId xmlns:p14="http://schemas.microsoft.com/office/powerpoint/2010/main" val="1601539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alpha val="8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8425"/>
            <a:ext cx="8278688" cy="695325"/>
          </a:xfrm>
        </p:spPr>
        <p:txBody>
          <a:bodyPr/>
          <a:lstStyle/>
          <a:p>
            <a:r>
              <a:rPr kumimoji="1" lang="ja-JP" altLang="en-US" dirty="0" smtClean="0"/>
              <a:t>怪しい</a:t>
            </a:r>
            <a:r>
              <a:rPr kumimoji="1" lang="en-US" altLang="ja-JP" dirty="0" smtClean="0"/>
              <a:t> SSL </a:t>
            </a:r>
            <a:r>
              <a:rPr kumimoji="1" lang="ja-JP" altLang="en-US" dirty="0" smtClean="0"/>
              <a:t>証明書が利用されている例</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888" y="980728"/>
            <a:ext cx="6962511" cy="5318152"/>
          </a:xfrm>
        </p:spPr>
      </p:pic>
      <p:sp>
        <p:nvSpPr>
          <p:cNvPr id="5" name="正方形/長方形 4"/>
          <p:cNvSpPr/>
          <p:nvPr/>
        </p:nvSpPr>
        <p:spPr>
          <a:xfrm>
            <a:off x="3059832" y="1412776"/>
            <a:ext cx="4104456"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99792" y="4437112"/>
            <a:ext cx="2016224"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曲線コネクタ 10"/>
          <p:cNvCxnSpPr/>
          <p:nvPr/>
        </p:nvCxnSpPr>
        <p:spPr>
          <a:xfrm rot="5400000">
            <a:off x="3397217" y="3334337"/>
            <a:ext cx="1665766" cy="53978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911798" y="2248126"/>
            <a:ext cx="3467616" cy="523220"/>
          </a:xfrm>
          <a:prstGeom prst="rect">
            <a:avLst/>
          </a:prstGeom>
          <a:noFill/>
        </p:spPr>
        <p:txBody>
          <a:bodyPr wrap="none" rtlCol="0">
            <a:spAutoFit/>
          </a:bodyPr>
          <a:lstStyle/>
          <a:p>
            <a:r>
              <a:rPr kumimoji="1" lang="ja-JP" altLang="en-US" sz="2800" dirty="0" smtClean="0">
                <a:latin typeface="Hiragino Sans W3" charset="-128"/>
                <a:ea typeface="Hiragino Sans W3" charset="-128"/>
                <a:cs typeface="Hiragino Sans W3" charset="-128"/>
              </a:rPr>
              <a:t>信頼できる組織か</a:t>
            </a:r>
            <a:r>
              <a:rPr kumimoji="1" lang="en-US" altLang="ja-JP" sz="2800" dirty="0" smtClean="0">
                <a:latin typeface="Hiragino Sans W3" charset="-128"/>
                <a:ea typeface="Hiragino Sans W3" charset="-128"/>
                <a:cs typeface="Hiragino Sans W3" charset="-128"/>
              </a:rPr>
              <a:t>??</a:t>
            </a:r>
            <a:endParaRPr kumimoji="1" lang="ja-JP" altLang="en-US" sz="2800"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520128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6444" y="98425"/>
            <a:ext cx="8350052" cy="695325"/>
          </a:xfrm>
        </p:spPr>
        <p:txBody>
          <a:bodyPr/>
          <a:lstStyle/>
          <a:p>
            <a:r>
              <a:rPr kumimoji="1" lang="ja-JP" altLang="en-US" sz="3200" dirty="0" smtClean="0"/>
              <a:t>ネットワークセキュリティの原則</a:t>
            </a:r>
            <a:r>
              <a:rPr kumimoji="1" lang="en-US" altLang="ja-JP" sz="3200" dirty="0" smtClean="0"/>
              <a:t/>
            </a:r>
            <a:br>
              <a:rPr kumimoji="1" lang="en-US" altLang="ja-JP" sz="3200" dirty="0" smtClean="0"/>
            </a:br>
            <a:r>
              <a:rPr lang="en-US" altLang="ja-JP" sz="3200" dirty="0" smtClean="0"/>
              <a:t>〜</a:t>
            </a:r>
            <a:r>
              <a:rPr lang="ja-JP" altLang="en-US" sz="3200" dirty="0" smtClean="0"/>
              <a:t>計算機管理者編 </a:t>
            </a:r>
            <a:r>
              <a:rPr lang="en-US" altLang="ja-JP" sz="3200" dirty="0" smtClean="0"/>
              <a:t>: </a:t>
            </a:r>
            <a:r>
              <a:rPr lang="ja-JP" altLang="en-US" sz="3200" dirty="0" smtClean="0"/>
              <a:t>ユーザーを守るために</a:t>
            </a:r>
            <a:r>
              <a:rPr lang="en-US" altLang="ja-JP" sz="3200" dirty="0" smtClean="0"/>
              <a:t>〜</a:t>
            </a:r>
            <a:endParaRPr kumimoji="1" lang="ja-JP" altLang="en-US" sz="3200" dirty="0"/>
          </a:p>
        </p:txBody>
      </p:sp>
      <p:sp>
        <p:nvSpPr>
          <p:cNvPr id="3" name="コンテンツ プレースホルダー 2"/>
          <p:cNvSpPr>
            <a:spLocks noGrp="1"/>
          </p:cNvSpPr>
          <p:nvPr>
            <p:ph idx="1"/>
          </p:nvPr>
        </p:nvSpPr>
        <p:spPr>
          <a:xfrm>
            <a:off x="395536" y="1124744"/>
            <a:ext cx="8496944" cy="4968552"/>
          </a:xfrm>
        </p:spPr>
        <p:txBody>
          <a:bodyPr/>
          <a:lstStyle/>
          <a:p>
            <a:r>
              <a:rPr lang="ja-JP" altLang="en-US" sz="3600" dirty="0" smtClean="0"/>
              <a:t>計算機への不正アクセスを未然に防ぐ</a:t>
            </a:r>
            <a:endParaRPr lang="en-US" altLang="ja-JP" sz="3600" dirty="0" smtClean="0"/>
          </a:p>
          <a:p>
            <a:pPr lvl="1"/>
            <a:r>
              <a:rPr lang="ja-JP" altLang="en-US" sz="3200" dirty="0" smtClean="0"/>
              <a:t>ネットワーク空間との接点を最低限に  する</a:t>
            </a:r>
            <a:endParaRPr lang="en-US" altLang="ja-JP" sz="3200" dirty="0" smtClean="0"/>
          </a:p>
          <a:p>
            <a:pPr lvl="2"/>
            <a:r>
              <a:rPr lang="ja-JP" altLang="en-US" dirty="0" smtClean="0">
                <a:solidFill>
                  <a:srgbClr val="FF0000"/>
                </a:solidFill>
              </a:rPr>
              <a:t>ポートの管理</a:t>
            </a:r>
            <a:endParaRPr lang="en-US" altLang="ja-JP" dirty="0" smtClean="0">
              <a:solidFill>
                <a:srgbClr val="FF0000"/>
              </a:solidFill>
            </a:endParaRPr>
          </a:p>
          <a:p>
            <a:pPr lvl="3"/>
            <a:r>
              <a:rPr lang="ja-JP" altLang="en-US" sz="1800" dirty="0" smtClean="0"/>
              <a:t>不要なポートを閉める</a:t>
            </a:r>
            <a:endParaRPr lang="en-US" altLang="ja-JP" sz="1800" dirty="0" smtClean="0"/>
          </a:p>
          <a:p>
            <a:pPr lvl="2"/>
            <a:r>
              <a:rPr lang="ja-JP" altLang="en-US" dirty="0" smtClean="0">
                <a:solidFill>
                  <a:srgbClr val="FF0000"/>
                </a:solidFill>
              </a:rPr>
              <a:t>アクセス制限</a:t>
            </a:r>
            <a:endParaRPr lang="en-US" altLang="ja-JP" dirty="0" smtClean="0">
              <a:solidFill>
                <a:srgbClr val="FF0000"/>
              </a:solidFill>
            </a:endParaRPr>
          </a:p>
          <a:p>
            <a:pPr lvl="3"/>
            <a:r>
              <a:rPr lang="ja-JP" altLang="en-US" sz="1800" dirty="0" smtClean="0"/>
              <a:t>必要外のホストによるアクセスを制限する</a:t>
            </a:r>
            <a:endParaRPr lang="en-US" altLang="ja-JP" sz="1800" dirty="0" smtClean="0"/>
          </a:p>
          <a:p>
            <a:pPr lvl="1"/>
            <a:r>
              <a:rPr lang="ja-JP" altLang="en-US" sz="3200" dirty="0" smtClean="0"/>
              <a:t>セキュリティホールを無くす</a:t>
            </a:r>
            <a:endParaRPr lang="en-US" altLang="ja-JP" sz="3200" dirty="0" smtClean="0"/>
          </a:p>
          <a:p>
            <a:pPr lvl="2"/>
            <a:r>
              <a:rPr lang="ja-JP" altLang="en-US" dirty="0" smtClean="0">
                <a:solidFill>
                  <a:srgbClr val="FF0000"/>
                </a:solidFill>
              </a:rPr>
              <a:t>最新のセキュリティ情報の取得</a:t>
            </a:r>
            <a:endParaRPr lang="en-US" altLang="ja-JP" dirty="0" smtClean="0">
              <a:solidFill>
                <a:srgbClr val="FF0000"/>
              </a:solidFill>
            </a:endParaRPr>
          </a:p>
          <a:p>
            <a:pPr lvl="3"/>
            <a:r>
              <a:rPr lang="en-US" altLang="ja-JP" dirty="0" smtClean="0">
                <a:solidFill>
                  <a:schemeClr val="tx1"/>
                </a:solidFill>
              </a:rPr>
              <a:t>8</a:t>
            </a:r>
            <a:r>
              <a:rPr lang="ja-JP" altLang="en-US" dirty="0" smtClean="0">
                <a:solidFill>
                  <a:schemeClr val="tx1"/>
                </a:solidFill>
              </a:rPr>
              <a:t>月</a:t>
            </a:r>
            <a:r>
              <a:rPr lang="en-US" altLang="ja-JP" dirty="0" smtClean="0">
                <a:solidFill>
                  <a:schemeClr val="tx1"/>
                </a:solidFill>
              </a:rPr>
              <a:t>6</a:t>
            </a:r>
            <a:r>
              <a:rPr lang="ja-JP" altLang="en-US" dirty="0" smtClean="0">
                <a:solidFill>
                  <a:schemeClr val="tx1"/>
                </a:solidFill>
              </a:rPr>
              <a:t>日の「</a:t>
            </a:r>
            <a:r>
              <a:rPr lang="en-US" altLang="ja-JP" dirty="0">
                <a:solidFill>
                  <a:schemeClr val="tx1"/>
                </a:solidFill>
              </a:rPr>
              <a:t>Linux</a:t>
            </a:r>
            <a:r>
              <a:rPr lang="ja-JP" altLang="en-US" dirty="0">
                <a:solidFill>
                  <a:schemeClr val="tx1"/>
                </a:solidFill>
              </a:rPr>
              <a:t>インストールに必要な基礎</a:t>
            </a:r>
            <a:r>
              <a:rPr lang="ja-JP" altLang="en-US" dirty="0" smtClean="0">
                <a:solidFill>
                  <a:schemeClr val="tx1"/>
                </a:solidFill>
              </a:rPr>
              <a:t>知識」で解説済み</a:t>
            </a:r>
            <a:endParaRPr lang="en-US" altLang="ja-JP" dirty="0" smtClean="0">
              <a:solidFill>
                <a:schemeClr val="tx1"/>
              </a:solidFill>
            </a:endParaRPr>
          </a:p>
        </p:txBody>
      </p:sp>
    </p:spTree>
    <p:extLst>
      <p:ext uri="{BB962C8B-B14F-4D97-AF65-F5344CB8AC3E}">
        <p14:creationId xmlns:p14="http://schemas.microsoft.com/office/powerpoint/2010/main" val="891134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ポートの管理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各ポートには</a:t>
            </a:r>
            <a:r>
              <a:rPr kumimoji="1" lang="en-US" altLang="ja-JP" dirty="0" smtClean="0"/>
              <a:t>, </a:t>
            </a:r>
            <a:r>
              <a:rPr kumimoji="1" lang="ja-JP" altLang="en-US" dirty="0" smtClean="0"/>
              <a:t>パケットを取り扱うデーモンがいる</a:t>
            </a:r>
            <a:endParaRPr kumimoji="1" lang="en-US" altLang="ja-JP" dirty="0" smtClean="0"/>
          </a:p>
          <a:p>
            <a:r>
              <a:rPr lang="ja-JP" altLang="en-US" dirty="0" smtClean="0"/>
              <a:t>ポートを開閉するには</a:t>
            </a:r>
            <a:r>
              <a:rPr lang="en-US" altLang="ja-JP" dirty="0" smtClean="0"/>
              <a:t>, </a:t>
            </a:r>
            <a:r>
              <a:rPr lang="ja-JP" altLang="en-US" dirty="0" smtClean="0"/>
              <a:t>ポートのデーモンを操作する</a:t>
            </a:r>
            <a:endParaRPr lang="en-US" altLang="ja-JP" dirty="0" smtClean="0"/>
          </a:p>
          <a:p>
            <a:pPr lvl="1"/>
            <a:r>
              <a:rPr kumimoji="1" lang="ja-JP" altLang="en-US" dirty="0" smtClean="0"/>
              <a:t>デーモンの起動と停止</a:t>
            </a:r>
            <a:endParaRPr kumimoji="1" lang="ja-JP" altLang="en-US" dirty="0"/>
          </a:p>
        </p:txBody>
      </p:sp>
      <p:grpSp>
        <p:nvGrpSpPr>
          <p:cNvPr id="18" name="図形グループ 17"/>
          <p:cNvGrpSpPr/>
          <p:nvPr/>
        </p:nvGrpSpPr>
        <p:grpSpPr>
          <a:xfrm>
            <a:off x="875868" y="4989720"/>
            <a:ext cx="3193011" cy="950016"/>
            <a:chOff x="685800" y="4960824"/>
            <a:chExt cx="3193011" cy="950016"/>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5047748"/>
              <a:ext cx="818979" cy="863092"/>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68248" y="4960824"/>
              <a:ext cx="1177346" cy="941877"/>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111504"/>
              <a:ext cx="774046" cy="661416"/>
            </a:xfrm>
            <a:prstGeom prst="rect">
              <a:avLst/>
            </a:prstGeom>
          </p:spPr>
        </p:pic>
        <p:cxnSp>
          <p:nvCxnSpPr>
            <p:cNvPr id="11" name="直線矢印コネクタ 10"/>
            <p:cNvCxnSpPr>
              <a:stCxn id="8" idx="3"/>
              <a:endCxn id="5" idx="1"/>
            </p:cNvCxnSpPr>
            <p:nvPr/>
          </p:nvCxnSpPr>
          <p:spPr>
            <a:xfrm>
              <a:off x="1459846" y="5442212"/>
              <a:ext cx="1599986" cy="3708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grpSp>
        <p:nvGrpSpPr>
          <p:cNvPr id="19" name="図形グループ 18"/>
          <p:cNvGrpSpPr/>
          <p:nvPr/>
        </p:nvGrpSpPr>
        <p:grpSpPr>
          <a:xfrm>
            <a:off x="5226535" y="5063176"/>
            <a:ext cx="3114989" cy="856133"/>
            <a:chOff x="4948265" y="5034912"/>
            <a:chExt cx="3114989" cy="856133"/>
          </a:xfrm>
        </p:grpSpPr>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6222" y="5085184"/>
              <a:ext cx="957032" cy="71405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6599" y="5034912"/>
              <a:ext cx="1070166" cy="856133"/>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8265" y="5148586"/>
              <a:ext cx="774046" cy="661416"/>
            </a:xfrm>
            <a:prstGeom prst="rect">
              <a:avLst/>
            </a:prstGeom>
          </p:spPr>
        </p:pic>
        <p:cxnSp>
          <p:nvCxnSpPr>
            <p:cNvPr id="14" name="直線矢印コネクタ 13"/>
            <p:cNvCxnSpPr/>
            <p:nvPr/>
          </p:nvCxnSpPr>
          <p:spPr>
            <a:xfrm flipV="1">
              <a:off x="5637822" y="5479294"/>
              <a:ext cx="806386" cy="262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6" name="十字形 15"/>
            <p:cNvSpPr/>
            <p:nvPr/>
          </p:nvSpPr>
          <p:spPr>
            <a:xfrm rot="2676814">
              <a:off x="6260054" y="5116532"/>
              <a:ext cx="717260" cy="725523"/>
            </a:xfrm>
            <a:prstGeom prst="plus">
              <a:avLst>
                <a:gd name="adj" fmla="val 419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972579" y="4359969"/>
            <a:ext cx="2954655" cy="461665"/>
          </a:xfrm>
          <a:prstGeom prst="rect">
            <a:avLst/>
          </a:prstGeom>
          <a:noFill/>
        </p:spPr>
        <p:txBody>
          <a:bodyPr wrap="none" rtlCol="0">
            <a:spAutoFit/>
          </a:bodyPr>
          <a:lstStyle/>
          <a:p>
            <a:r>
              <a:rPr kumimoji="1" lang="ja-JP" altLang="en-US" smtClean="0">
                <a:latin typeface="Hiragino Sans W3" charset="-128"/>
                <a:ea typeface="Hiragino Sans W3" charset="-128"/>
                <a:cs typeface="Hiragino Sans W3" charset="-128"/>
              </a:rPr>
              <a:t>ポートを開いた状態</a:t>
            </a:r>
            <a:endParaRPr kumimoji="1" lang="ja-JP" altLang="en-US">
              <a:latin typeface="Hiragino Sans W3" charset="-128"/>
              <a:ea typeface="Hiragino Sans W3" charset="-128"/>
              <a:cs typeface="Hiragino Sans W3" charset="-128"/>
            </a:endParaRPr>
          </a:p>
        </p:txBody>
      </p:sp>
      <p:sp>
        <p:nvSpPr>
          <p:cNvPr id="20" name="テキスト ボックス 19"/>
          <p:cNvSpPr txBox="1"/>
          <p:nvPr/>
        </p:nvSpPr>
        <p:spPr>
          <a:xfrm>
            <a:off x="5419626" y="4359969"/>
            <a:ext cx="2954655" cy="461665"/>
          </a:xfrm>
          <a:prstGeom prst="rect">
            <a:avLst/>
          </a:prstGeom>
          <a:noFill/>
        </p:spPr>
        <p:txBody>
          <a:bodyPr wrap="none" rtlCol="0">
            <a:spAutoFit/>
          </a:bodyPr>
          <a:lstStyle/>
          <a:p>
            <a:r>
              <a:rPr kumimoji="1" lang="ja-JP" altLang="en-US" dirty="0" smtClean="0">
                <a:latin typeface="Hiragino Sans W3" charset="-128"/>
                <a:ea typeface="Hiragino Sans W3" charset="-128"/>
                <a:cs typeface="Hiragino Sans W3" charset="-128"/>
              </a:rPr>
              <a:t>ポートを閉じた状態</a:t>
            </a:r>
            <a:endParaRPr kumimoji="1" lang="ja-JP" altLang="en-US"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170175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デーモン</a:t>
            </a:r>
            <a:endParaRPr kumimoji="1" lang="ja-JP" altLang="en-US" dirty="0"/>
          </a:p>
        </p:txBody>
      </p:sp>
      <p:sp>
        <p:nvSpPr>
          <p:cNvPr id="3" name="コンテンツ プレースホルダー 2"/>
          <p:cNvSpPr>
            <a:spLocks noGrp="1"/>
          </p:cNvSpPr>
          <p:nvPr>
            <p:ph idx="1"/>
          </p:nvPr>
        </p:nvSpPr>
        <p:spPr>
          <a:xfrm>
            <a:off x="400444" y="1022474"/>
            <a:ext cx="8204004" cy="5142830"/>
          </a:xfrm>
        </p:spPr>
        <p:txBody>
          <a:bodyPr>
            <a:normAutofit fontScale="92500" lnSpcReduction="20000"/>
          </a:bodyPr>
          <a:lstStyle/>
          <a:p>
            <a:r>
              <a:rPr lang="en-US" altLang="ja-JP" dirty="0" smtClean="0"/>
              <a:t>daemon</a:t>
            </a:r>
            <a:r>
              <a:rPr lang="ja-JP" altLang="en-US" dirty="0" smtClean="0"/>
              <a:t>（守護神</a:t>
            </a:r>
            <a:r>
              <a:rPr lang="ja-JP" altLang="en-US" dirty="0"/>
              <a:t>）</a:t>
            </a:r>
            <a:endParaRPr lang="en-US" altLang="ja-JP" dirty="0"/>
          </a:p>
          <a:p>
            <a:pPr lvl="1"/>
            <a:r>
              <a:rPr lang="ja-JP" altLang="en-US" dirty="0" smtClean="0"/>
              <a:t>メモリ</a:t>
            </a:r>
            <a:r>
              <a:rPr lang="ja-JP" altLang="en-US" dirty="0"/>
              <a:t>に常駐</a:t>
            </a:r>
            <a:r>
              <a:rPr lang="ja-JP" altLang="en-US" dirty="0" smtClean="0"/>
              <a:t>し</a:t>
            </a:r>
            <a:r>
              <a:rPr lang="en-US" altLang="ja-JP" dirty="0" smtClean="0"/>
              <a:t>, </a:t>
            </a:r>
            <a:r>
              <a:rPr lang="ja-JP" altLang="en-US" dirty="0" smtClean="0"/>
              <a:t>バックグラウンドで              稼働し続けるプログラム</a:t>
            </a:r>
            <a:endParaRPr lang="en-US" altLang="ja-JP" dirty="0" smtClean="0"/>
          </a:p>
          <a:p>
            <a:pPr lvl="1"/>
            <a:r>
              <a:rPr lang="ja-JP" altLang="en-US" dirty="0" smtClean="0"/>
              <a:t>ポートデーモン</a:t>
            </a:r>
            <a:r>
              <a:rPr lang="en-US" altLang="ja-JP" dirty="0" smtClean="0"/>
              <a:t> : </a:t>
            </a:r>
            <a:r>
              <a:rPr lang="ja-JP" altLang="en-US" dirty="0" smtClean="0"/>
              <a:t>ポート</a:t>
            </a:r>
            <a:r>
              <a:rPr lang="ja-JP" altLang="en-US" dirty="0"/>
              <a:t>を</a:t>
            </a:r>
            <a:r>
              <a:rPr lang="ja-JP" altLang="en-US" dirty="0" smtClean="0"/>
              <a:t>監視</a:t>
            </a:r>
            <a:endParaRPr lang="en-US" altLang="ja-JP" dirty="0" smtClean="0"/>
          </a:p>
          <a:p>
            <a:pPr lvl="2"/>
            <a:r>
              <a:rPr lang="ja-JP" altLang="en-US" dirty="0"/>
              <a:t>ドア（ポート）の門番のような</a:t>
            </a:r>
            <a:r>
              <a:rPr lang="ja-JP" altLang="en-US" dirty="0" smtClean="0"/>
              <a:t>存在</a:t>
            </a:r>
            <a:endParaRPr lang="ja-JP" altLang="en-US" dirty="0"/>
          </a:p>
          <a:p>
            <a:pPr lvl="2"/>
            <a:r>
              <a:rPr lang="ja-JP" altLang="en-US" dirty="0"/>
              <a:t>ポートにデータが来たら</a:t>
            </a:r>
            <a:r>
              <a:rPr lang="en-US" altLang="ja-JP" dirty="0"/>
              <a:t>, </a:t>
            </a:r>
            <a:r>
              <a:rPr lang="ja-JP" altLang="en-US" dirty="0"/>
              <a:t>要求に応じてサービスを提供</a:t>
            </a:r>
          </a:p>
          <a:p>
            <a:r>
              <a:rPr lang="ja-JP" altLang="en-US" dirty="0" smtClean="0"/>
              <a:t>スーパーデーモン</a:t>
            </a:r>
            <a:r>
              <a:rPr lang="en-US" altLang="ja-JP" dirty="0" smtClean="0"/>
              <a:t> : </a:t>
            </a:r>
            <a:r>
              <a:rPr lang="en-US" altLang="ja-JP" dirty="0" err="1" smtClean="0"/>
              <a:t>inetd</a:t>
            </a:r>
            <a:r>
              <a:rPr lang="en-US" altLang="ja-JP" dirty="0" smtClean="0"/>
              <a:t>/</a:t>
            </a:r>
            <a:r>
              <a:rPr lang="en-US" altLang="ja-JP" dirty="0" err="1" smtClean="0"/>
              <a:t>xinetd</a:t>
            </a:r>
            <a:endParaRPr lang="en-US" altLang="ja-JP" dirty="0" smtClean="0"/>
          </a:p>
          <a:p>
            <a:pPr lvl="1"/>
            <a:r>
              <a:rPr lang="ja-JP" altLang="en-US" dirty="0" smtClean="0"/>
              <a:t>デーモン</a:t>
            </a:r>
            <a:r>
              <a:rPr lang="ja-JP" altLang="en-US" dirty="0"/>
              <a:t>を呼び出すための</a:t>
            </a:r>
            <a:r>
              <a:rPr lang="ja-JP" altLang="en-US" dirty="0" smtClean="0"/>
              <a:t>デーモン</a:t>
            </a:r>
            <a:endParaRPr lang="en-US" altLang="ja-JP" dirty="0"/>
          </a:p>
          <a:p>
            <a:pPr lvl="2"/>
            <a:r>
              <a:rPr lang="ja-JP" altLang="en-US" dirty="0"/>
              <a:t>常にポートを監視</a:t>
            </a:r>
          </a:p>
          <a:p>
            <a:pPr lvl="2"/>
            <a:r>
              <a:rPr lang="ja-JP" altLang="en-US" dirty="0"/>
              <a:t>要求に応じて</a:t>
            </a:r>
            <a:r>
              <a:rPr lang="en-US" altLang="ja-JP" dirty="0"/>
              <a:t>, </a:t>
            </a:r>
            <a:r>
              <a:rPr lang="ja-JP" altLang="en-US" dirty="0"/>
              <a:t>対応するデーモンを呼び出す</a:t>
            </a:r>
          </a:p>
          <a:p>
            <a:pPr lvl="1"/>
            <a:r>
              <a:rPr lang="ja-JP" altLang="en-US" dirty="0"/>
              <a:t>使用頻度の低いデーモンを登録すれば</a:t>
            </a:r>
            <a:r>
              <a:rPr lang="en-US" altLang="ja-JP" dirty="0"/>
              <a:t>, </a:t>
            </a:r>
            <a:r>
              <a:rPr lang="ja-JP" altLang="en-US" dirty="0"/>
              <a:t>メモリの節約になる</a:t>
            </a:r>
          </a:p>
          <a:p>
            <a:pPr lvl="1"/>
            <a:r>
              <a:rPr lang="en-US" altLang="ja-JP" dirty="0"/>
              <a:t>/</a:t>
            </a:r>
            <a:r>
              <a:rPr lang="en-US" altLang="ja-JP" dirty="0" err="1" smtClean="0"/>
              <a:t>etc</a:t>
            </a:r>
            <a:r>
              <a:rPr lang="en-US" altLang="ja-JP" dirty="0" smtClean="0"/>
              <a:t>/</a:t>
            </a:r>
            <a:r>
              <a:rPr lang="en-US" altLang="ja-JP" dirty="0" err="1" smtClean="0"/>
              <a:t>inetd.conf</a:t>
            </a:r>
            <a:r>
              <a:rPr lang="en-US" altLang="ja-JP" dirty="0" smtClean="0"/>
              <a:t> </a:t>
            </a:r>
            <a:r>
              <a:rPr lang="ja-JP" altLang="en-US" dirty="0"/>
              <a:t>で</a:t>
            </a:r>
            <a:r>
              <a:rPr lang="ja-JP" altLang="en-US" dirty="0" smtClean="0"/>
              <a:t>設定</a:t>
            </a:r>
            <a:endParaRPr lang="ja-JP" altLang="en-US" dirty="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3836"/>
            <a:ext cx="1157480" cy="1219827"/>
          </a:xfrm>
          <a:prstGeom prst="rect">
            <a:avLst/>
          </a:prstGeom>
        </p:spPr>
      </p:pic>
      <p:grpSp>
        <p:nvGrpSpPr>
          <p:cNvPr id="8" name="図形グループ 7"/>
          <p:cNvGrpSpPr/>
          <p:nvPr/>
        </p:nvGrpSpPr>
        <p:grpSpPr>
          <a:xfrm>
            <a:off x="4749022" y="183836"/>
            <a:ext cx="2271250" cy="1084924"/>
            <a:chOff x="4749022" y="183836"/>
            <a:chExt cx="2271250" cy="1084924"/>
          </a:xfrm>
        </p:grpSpPr>
        <p:sp>
          <p:nvSpPr>
            <p:cNvPr id="6" name="角丸四角形吹き出し 5"/>
            <p:cNvSpPr/>
            <p:nvPr/>
          </p:nvSpPr>
          <p:spPr>
            <a:xfrm>
              <a:off x="4749022" y="183836"/>
              <a:ext cx="2271250" cy="1084924"/>
            </a:xfrm>
            <a:prstGeom prst="wedgeRoundRectCallout">
              <a:avLst>
                <a:gd name="adj1" fmla="val 87591"/>
                <a:gd name="adj2" fmla="val 7089"/>
                <a:gd name="adj3" fmla="val 16667"/>
              </a:avLst>
            </a:prstGeom>
            <a:solidFill>
              <a:schemeClr val="tx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840531" y="310799"/>
              <a:ext cx="2088232" cy="830997"/>
            </a:xfrm>
            <a:prstGeom prst="rect">
              <a:avLst/>
            </a:prstGeom>
            <a:noFill/>
          </p:spPr>
          <p:txBody>
            <a:bodyPr wrap="square" rtlCol="0">
              <a:spAutoFit/>
            </a:bodyPr>
            <a:lstStyle/>
            <a:p>
              <a:r>
                <a:rPr lang="en-US" altLang="ja-JP" dirty="0">
                  <a:latin typeface="Hiragino Maru Gothic ProN W4" charset="-128"/>
                  <a:ea typeface="Hiragino Maru Gothic ProN W4" charset="-128"/>
                  <a:cs typeface="Hiragino Maru Gothic ProN W4" charset="-128"/>
                </a:rPr>
                <a:t>d</a:t>
              </a:r>
              <a:r>
                <a:rPr kumimoji="1" lang="en-US" altLang="ja-JP" dirty="0" smtClean="0">
                  <a:latin typeface="Hiragino Maru Gothic ProN W4" charset="-128"/>
                  <a:ea typeface="Hiragino Maru Gothic ProN W4" charset="-128"/>
                  <a:cs typeface="Hiragino Maru Gothic ProN W4" charset="-128"/>
                </a:rPr>
                <a:t>emon : </a:t>
              </a:r>
              <a:r>
                <a:rPr kumimoji="1" lang="ja-JP" altLang="en-US" dirty="0" smtClean="0">
                  <a:latin typeface="Hiragino Maru Gothic ProN W4" charset="-128"/>
                  <a:ea typeface="Hiragino Maru Gothic ProN W4" charset="-128"/>
                  <a:cs typeface="Hiragino Maru Gothic ProN W4" charset="-128"/>
                </a:rPr>
                <a:t>悪魔</a:t>
              </a:r>
              <a:endParaRPr kumimoji="1" lang="en-US" altLang="ja-JP" dirty="0" smtClean="0">
                <a:latin typeface="Hiragino Maru Gothic ProN W4" charset="-128"/>
                <a:ea typeface="Hiragino Maru Gothic ProN W4" charset="-128"/>
                <a:cs typeface="Hiragino Maru Gothic ProN W4" charset="-128"/>
              </a:endParaRPr>
            </a:p>
            <a:p>
              <a:r>
                <a:rPr lang="ja-JP" altLang="en-US" dirty="0" smtClean="0">
                  <a:latin typeface="Hiragino Maru Gothic ProN W4" charset="-128"/>
                  <a:ea typeface="Hiragino Maru Gothic ProN W4" charset="-128"/>
                  <a:cs typeface="Hiragino Maru Gothic ProN W4" charset="-128"/>
                </a:rPr>
                <a:t>やないで</a:t>
              </a:r>
              <a:endParaRPr kumimoji="1" lang="ja-JP" altLang="en-US" dirty="0">
                <a:latin typeface="Hiragino Maru Gothic ProN W4" charset="-128"/>
                <a:ea typeface="Hiragino Maru Gothic ProN W4" charset="-128"/>
                <a:cs typeface="Hiragino Maru Gothic ProN W4" charset="-128"/>
              </a:endParaRPr>
            </a:p>
          </p:txBody>
        </p:sp>
      </p:grpSp>
    </p:spTree>
    <p:extLst>
      <p:ext uri="{BB962C8B-B14F-4D97-AF65-F5344CB8AC3E}">
        <p14:creationId xmlns:p14="http://schemas.microsoft.com/office/powerpoint/2010/main" val="648645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起動デーモンの確認</a:t>
            </a:r>
            <a:endParaRPr kumimoji="1" lang="ja-JP" altLang="en-US" dirty="0"/>
          </a:p>
        </p:txBody>
      </p:sp>
      <p:sp>
        <p:nvSpPr>
          <p:cNvPr id="3" name="コンテンツ プレースホルダー 2"/>
          <p:cNvSpPr>
            <a:spLocks noGrp="1"/>
          </p:cNvSpPr>
          <p:nvPr>
            <p:ph idx="1"/>
          </p:nvPr>
        </p:nvSpPr>
        <p:spPr>
          <a:xfrm>
            <a:off x="599399" y="973432"/>
            <a:ext cx="7772400" cy="1026368"/>
          </a:xfrm>
        </p:spPr>
        <p:txBody>
          <a:bodyPr/>
          <a:lstStyle/>
          <a:p>
            <a:r>
              <a:rPr lang="ja-JP" altLang="en-US" sz="2800" dirty="0" smtClean="0"/>
              <a:t>「</a:t>
            </a:r>
            <a:r>
              <a:rPr lang="en-US" altLang="ja-JP" sz="2800" dirty="0" err="1" smtClean="0">
                <a:solidFill>
                  <a:srgbClr val="0070C0"/>
                </a:solidFill>
                <a:latin typeface="Consolas" charset="0"/>
                <a:ea typeface="Consolas" charset="0"/>
                <a:cs typeface="Consolas" charset="0"/>
              </a:rPr>
              <a:t>ps</a:t>
            </a:r>
            <a:r>
              <a:rPr lang="en-US" altLang="ja-JP" sz="2800" dirty="0" smtClean="0">
                <a:solidFill>
                  <a:srgbClr val="0070C0"/>
                </a:solidFill>
                <a:latin typeface="Consolas" charset="0"/>
                <a:ea typeface="Consolas" charset="0"/>
                <a:cs typeface="Consolas" charset="0"/>
              </a:rPr>
              <a:t> ax </a:t>
            </a:r>
            <a:r>
              <a:rPr lang="en-US" altLang="ja-JP" sz="2800" dirty="0" smtClean="0">
                <a:solidFill>
                  <a:schemeClr val="tx1"/>
                </a:solidFill>
                <a:latin typeface="Consolas" charset="0"/>
                <a:ea typeface="Consolas" charset="0"/>
                <a:cs typeface="Consolas" charset="0"/>
              </a:rPr>
              <a:t>(</a:t>
            </a:r>
            <a:r>
              <a:rPr lang="en-US" altLang="ja-JP" sz="2800" dirty="0" err="1" smtClean="0">
                <a:solidFill>
                  <a:schemeClr val="tx1"/>
                </a:solidFill>
                <a:latin typeface="Consolas" charset="0"/>
                <a:ea typeface="Consolas" charset="0"/>
                <a:cs typeface="Consolas" charset="0"/>
              </a:rPr>
              <a:t>ps</a:t>
            </a:r>
            <a:r>
              <a:rPr lang="en-US" altLang="ja-JP" sz="2800" dirty="0" smtClean="0">
                <a:solidFill>
                  <a:schemeClr val="tx1"/>
                </a:solidFill>
                <a:latin typeface="Consolas" charset="0"/>
                <a:ea typeface="Consolas" charset="0"/>
                <a:cs typeface="Consolas" charset="0"/>
              </a:rPr>
              <a:t> aux)</a:t>
            </a:r>
            <a:r>
              <a:rPr lang="ja-JP" altLang="en-US" sz="2800" dirty="0" smtClean="0"/>
              <a:t>」コマンドを用いる</a:t>
            </a:r>
            <a:endParaRPr lang="en-US" altLang="ja-JP" sz="2800" dirty="0" smtClean="0"/>
          </a:p>
          <a:p>
            <a:r>
              <a:rPr lang="ja-JP" altLang="en-US" sz="2800" dirty="0" smtClean="0"/>
              <a:t>実行例</a:t>
            </a:r>
            <a:r>
              <a:rPr lang="en-US" altLang="ja-JP" sz="2800" dirty="0"/>
              <a:t>(</a:t>
            </a:r>
            <a:r>
              <a:rPr lang="ja-JP" altLang="en-US" sz="2800" dirty="0" smtClean="0"/>
              <a:t>一部抜粋</a:t>
            </a:r>
            <a:r>
              <a:rPr lang="en-US" altLang="ja-JP" sz="2800" dirty="0" smtClean="0"/>
              <a:t>)</a:t>
            </a:r>
          </a:p>
          <a:p>
            <a:endParaRPr lang="en-US" altLang="ja-JP" sz="2800" dirty="0" smtClean="0"/>
          </a:p>
        </p:txBody>
      </p:sp>
      <p:grpSp>
        <p:nvGrpSpPr>
          <p:cNvPr id="6" name="図形グループ 5"/>
          <p:cNvGrpSpPr/>
          <p:nvPr/>
        </p:nvGrpSpPr>
        <p:grpSpPr>
          <a:xfrm>
            <a:off x="469454" y="1999800"/>
            <a:ext cx="8206680" cy="2808539"/>
            <a:chOff x="469776" y="2420660"/>
            <a:chExt cx="8206680" cy="2808539"/>
          </a:xfrm>
        </p:grpSpPr>
        <p:sp>
          <p:nvSpPr>
            <p:cNvPr id="5" name="正方形/長方形 4"/>
            <p:cNvSpPr/>
            <p:nvPr/>
          </p:nvSpPr>
          <p:spPr>
            <a:xfrm>
              <a:off x="469776" y="2420660"/>
              <a:ext cx="8206680" cy="28085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93559" y="2486101"/>
              <a:ext cx="7956882" cy="2677656"/>
            </a:xfrm>
            <a:prstGeom prst="rect">
              <a:avLst/>
            </a:prstGeom>
            <a:noFill/>
          </p:spPr>
          <p:txBody>
            <a:bodyPr wrap="square" rtlCol="0">
              <a:spAutoFit/>
            </a:bodyPr>
            <a:lstStyle/>
            <a:p>
              <a:r>
                <a:rPr lang="de-DE" altLang="ja-JP" dirty="0">
                  <a:solidFill>
                    <a:schemeClr val="tx2"/>
                  </a:solidFill>
                  <a:latin typeface="Consolas" charset="0"/>
                  <a:ea typeface="Consolas" charset="0"/>
                  <a:cs typeface="Consolas" charset="0"/>
                </a:rPr>
                <a:t>$ </a:t>
              </a:r>
              <a:r>
                <a:rPr lang="de-DE" altLang="ja-JP" dirty="0" err="1">
                  <a:solidFill>
                    <a:schemeClr val="tx2"/>
                  </a:solidFill>
                  <a:latin typeface="Consolas" charset="0"/>
                  <a:ea typeface="Consolas" charset="0"/>
                  <a:cs typeface="Consolas" charset="0"/>
                </a:rPr>
                <a:t>ps</a:t>
              </a:r>
              <a:r>
                <a:rPr lang="de-DE" altLang="ja-JP" dirty="0">
                  <a:solidFill>
                    <a:schemeClr val="tx2"/>
                  </a:solidFill>
                  <a:latin typeface="Consolas" charset="0"/>
                  <a:ea typeface="Consolas" charset="0"/>
                  <a:cs typeface="Consolas" charset="0"/>
                </a:rPr>
                <a:t> </a:t>
              </a:r>
              <a:r>
                <a:rPr lang="de-DE" altLang="ja-JP" dirty="0" err="1">
                  <a:solidFill>
                    <a:schemeClr val="tx2"/>
                  </a:solidFill>
                  <a:latin typeface="Consolas" charset="0"/>
                  <a:ea typeface="Consolas" charset="0"/>
                  <a:cs typeface="Consolas" charset="0"/>
                </a:rPr>
                <a:t>ax</a:t>
              </a:r>
              <a:r>
                <a:rPr lang="de-DE" altLang="ja-JP" dirty="0">
                  <a:solidFill>
                    <a:schemeClr val="tx2"/>
                  </a:solidFill>
                  <a:latin typeface="Consolas" charset="0"/>
                  <a:ea typeface="Consolas" charset="0"/>
                  <a:cs typeface="Consolas" charset="0"/>
                </a:rPr>
                <a:t>  </a:t>
              </a:r>
              <a:endParaRPr lang="de-DE" altLang="ja-JP" dirty="0" smtClean="0">
                <a:solidFill>
                  <a:schemeClr val="tx2"/>
                </a:solidFill>
                <a:latin typeface="Consolas" charset="0"/>
                <a:ea typeface="Consolas" charset="0"/>
                <a:cs typeface="Consolas" charset="0"/>
              </a:endParaRPr>
            </a:p>
            <a:p>
              <a:r>
                <a:rPr lang="de-DE" altLang="ja-JP" dirty="0" smtClean="0">
                  <a:solidFill>
                    <a:schemeClr val="tx2"/>
                  </a:solidFill>
                  <a:latin typeface="Consolas" charset="0"/>
                  <a:ea typeface="Consolas" charset="0"/>
                  <a:cs typeface="Consolas" charset="0"/>
                </a:rPr>
                <a:t>PID </a:t>
              </a:r>
              <a:r>
                <a:rPr lang="de-DE" altLang="ja-JP" dirty="0">
                  <a:solidFill>
                    <a:schemeClr val="tx2"/>
                  </a:solidFill>
                  <a:latin typeface="Consolas" charset="0"/>
                  <a:ea typeface="Consolas" charset="0"/>
                  <a:cs typeface="Consolas" charset="0"/>
                </a:rPr>
                <a:t>TTY      STAT   TIME </a:t>
              </a:r>
              <a:r>
                <a:rPr lang="de-DE" altLang="ja-JP" dirty="0" smtClean="0">
                  <a:solidFill>
                    <a:schemeClr val="tx2"/>
                  </a:solidFill>
                  <a:latin typeface="Consolas" charset="0"/>
                  <a:ea typeface="Consolas" charset="0"/>
                  <a:cs typeface="Consolas" charset="0"/>
                </a:rPr>
                <a:t>COMMAND</a:t>
              </a:r>
            </a:p>
            <a:p>
              <a:r>
                <a:rPr lang="de-DE" altLang="ja-JP" dirty="0" smtClean="0">
                  <a:solidFill>
                    <a:schemeClr val="tx2"/>
                  </a:solidFill>
                  <a:latin typeface="Consolas" charset="0"/>
                  <a:ea typeface="Consolas" charset="0"/>
                  <a:cs typeface="Consolas" charset="0"/>
                </a:rPr>
                <a:t>1   ?        </a:t>
              </a:r>
              <a:r>
                <a:rPr lang="de-DE" altLang="ja-JP" dirty="0" err="1">
                  <a:solidFill>
                    <a:schemeClr val="tx2"/>
                  </a:solidFill>
                  <a:latin typeface="Consolas" charset="0"/>
                  <a:ea typeface="Consolas" charset="0"/>
                  <a:cs typeface="Consolas" charset="0"/>
                </a:rPr>
                <a:t>Ss</a:t>
              </a:r>
              <a:r>
                <a:rPr lang="de-DE" altLang="ja-JP" dirty="0">
                  <a:solidFill>
                    <a:schemeClr val="tx2"/>
                  </a:solidFill>
                  <a:latin typeface="Consolas" charset="0"/>
                  <a:ea typeface="Consolas" charset="0"/>
                  <a:cs typeface="Consolas" charset="0"/>
                </a:rPr>
                <a:t>     0:06 /</a:t>
              </a:r>
              <a:r>
                <a:rPr lang="de-DE" altLang="ja-JP" dirty="0" err="1">
                  <a:solidFill>
                    <a:schemeClr val="tx2"/>
                  </a:solidFill>
                  <a:latin typeface="Consolas" charset="0"/>
                  <a:ea typeface="Consolas" charset="0"/>
                  <a:cs typeface="Consolas" charset="0"/>
                </a:rPr>
                <a:t>sbin</a:t>
              </a:r>
              <a:r>
                <a:rPr lang="de-DE" altLang="ja-JP" dirty="0">
                  <a:solidFill>
                    <a:schemeClr val="tx2"/>
                  </a:solidFill>
                  <a:latin typeface="Consolas" charset="0"/>
                  <a:ea typeface="Consolas" charset="0"/>
                  <a:cs typeface="Consolas" charset="0"/>
                </a:rPr>
                <a:t>/</a:t>
              </a:r>
              <a:r>
                <a:rPr lang="de-DE" altLang="ja-JP" dirty="0" err="1">
                  <a:solidFill>
                    <a:schemeClr val="tx2"/>
                  </a:solidFill>
                  <a:latin typeface="Consolas" charset="0"/>
                  <a:ea typeface="Consolas" charset="0"/>
                  <a:cs typeface="Consolas" charset="0"/>
                </a:rPr>
                <a:t>init</a:t>
              </a:r>
              <a:r>
                <a:rPr lang="de-DE" altLang="ja-JP" dirty="0">
                  <a:solidFill>
                    <a:schemeClr val="tx2"/>
                  </a:solidFill>
                  <a:latin typeface="Consolas" charset="0"/>
                  <a:ea typeface="Consolas" charset="0"/>
                  <a:cs typeface="Consolas" charset="0"/>
                </a:rPr>
                <a:t>    </a:t>
              </a:r>
              <a:endParaRPr lang="de-DE" altLang="ja-JP" dirty="0" smtClean="0">
                <a:solidFill>
                  <a:schemeClr val="tx2"/>
                </a:solidFill>
                <a:latin typeface="Consolas" charset="0"/>
                <a:ea typeface="Consolas" charset="0"/>
                <a:cs typeface="Consolas" charset="0"/>
              </a:endParaRPr>
            </a:p>
            <a:p>
              <a:r>
                <a:rPr lang="de-DE" altLang="ja-JP" dirty="0" smtClean="0">
                  <a:solidFill>
                    <a:schemeClr val="tx2"/>
                  </a:solidFill>
                  <a:latin typeface="Consolas" charset="0"/>
                  <a:ea typeface="Consolas" charset="0"/>
                  <a:cs typeface="Consolas" charset="0"/>
                </a:rPr>
                <a:t>2   ?        S      </a:t>
              </a:r>
              <a:r>
                <a:rPr lang="de-DE" altLang="ja-JP" dirty="0">
                  <a:solidFill>
                    <a:schemeClr val="tx2"/>
                  </a:solidFill>
                  <a:latin typeface="Consolas" charset="0"/>
                  <a:ea typeface="Consolas" charset="0"/>
                  <a:cs typeface="Consolas" charset="0"/>
                </a:rPr>
                <a:t>0:00 </a:t>
              </a:r>
              <a:r>
                <a:rPr lang="de-DE" altLang="ja-JP" dirty="0">
                  <a:solidFill>
                    <a:srgbClr val="FFC000"/>
                  </a:solidFill>
                  <a:latin typeface="Consolas" charset="0"/>
                  <a:ea typeface="Consolas" charset="0"/>
                  <a:cs typeface="Consolas" charset="0"/>
                </a:rPr>
                <a:t>[</a:t>
              </a:r>
              <a:r>
                <a:rPr lang="de-DE" altLang="ja-JP" dirty="0" err="1">
                  <a:solidFill>
                    <a:srgbClr val="FFC000"/>
                  </a:solidFill>
                  <a:latin typeface="Consolas" charset="0"/>
                  <a:ea typeface="Consolas" charset="0"/>
                  <a:cs typeface="Consolas" charset="0"/>
                </a:rPr>
                <a:t>kthreadd</a:t>
              </a:r>
              <a:r>
                <a:rPr lang="de-DE" altLang="ja-JP" dirty="0">
                  <a:solidFill>
                    <a:srgbClr val="FFC000"/>
                  </a:solidFill>
                  <a:latin typeface="Consolas" charset="0"/>
                  <a:ea typeface="Consolas" charset="0"/>
                  <a:cs typeface="Consolas" charset="0"/>
                </a:rPr>
                <a:t>]</a:t>
              </a:r>
              <a:r>
                <a:rPr lang="de-DE" altLang="ja-JP" dirty="0">
                  <a:solidFill>
                    <a:schemeClr val="tx2"/>
                  </a:solidFill>
                  <a:latin typeface="Consolas" charset="0"/>
                  <a:ea typeface="Consolas" charset="0"/>
                  <a:cs typeface="Consolas" charset="0"/>
                </a:rPr>
                <a:t>    </a:t>
              </a:r>
              <a:endParaRPr lang="de-DE" altLang="ja-JP" dirty="0" smtClean="0">
                <a:solidFill>
                  <a:schemeClr val="tx2"/>
                </a:solidFill>
                <a:latin typeface="Consolas" charset="0"/>
                <a:ea typeface="Consolas" charset="0"/>
                <a:cs typeface="Consolas" charset="0"/>
              </a:endParaRPr>
            </a:p>
            <a:p>
              <a:r>
                <a:rPr lang="de-DE" altLang="ja-JP" dirty="0" smtClean="0">
                  <a:solidFill>
                    <a:schemeClr val="tx2"/>
                  </a:solidFill>
                  <a:latin typeface="Consolas" charset="0"/>
                  <a:ea typeface="Consolas" charset="0"/>
                  <a:cs typeface="Consolas" charset="0"/>
                </a:rPr>
                <a:t>223 </a:t>
              </a:r>
              <a:r>
                <a:rPr lang="de-DE" altLang="ja-JP" dirty="0">
                  <a:solidFill>
                    <a:schemeClr val="tx2"/>
                  </a:solidFill>
                  <a:latin typeface="Consolas" charset="0"/>
                  <a:ea typeface="Consolas" charset="0"/>
                  <a:cs typeface="Consolas" charset="0"/>
                </a:rPr>
                <a:t>?        S      0:00 </a:t>
              </a:r>
              <a:r>
                <a:rPr lang="de-DE" altLang="ja-JP" dirty="0">
                  <a:solidFill>
                    <a:srgbClr val="FFC000"/>
                  </a:solidFill>
                  <a:latin typeface="Consolas" charset="0"/>
                  <a:ea typeface="Consolas" charset="0"/>
                  <a:cs typeface="Consolas" charset="0"/>
                </a:rPr>
                <a:t>[</a:t>
              </a:r>
              <a:r>
                <a:rPr lang="de-DE" altLang="ja-JP" dirty="0" err="1">
                  <a:solidFill>
                    <a:srgbClr val="FFC000"/>
                  </a:solidFill>
                  <a:latin typeface="Consolas" charset="0"/>
                  <a:ea typeface="Consolas" charset="0"/>
                  <a:cs typeface="Consolas" charset="0"/>
                </a:rPr>
                <a:t>kauditd</a:t>
              </a:r>
              <a:r>
                <a:rPr lang="de-DE" altLang="ja-JP" dirty="0" smtClean="0">
                  <a:solidFill>
                    <a:srgbClr val="FFC000"/>
                  </a:solidFill>
                  <a:latin typeface="Consolas" charset="0"/>
                  <a:ea typeface="Consolas" charset="0"/>
                  <a:cs typeface="Consolas" charset="0"/>
                </a:rPr>
                <a:t>]</a:t>
              </a:r>
            </a:p>
            <a:p>
              <a:r>
                <a:rPr lang="de-DE" altLang="ja-JP" dirty="0">
                  <a:solidFill>
                    <a:schemeClr val="tx2"/>
                  </a:solidFill>
                  <a:latin typeface="Consolas" charset="0"/>
                  <a:ea typeface="Consolas" charset="0"/>
                  <a:cs typeface="Consolas" charset="0"/>
                </a:rPr>
                <a:t>569 ?        </a:t>
              </a:r>
              <a:r>
                <a:rPr lang="de-DE" altLang="ja-JP" dirty="0" err="1">
                  <a:solidFill>
                    <a:schemeClr val="tx2"/>
                  </a:solidFill>
                  <a:latin typeface="Consolas" charset="0"/>
                  <a:ea typeface="Consolas" charset="0"/>
                  <a:cs typeface="Consolas" charset="0"/>
                </a:rPr>
                <a:t>Ss</a:t>
              </a:r>
              <a:r>
                <a:rPr lang="de-DE" altLang="ja-JP" dirty="0">
                  <a:solidFill>
                    <a:schemeClr val="tx2"/>
                  </a:solidFill>
                  <a:latin typeface="Consolas" charset="0"/>
                  <a:ea typeface="Consolas" charset="0"/>
                  <a:cs typeface="Consolas" charset="0"/>
                </a:rPr>
                <a:t>     0:00 </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usr</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sbin</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sshd</a:t>
              </a:r>
              <a:r>
                <a:rPr lang="de-DE" altLang="ja-JP" dirty="0">
                  <a:solidFill>
                    <a:srgbClr val="FF0000"/>
                  </a:solidFill>
                  <a:latin typeface="Consolas" charset="0"/>
                  <a:ea typeface="Consolas" charset="0"/>
                  <a:cs typeface="Consolas" charset="0"/>
                </a:rPr>
                <a:t> -D</a:t>
              </a:r>
              <a:endParaRPr lang="de-DE" altLang="ja-JP" dirty="0" smtClean="0">
                <a:solidFill>
                  <a:srgbClr val="FF0000"/>
                </a:solidFill>
                <a:latin typeface="Consolas" charset="0"/>
                <a:ea typeface="Consolas" charset="0"/>
                <a:cs typeface="Consolas" charset="0"/>
              </a:endParaRPr>
            </a:p>
            <a:p>
              <a:r>
                <a:rPr lang="de-DE" altLang="ja-JP" dirty="0">
                  <a:solidFill>
                    <a:schemeClr val="tx2"/>
                  </a:solidFill>
                  <a:latin typeface="Consolas" charset="0"/>
                  <a:ea typeface="Consolas" charset="0"/>
                  <a:cs typeface="Consolas" charset="0"/>
                </a:rPr>
                <a:t>618 ?        </a:t>
              </a:r>
              <a:r>
                <a:rPr lang="de-DE" altLang="ja-JP" dirty="0" err="1">
                  <a:solidFill>
                    <a:schemeClr val="tx2"/>
                  </a:solidFill>
                  <a:latin typeface="Consolas" charset="0"/>
                  <a:ea typeface="Consolas" charset="0"/>
                  <a:cs typeface="Consolas" charset="0"/>
                </a:rPr>
                <a:t>Ssl</a:t>
              </a:r>
              <a:r>
                <a:rPr lang="de-DE" altLang="ja-JP" dirty="0">
                  <a:solidFill>
                    <a:schemeClr val="tx2"/>
                  </a:solidFill>
                  <a:latin typeface="Consolas" charset="0"/>
                  <a:ea typeface="Consolas" charset="0"/>
                  <a:cs typeface="Consolas" charset="0"/>
                </a:rPr>
                <a:t>    0:04 </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usr</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sbin</a:t>
              </a:r>
              <a:r>
                <a:rPr lang="de-DE" altLang="ja-JP" dirty="0">
                  <a:solidFill>
                    <a:srgbClr val="FF0000"/>
                  </a:solidFill>
                  <a:latin typeface="Consolas" charset="0"/>
                  <a:ea typeface="Consolas" charset="0"/>
                  <a:cs typeface="Consolas" charset="0"/>
                </a:rPr>
                <a:t>/</a:t>
              </a:r>
              <a:r>
                <a:rPr lang="de-DE" altLang="ja-JP" dirty="0" err="1">
                  <a:solidFill>
                    <a:srgbClr val="FF0000"/>
                  </a:solidFill>
                  <a:latin typeface="Consolas" charset="0"/>
                  <a:ea typeface="Consolas" charset="0"/>
                  <a:cs typeface="Consolas" charset="0"/>
                </a:rPr>
                <a:t>rsyslogd</a:t>
              </a:r>
              <a:r>
                <a:rPr lang="de-DE" altLang="ja-JP" dirty="0">
                  <a:solidFill>
                    <a:srgbClr val="FF0000"/>
                  </a:solidFill>
                  <a:latin typeface="Consolas" charset="0"/>
                  <a:ea typeface="Consolas" charset="0"/>
                  <a:cs typeface="Consolas" charset="0"/>
                </a:rPr>
                <a:t> </a:t>
              </a:r>
              <a:r>
                <a:rPr lang="de-DE" altLang="ja-JP" dirty="0" smtClean="0">
                  <a:solidFill>
                    <a:srgbClr val="FF0000"/>
                  </a:solidFill>
                  <a:latin typeface="Consolas" charset="0"/>
                  <a:ea typeface="Consolas" charset="0"/>
                  <a:cs typeface="Consolas" charset="0"/>
                </a:rPr>
                <a:t>–</a:t>
              </a:r>
              <a:r>
                <a:rPr lang="de-DE" altLang="ja-JP" dirty="0" err="1" smtClean="0">
                  <a:solidFill>
                    <a:srgbClr val="FF0000"/>
                  </a:solidFill>
                  <a:latin typeface="Consolas" charset="0"/>
                  <a:ea typeface="Consolas" charset="0"/>
                  <a:cs typeface="Consolas" charset="0"/>
                </a:rPr>
                <a:t>n</a:t>
              </a:r>
              <a:endParaRPr lang="de-DE" altLang="ja-JP" dirty="0" smtClean="0">
                <a:solidFill>
                  <a:srgbClr val="FF0000"/>
                </a:solidFill>
                <a:latin typeface="Consolas" charset="0"/>
                <a:ea typeface="Consolas" charset="0"/>
                <a:cs typeface="Consolas" charset="0"/>
              </a:endParaRPr>
            </a:p>
          </p:txBody>
        </p:sp>
      </p:grpSp>
      <p:sp>
        <p:nvSpPr>
          <p:cNvPr id="15" name="テキスト ボックス 14"/>
          <p:cNvSpPr txBox="1"/>
          <p:nvPr/>
        </p:nvSpPr>
        <p:spPr>
          <a:xfrm>
            <a:off x="681226" y="4770510"/>
            <a:ext cx="7690573" cy="1569660"/>
          </a:xfrm>
          <a:prstGeom prst="rect">
            <a:avLst/>
          </a:prstGeom>
          <a:noFill/>
        </p:spPr>
        <p:txBody>
          <a:bodyPr wrap="square" rtlCol="0">
            <a:spAutoFit/>
          </a:bodyPr>
          <a:lstStyle/>
          <a:p>
            <a:pPr marL="342900" indent="-342900">
              <a:buFont typeface="Arial" charset="0"/>
              <a:buChar char="•"/>
            </a:pPr>
            <a:r>
              <a:rPr kumimoji="1" lang="en-US" altLang="ja-JP" dirty="0" smtClean="0">
                <a:latin typeface="Hiragino Sans W3" charset="-128"/>
                <a:ea typeface="Hiragino Sans W3" charset="-128"/>
                <a:cs typeface="Hiragino Sans W3" charset="-128"/>
              </a:rPr>
              <a:t>[  ] </a:t>
            </a:r>
            <a:r>
              <a:rPr kumimoji="1" lang="ja-JP" altLang="en-US" dirty="0" smtClean="0">
                <a:latin typeface="Hiragino Sans W3" charset="-128"/>
                <a:ea typeface="Hiragino Sans W3" charset="-128"/>
                <a:cs typeface="Hiragino Sans W3" charset="-128"/>
              </a:rPr>
              <a:t>が付いているもの </a:t>
            </a:r>
            <a:r>
              <a:rPr kumimoji="1" lang="en-US" altLang="ja-JP" dirty="0" smtClean="0">
                <a:latin typeface="Hiragino Sans W3" charset="-128"/>
                <a:ea typeface="Hiragino Sans W3" charset="-128"/>
                <a:cs typeface="Hiragino Sans W3" charset="-128"/>
              </a:rPr>
              <a:t>: </a:t>
            </a:r>
            <a:r>
              <a:rPr kumimoji="1" lang="ja-JP" altLang="en-US" dirty="0" smtClean="0">
                <a:latin typeface="Hiragino Sans W3" charset="-128"/>
                <a:ea typeface="Hiragino Sans W3" charset="-128"/>
                <a:cs typeface="Hiragino Sans W3" charset="-128"/>
              </a:rPr>
              <a:t>カーネルデーモン</a:t>
            </a:r>
            <a:endParaRPr kumimoji="1" lang="en-US" altLang="ja-JP" dirty="0" smtClean="0">
              <a:latin typeface="Hiragino Sans W3" charset="-128"/>
              <a:ea typeface="Hiragino Sans W3" charset="-128"/>
              <a:cs typeface="Hiragino Sans W3" charset="-128"/>
            </a:endParaRPr>
          </a:p>
          <a:p>
            <a:pPr marL="800100" lvl="1" indent="-342900">
              <a:buFont typeface="Arial" charset="0"/>
              <a:buChar char="•"/>
            </a:pPr>
            <a:r>
              <a:rPr kumimoji="1" lang="ja-JP" altLang="en-US" dirty="0" smtClean="0">
                <a:latin typeface="Hiragino Sans W3" charset="-128"/>
                <a:ea typeface="Hiragino Sans W3" charset="-128"/>
                <a:cs typeface="Hiragino Sans W3" charset="-128"/>
              </a:rPr>
              <a:t>ハードウェアを直接制御するデーモン</a:t>
            </a:r>
            <a:endParaRPr kumimoji="1" lang="en-US" altLang="ja-JP" dirty="0" smtClean="0">
              <a:latin typeface="Hiragino Sans W3" charset="-128"/>
              <a:ea typeface="Hiragino Sans W3" charset="-128"/>
              <a:cs typeface="Hiragino Sans W3" charset="-128"/>
            </a:endParaRPr>
          </a:p>
          <a:p>
            <a:pPr marL="342900" indent="-342900">
              <a:buFont typeface="Arial" charset="0"/>
              <a:buChar char="•"/>
            </a:pPr>
            <a:r>
              <a:rPr lang="ja-JP" altLang="en-US" dirty="0" smtClean="0">
                <a:solidFill>
                  <a:srgbClr val="FF0000"/>
                </a:solidFill>
                <a:latin typeface="Hiragino Sans W3" charset="-128"/>
                <a:ea typeface="Hiragino Sans W3" charset="-128"/>
                <a:cs typeface="Hiragino Sans W3" charset="-128"/>
              </a:rPr>
              <a:t>赤字</a:t>
            </a:r>
            <a:r>
              <a:rPr lang="ja-JP" altLang="en-US" dirty="0" smtClean="0">
                <a:latin typeface="Hiragino Sans W3" charset="-128"/>
                <a:ea typeface="Hiragino Sans W3" charset="-128"/>
                <a:cs typeface="Hiragino Sans W3" charset="-128"/>
              </a:rPr>
              <a:t> </a:t>
            </a:r>
            <a:r>
              <a:rPr lang="en-US" altLang="ja-JP" dirty="0" smtClean="0">
                <a:latin typeface="Hiragino Sans W3" charset="-128"/>
                <a:ea typeface="Hiragino Sans W3" charset="-128"/>
                <a:cs typeface="Hiragino Sans W3" charset="-128"/>
              </a:rPr>
              <a:t>: </a:t>
            </a:r>
            <a:r>
              <a:rPr lang="ja-JP" altLang="en-US" dirty="0" smtClean="0">
                <a:latin typeface="Hiragino Sans W3" charset="-128"/>
                <a:ea typeface="Hiragino Sans W3" charset="-128"/>
                <a:cs typeface="Hiragino Sans W3" charset="-128"/>
              </a:rPr>
              <a:t>ネットワークに関連したデーモン</a:t>
            </a:r>
            <a:endParaRPr lang="en-US" altLang="ja-JP" dirty="0" smtClean="0">
              <a:latin typeface="Hiragino Sans W3" charset="-128"/>
              <a:ea typeface="Hiragino Sans W3" charset="-128"/>
              <a:cs typeface="Hiragino Sans W3" charset="-128"/>
            </a:endParaRPr>
          </a:p>
          <a:p>
            <a:pPr marL="342900" indent="-342900">
              <a:buFont typeface="Arial" charset="0"/>
              <a:buChar char="•"/>
            </a:pPr>
            <a:r>
              <a:rPr kumimoji="1" lang="ja-JP" altLang="en-US" dirty="0" smtClean="0">
                <a:latin typeface="Hiragino Sans W3" charset="-128"/>
                <a:ea typeface="Hiragino Sans W3" charset="-128"/>
                <a:cs typeface="Hiragino Sans W3" charset="-128"/>
              </a:rPr>
              <a:t>デーモン名の最後は「</a:t>
            </a:r>
            <a:r>
              <a:rPr kumimoji="1" lang="en-US" altLang="ja-JP" dirty="0" smtClean="0">
                <a:latin typeface="Hiragino Sans W3" charset="-128"/>
                <a:ea typeface="Hiragino Sans W3" charset="-128"/>
                <a:cs typeface="Hiragino Sans W3" charset="-128"/>
              </a:rPr>
              <a:t>d</a:t>
            </a:r>
            <a:r>
              <a:rPr kumimoji="1" lang="ja-JP" altLang="en-US" dirty="0" smtClean="0">
                <a:latin typeface="Hiragino Sans W3" charset="-128"/>
                <a:ea typeface="Hiragino Sans W3" charset="-128"/>
                <a:cs typeface="Hiragino Sans W3" charset="-128"/>
              </a:rPr>
              <a:t>」</a:t>
            </a:r>
            <a:r>
              <a:rPr lang="ja-JP" altLang="en-US" dirty="0" smtClean="0">
                <a:latin typeface="Hiragino Sans W3" charset="-128"/>
                <a:ea typeface="Hiragino Sans W3" charset="-128"/>
                <a:cs typeface="Hiragino Sans W3" charset="-128"/>
              </a:rPr>
              <a:t>で終わることが多い</a:t>
            </a:r>
            <a:endParaRPr kumimoji="1" lang="en-US" altLang="ja-JP" dirty="0" smtClean="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707072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03648" y="2348880"/>
            <a:ext cx="6048672"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デーモンの停止方法</a:t>
            </a:r>
            <a:endParaRPr kumimoji="1" lang="ja-JP" altLang="en-US" dirty="0"/>
          </a:p>
        </p:txBody>
      </p:sp>
      <p:sp>
        <p:nvSpPr>
          <p:cNvPr id="3" name="コンテンツ プレースホルダー 2"/>
          <p:cNvSpPr>
            <a:spLocks noGrp="1"/>
          </p:cNvSpPr>
          <p:nvPr>
            <p:ph idx="1"/>
          </p:nvPr>
        </p:nvSpPr>
        <p:spPr>
          <a:xfrm>
            <a:off x="539552" y="980728"/>
            <a:ext cx="8064896" cy="5185122"/>
          </a:xfrm>
        </p:spPr>
        <p:txBody>
          <a:bodyPr/>
          <a:lstStyle/>
          <a:p>
            <a:r>
              <a:rPr lang="en-US" altLang="ja-JP" sz="2800" dirty="0" err="1">
                <a:solidFill>
                  <a:srgbClr val="0070C0"/>
                </a:solidFill>
                <a:latin typeface="Consolas" charset="0"/>
                <a:ea typeface="Consolas" charset="0"/>
                <a:cs typeface="Consolas" charset="0"/>
              </a:rPr>
              <a:t>s</a:t>
            </a:r>
            <a:r>
              <a:rPr kumimoji="1" lang="en-US" altLang="ja-JP" sz="2800" dirty="0" err="1" smtClean="0">
                <a:solidFill>
                  <a:srgbClr val="0070C0"/>
                </a:solidFill>
                <a:latin typeface="Consolas" charset="0"/>
                <a:ea typeface="Consolas" charset="0"/>
                <a:cs typeface="Consolas" charset="0"/>
              </a:rPr>
              <a:t>ystemctl</a:t>
            </a:r>
            <a:r>
              <a:rPr kumimoji="1" lang="en-US" altLang="ja-JP" sz="2800" dirty="0" smtClean="0"/>
              <a:t> </a:t>
            </a:r>
            <a:r>
              <a:rPr kumimoji="1" lang="ja-JP" altLang="en-US" sz="2800" dirty="0" smtClean="0"/>
              <a:t>コマンドを用いる</a:t>
            </a:r>
            <a:endParaRPr kumimoji="1" lang="en-US" altLang="ja-JP" sz="2800" dirty="0" smtClean="0"/>
          </a:p>
          <a:p>
            <a:pPr lvl="1"/>
            <a:r>
              <a:rPr lang="en-US" altLang="ja-JP" sz="2400" dirty="0" err="1">
                <a:latin typeface="Consolas" charset="0"/>
                <a:ea typeface="Consolas" charset="0"/>
                <a:cs typeface="Consolas" charset="0"/>
              </a:rPr>
              <a:t>s</a:t>
            </a:r>
            <a:r>
              <a:rPr lang="en-US" altLang="ja-JP" sz="2400" dirty="0" err="1" smtClean="0">
                <a:latin typeface="Consolas" charset="0"/>
                <a:ea typeface="Consolas" charset="0"/>
                <a:cs typeface="Consolas" charset="0"/>
              </a:rPr>
              <a:t>ystemctl</a:t>
            </a:r>
            <a:r>
              <a:rPr lang="en-US" altLang="ja-JP" sz="2400" dirty="0" smtClean="0"/>
              <a:t> </a:t>
            </a:r>
            <a:r>
              <a:rPr lang="ja-JP" altLang="en-US" sz="2400" dirty="0" smtClean="0"/>
              <a:t>コマンド</a:t>
            </a:r>
            <a:r>
              <a:rPr lang="en-US" altLang="ja-JP" sz="2400" dirty="0" smtClean="0"/>
              <a:t>: </a:t>
            </a:r>
            <a:r>
              <a:rPr lang="ja-JP" altLang="en-US" sz="2400" dirty="0" smtClean="0"/>
              <a:t>デーモン管理用コマンド</a:t>
            </a:r>
            <a:endParaRPr lang="en-US" altLang="ja-JP" sz="2400" dirty="0" smtClean="0"/>
          </a:p>
          <a:p>
            <a:pPr lvl="1"/>
            <a:r>
              <a:rPr kumimoji="1" lang="ja-JP" altLang="en-US" sz="2400" dirty="0" smtClean="0"/>
              <a:t>例えば</a:t>
            </a:r>
            <a:r>
              <a:rPr kumimoji="1" lang="en-US" altLang="ja-JP" sz="2400" dirty="0" smtClean="0"/>
              <a:t>,</a:t>
            </a:r>
            <a:r>
              <a:rPr kumimoji="1" lang="ja-JP" altLang="en-US" sz="2400" dirty="0" smtClean="0"/>
              <a:t> </a:t>
            </a:r>
            <a:r>
              <a:rPr kumimoji="1" lang="en-US" altLang="ja-JP" sz="2400" dirty="0" err="1" smtClean="0"/>
              <a:t>ssh</a:t>
            </a:r>
            <a:r>
              <a:rPr kumimoji="1" lang="en-US" altLang="ja-JP" sz="2400" dirty="0" smtClean="0"/>
              <a:t> </a:t>
            </a:r>
            <a:r>
              <a:rPr kumimoji="1" lang="ja-JP" altLang="en-US" sz="2400" dirty="0" smtClean="0"/>
              <a:t>のデーモンを停止する場合</a:t>
            </a:r>
            <a:r>
              <a:rPr kumimoji="1" lang="is-IS" altLang="ja-JP" sz="2400" dirty="0" smtClean="0"/>
              <a:t>…</a:t>
            </a:r>
          </a:p>
          <a:p>
            <a:pPr marL="457200" lvl="1" indent="0">
              <a:buNone/>
            </a:pPr>
            <a:r>
              <a:rPr lang="is-IS" altLang="ja-JP" sz="2400" dirty="0" smtClean="0"/>
              <a:t>	</a:t>
            </a:r>
            <a:r>
              <a:rPr lang="is-IS" altLang="ja-JP" sz="2400" dirty="0" smtClean="0">
                <a:solidFill>
                  <a:schemeClr val="tx2"/>
                </a:solidFill>
                <a:latin typeface="Consolas" charset="0"/>
                <a:ea typeface="Consolas" charset="0"/>
                <a:cs typeface="Consolas" charset="0"/>
              </a:rPr>
              <a:t># systemctl stop sshd.service</a:t>
            </a:r>
          </a:p>
          <a:p>
            <a:pPr lvl="2"/>
            <a:r>
              <a:rPr lang="ja-JP" altLang="en-US" sz="2000" dirty="0" smtClean="0"/>
              <a:t>開始する場合は</a:t>
            </a:r>
            <a:r>
              <a:rPr lang="en-US" altLang="ja-JP" sz="2000" dirty="0" smtClean="0"/>
              <a:t>,</a:t>
            </a:r>
            <a:r>
              <a:rPr lang="ja-JP" altLang="en-US" sz="2000" dirty="0" smtClean="0"/>
              <a:t> 「</a:t>
            </a:r>
            <a:r>
              <a:rPr lang="en-US" altLang="ja-JP" sz="2000" dirty="0" smtClean="0"/>
              <a:t>stop</a:t>
            </a:r>
            <a:r>
              <a:rPr lang="ja-JP" altLang="en-US" sz="2000" dirty="0" smtClean="0"/>
              <a:t>」</a:t>
            </a:r>
            <a:r>
              <a:rPr lang="en-US" altLang="ja-JP" sz="2000" dirty="0" smtClean="0"/>
              <a:t>-&gt; </a:t>
            </a:r>
            <a:r>
              <a:rPr lang="ja-JP" altLang="en-US" sz="2000" dirty="0" smtClean="0"/>
              <a:t>「</a:t>
            </a:r>
            <a:r>
              <a:rPr lang="en-US" altLang="ja-JP" sz="2000" dirty="0" smtClean="0"/>
              <a:t>start</a:t>
            </a:r>
            <a:r>
              <a:rPr lang="ja-JP" altLang="en-US" sz="2000" dirty="0" smtClean="0"/>
              <a:t>」</a:t>
            </a:r>
            <a:endParaRPr lang="is-IS" altLang="ja-JP" sz="2000" dirty="0"/>
          </a:p>
          <a:p>
            <a:pPr lvl="1"/>
            <a:r>
              <a:rPr lang="ja-JP" altLang="en-US" sz="2400" dirty="0" smtClean="0"/>
              <a:t>ただし</a:t>
            </a:r>
            <a:r>
              <a:rPr kumimoji="1" lang="en-US" altLang="ja-JP" sz="2400" dirty="0" smtClean="0"/>
              <a:t>,</a:t>
            </a:r>
            <a:r>
              <a:rPr kumimoji="1" lang="ja-JP" altLang="en-US" sz="2400" dirty="0" smtClean="0"/>
              <a:t> 計算機やアプリケーションを再起動すると</a:t>
            </a:r>
            <a:r>
              <a:rPr kumimoji="1" lang="en-US" altLang="ja-JP" sz="2400" dirty="0" smtClean="0"/>
              <a:t>,</a:t>
            </a:r>
            <a:r>
              <a:rPr kumimoji="1" lang="ja-JP" altLang="en-US" sz="2400" dirty="0" smtClean="0"/>
              <a:t> デーモンは復帰</a:t>
            </a:r>
            <a:endParaRPr kumimoji="1" lang="en-US" altLang="ja-JP" sz="2400" dirty="0" smtClean="0"/>
          </a:p>
          <a:p>
            <a:r>
              <a:rPr lang="ja-JP" altLang="en-US" sz="2800" dirty="0" smtClean="0"/>
              <a:t>デーモンを含む不要なアプリケーションを</a:t>
            </a:r>
            <a:r>
              <a:rPr lang="en-US" altLang="ja-JP" sz="2800" dirty="0" smtClean="0"/>
              <a:t>     </a:t>
            </a:r>
            <a:r>
              <a:rPr lang="ja-JP" altLang="en-US" sz="2800" dirty="0" smtClean="0"/>
              <a:t>アンインストールする</a:t>
            </a:r>
            <a:endParaRPr lang="en-US" altLang="ja-JP" sz="2800" dirty="0" smtClean="0"/>
          </a:p>
          <a:p>
            <a:pPr lvl="1"/>
            <a:r>
              <a:rPr kumimoji="1" lang="ja-JP" altLang="en-US" sz="2400" dirty="0" smtClean="0"/>
              <a:t>不要なものはそもそもインストールしない </a:t>
            </a:r>
            <a:endParaRPr kumimoji="1" lang="ja-JP" altLang="en-US" sz="2400" dirty="0"/>
          </a:p>
        </p:txBody>
      </p:sp>
    </p:spTree>
    <p:extLst>
      <p:ext uri="{BB962C8B-B14F-4D97-AF65-F5344CB8AC3E}">
        <p14:creationId xmlns:p14="http://schemas.microsoft.com/office/powerpoint/2010/main" val="1763804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547664" y="3140968"/>
            <a:ext cx="6408712"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err="1"/>
              <a:t>t</a:t>
            </a:r>
            <a:r>
              <a:rPr lang="en-US" altLang="ja-JP" dirty="0" err="1" smtClean="0"/>
              <a:t>cp_wrapper</a:t>
            </a:r>
            <a:r>
              <a:rPr lang="en-US" altLang="ja-JP" dirty="0" smtClean="0"/>
              <a:t> </a:t>
            </a:r>
            <a:r>
              <a:rPr lang="ja-JP" altLang="en-US" dirty="0" smtClean="0"/>
              <a:t>による</a:t>
            </a:r>
            <a:r>
              <a:rPr kumimoji="1" lang="ja-JP" altLang="en-US" dirty="0" smtClean="0"/>
              <a:t>アクセス制限</a:t>
            </a:r>
            <a:endParaRPr kumimoji="1" lang="ja-JP" altLang="en-US" dirty="0"/>
          </a:p>
        </p:txBody>
      </p:sp>
      <p:sp>
        <p:nvSpPr>
          <p:cNvPr id="4" name="正方形/長方形 3"/>
          <p:cNvSpPr/>
          <p:nvPr/>
        </p:nvSpPr>
        <p:spPr>
          <a:xfrm>
            <a:off x="1979712" y="4689140"/>
            <a:ext cx="597666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79712" y="5877272"/>
            <a:ext cx="597666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251520" y="1052736"/>
            <a:ext cx="8208268" cy="5112568"/>
          </a:xfrm>
          <a:noFill/>
        </p:spPr>
        <p:txBody>
          <a:bodyPr/>
          <a:lstStyle/>
          <a:p>
            <a:r>
              <a:rPr lang="en-US" altLang="ja-JP" sz="2800" dirty="0" err="1" smtClean="0"/>
              <a:t>tcp_wrapper</a:t>
            </a:r>
            <a:endParaRPr lang="en-US" altLang="ja-JP" sz="2800" dirty="0" smtClean="0"/>
          </a:p>
          <a:p>
            <a:pPr lvl="1"/>
            <a:r>
              <a:rPr lang="en-US" altLang="ja-JP" sz="2400" dirty="0" err="1" smtClean="0"/>
              <a:t>i</a:t>
            </a:r>
            <a:r>
              <a:rPr kumimoji="1" lang="en-US" altLang="ja-JP" sz="2400" dirty="0" err="1" smtClean="0"/>
              <a:t>netd</a:t>
            </a:r>
            <a:r>
              <a:rPr kumimoji="1" lang="en-US" altLang="ja-JP" sz="2400" dirty="0" smtClean="0"/>
              <a:t> </a:t>
            </a:r>
            <a:r>
              <a:rPr kumimoji="1" lang="ja-JP" altLang="en-US" sz="2400" dirty="0" smtClean="0"/>
              <a:t>経由で呼び出されるサービスについて</a:t>
            </a:r>
            <a:r>
              <a:rPr kumimoji="1" lang="en-US" altLang="ja-JP" sz="2400" dirty="0" smtClean="0"/>
              <a:t>,</a:t>
            </a:r>
            <a:r>
              <a:rPr kumimoji="1" lang="ja-JP" altLang="en-US" sz="2400" dirty="0" smtClean="0"/>
              <a:t> </a:t>
            </a:r>
            <a:r>
              <a:rPr kumimoji="1" lang="en-US" altLang="ja-JP" sz="2400" dirty="0" smtClean="0"/>
              <a:t>             </a:t>
            </a:r>
            <a:r>
              <a:rPr kumimoji="1" lang="ja-JP" altLang="en-US" sz="2400" dirty="0" smtClean="0"/>
              <a:t>アクセス</a:t>
            </a:r>
            <a:r>
              <a:rPr kumimoji="1" lang="ja-JP" altLang="en-US" sz="2400" dirty="0" smtClean="0"/>
              <a:t>可能なホストやドメインを設定</a:t>
            </a:r>
            <a:r>
              <a:rPr kumimoji="1" lang="ja-JP" altLang="en-US" sz="2400" dirty="0" smtClean="0"/>
              <a:t>する</a:t>
            </a:r>
            <a:r>
              <a:rPr kumimoji="1" lang="en-US" altLang="ja-JP" sz="2400" dirty="0" smtClean="0"/>
              <a:t>              </a:t>
            </a:r>
            <a:r>
              <a:rPr kumimoji="1" lang="ja-JP" altLang="en-US" sz="2400" dirty="0" smtClean="0"/>
              <a:t>アプリケーション</a:t>
            </a:r>
            <a:endParaRPr kumimoji="1" lang="en-US" altLang="ja-JP" sz="2400" dirty="0" smtClean="0"/>
          </a:p>
          <a:p>
            <a:pPr lvl="1"/>
            <a:r>
              <a:rPr lang="ja-JP" altLang="en-US" sz="2400" dirty="0" smtClean="0">
                <a:solidFill>
                  <a:schemeClr val="tx1"/>
                </a:solidFill>
              </a:rPr>
              <a:t>設定方法</a:t>
            </a:r>
            <a:endParaRPr lang="en-US" altLang="ja-JP" sz="2400" dirty="0" smtClean="0">
              <a:solidFill>
                <a:schemeClr val="tx1"/>
              </a:solidFill>
            </a:endParaRPr>
          </a:p>
          <a:p>
            <a:pPr lvl="2"/>
            <a:r>
              <a:rPr lang="en-US" altLang="ja-JP" sz="1800" dirty="0">
                <a:solidFill>
                  <a:srgbClr val="FFFFFF"/>
                </a:solidFill>
              </a:rPr>
              <a:t> </a:t>
            </a:r>
            <a:r>
              <a:rPr lang="en-US" altLang="ja-JP" sz="1800" dirty="0" smtClean="0">
                <a:solidFill>
                  <a:srgbClr val="FFFFFF"/>
                </a:solidFill>
              </a:rPr>
              <a:t> </a:t>
            </a:r>
            <a:r>
              <a:rPr lang="ja-JP" altLang="en-US" sz="1800" dirty="0" smtClean="0">
                <a:solidFill>
                  <a:srgbClr val="FFFFFF"/>
                </a:solidFill>
              </a:rPr>
              <a:t>デーモン名</a:t>
            </a:r>
            <a:r>
              <a:rPr lang="en-US" altLang="ja-JP" sz="1800" dirty="0">
                <a:solidFill>
                  <a:srgbClr val="FFFFFF"/>
                </a:solidFill>
              </a:rPr>
              <a:t>: </a:t>
            </a:r>
            <a:r>
              <a:rPr lang="ja-JP" altLang="en-US" sz="1800" dirty="0">
                <a:solidFill>
                  <a:srgbClr val="FFFFFF"/>
                </a:solidFill>
              </a:rPr>
              <a:t>アクセスを禁止</a:t>
            </a:r>
            <a:r>
              <a:rPr lang="en-US" altLang="ja-JP" sz="1800" dirty="0">
                <a:solidFill>
                  <a:srgbClr val="FFFFFF"/>
                </a:solidFill>
              </a:rPr>
              <a:t>/</a:t>
            </a:r>
            <a:r>
              <a:rPr lang="ja-JP" altLang="en-US" sz="1800" dirty="0">
                <a:solidFill>
                  <a:srgbClr val="FFFFFF"/>
                </a:solidFill>
              </a:rPr>
              <a:t>許可するホスト名</a:t>
            </a:r>
            <a:r>
              <a:rPr lang="en-US" altLang="ja-JP" sz="1800" dirty="0">
                <a:solidFill>
                  <a:srgbClr val="FFFFFF"/>
                </a:solidFill>
              </a:rPr>
              <a:t>(IP</a:t>
            </a:r>
            <a:r>
              <a:rPr lang="ja-JP" altLang="en-US" sz="1800" dirty="0">
                <a:solidFill>
                  <a:srgbClr val="FFFFFF"/>
                </a:solidFill>
              </a:rPr>
              <a:t>アドレス</a:t>
            </a:r>
            <a:r>
              <a:rPr lang="en-US" altLang="ja-JP" sz="1800" dirty="0" smtClean="0">
                <a:solidFill>
                  <a:srgbClr val="FFFFFF"/>
                </a:solidFill>
              </a:rPr>
              <a:t>)</a:t>
            </a:r>
            <a:endParaRPr lang="en-US" altLang="ja-JP" sz="1800" dirty="0">
              <a:solidFill>
                <a:srgbClr val="FFFFFF"/>
              </a:solidFill>
            </a:endParaRPr>
          </a:p>
          <a:p>
            <a:pPr marL="914400" lvl="2" indent="0">
              <a:buNone/>
            </a:pPr>
            <a:r>
              <a:rPr lang="ja-JP" altLang="en-US" sz="2000" dirty="0" smtClean="0"/>
              <a:t>と記述</a:t>
            </a:r>
            <a:endParaRPr kumimoji="1" lang="en-US" altLang="ja-JP" sz="2000" dirty="0" smtClean="0"/>
          </a:p>
          <a:p>
            <a:pPr lvl="1"/>
            <a:r>
              <a:rPr lang="ja-JP" altLang="en-US" sz="2400" dirty="0" smtClean="0"/>
              <a:t>アクセスの拒否</a:t>
            </a:r>
            <a:r>
              <a:rPr lang="en-US" altLang="ja-JP" sz="2400" dirty="0" smtClean="0"/>
              <a:t> : /</a:t>
            </a:r>
            <a:r>
              <a:rPr lang="en-US" altLang="ja-JP" sz="2400" dirty="0" err="1" smtClean="0"/>
              <a:t>etc</a:t>
            </a:r>
            <a:r>
              <a:rPr lang="en-US" altLang="ja-JP" sz="2400" dirty="0" smtClean="0"/>
              <a:t>/</a:t>
            </a:r>
            <a:r>
              <a:rPr lang="en-US" altLang="ja-JP" sz="2400" dirty="0" err="1" smtClean="0"/>
              <a:t>hosts.deny</a:t>
            </a:r>
            <a:r>
              <a:rPr lang="en-US" altLang="ja-JP" sz="2400" dirty="0" smtClean="0"/>
              <a:t> </a:t>
            </a:r>
            <a:r>
              <a:rPr lang="ja-JP" altLang="en-US" sz="2400" dirty="0" smtClean="0"/>
              <a:t>に記述</a:t>
            </a:r>
            <a:r>
              <a:rPr lang="en-US" altLang="ja-JP" sz="2400" dirty="0" smtClean="0"/>
              <a:t> </a:t>
            </a:r>
          </a:p>
          <a:p>
            <a:pPr lvl="2"/>
            <a:r>
              <a:rPr lang="ja-JP" altLang="en-US" sz="2000" dirty="0" smtClean="0"/>
              <a:t>例 </a:t>
            </a:r>
            <a:r>
              <a:rPr lang="en-US" altLang="ja-JP" sz="2000" dirty="0" smtClean="0"/>
              <a:t>: </a:t>
            </a:r>
            <a:r>
              <a:rPr lang="ja-JP" altLang="en-US" sz="2000" dirty="0" smtClean="0"/>
              <a:t>すべてのアクセスを禁止</a:t>
            </a:r>
            <a:endParaRPr lang="en-US" altLang="ja-JP" sz="2000" dirty="0" smtClean="0"/>
          </a:p>
          <a:p>
            <a:pPr marL="914400" lvl="2" indent="0">
              <a:buNone/>
            </a:pPr>
            <a:r>
              <a:rPr lang="en-US" altLang="ja-JP" sz="2000" dirty="0" smtClean="0"/>
              <a:t>	</a:t>
            </a:r>
            <a:r>
              <a:rPr lang="en-US" altLang="ja-JP" sz="2000" dirty="0" smtClean="0">
                <a:solidFill>
                  <a:schemeClr val="tx2">
                    <a:lumMod val="95000"/>
                  </a:schemeClr>
                </a:solidFill>
                <a:latin typeface="Consolas" charset="0"/>
                <a:ea typeface="Consolas" charset="0"/>
                <a:cs typeface="Consolas" charset="0"/>
              </a:rPr>
              <a:t>ALL: ALL</a:t>
            </a:r>
          </a:p>
          <a:p>
            <a:pPr lvl="1"/>
            <a:r>
              <a:rPr kumimoji="1" lang="ja-JP" altLang="en-US" sz="2400" dirty="0" smtClean="0"/>
              <a:t>アクセス</a:t>
            </a:r>
            <a:r>
              <a:rPr lang="ja-JP" altLang="en-US" sz="2400" dirty="0" smtClean="0"/>
              <a:t>の許可</a:t>
            </a:r>
            <a:r>
              <a:rPr kumimoji="1" lang="en-US" altLang="ja-JP" sz="2400" dirty="0" smtClean="0"/>
              <a:t> : /</a:t>
            </a:r>
            <a:r>
              <a:rPr kumimoji="1" lang="en-US" altLang="ja-JP" sz="2400" dirty="0" err="1" smtClean="0"/>
              <a:t>etc</a:t>
            </a:r>
            <a:r>
              <a:rPr kumimoji="1" lang="en-US" altLang="ja-JP" sz="2400" dirty="0" smtClean="0"/>
              <a:t>/</a:t>
            </a:r>
            <a:r>
              <a:rPr kumimoji="1" lang="en-US" altLang="ja-JP" sz="2400" dirty="0" err="1" smtClean="0"/>
              <a:t>hosts.allow</a:t>
            </a:r>
            <a:r>
              <a:rPr kumimoji="1" lang="ja-JP" altLang="en-US" sz="2400" dirty="0" smtClean="0"/>
              <a:t> に記述</a:t>
            </a:r>
            <a:endParaRPr kumimoji="1" lang="en-US" altLang="ja-JP" sz="2400" dirty="0" smtClean="0"/>
          </a:p>
          <a:p>
            <a:pPr lvl="2"/>
            <a:r>
              <a:rPr lang="ja-JP" altLang="en-US" sz="2000" dirty="0" smtClean="0"/>
              <a:t>例</a:t>
            </a:r>
            <a:r>
              <a:rPr lang="en-US" altLang="ja-JP" sz="2000" dirty="0" smtClean="0"/>
              <a:t> : </a:t>
            </a:r>
            <a:r>
              <a:rPr lang="en-US" altLang="ja-JP" sz="2000" dirty="0" err="1" smtClean="0"/>
              <a:t>itpass.scitec.kobe-u.ac.jp</a:t>
            </a:r>
            <a:r>
              <a:rPr lang="en-US" altLang="ja-JP" sz="2000" dirty="0" smtClean="0"/>
              <a:t> </a:t>
            </a:r>
            <a:r>
              <a:rPr lang="ja-JP" altLang="en-US" sz="2000" dirty="0" smtClean="0"/>
              <a:t>からは </a:t>
            </a:r>
            <a:r>
              <a:rPr lang="en-US" altLang="ja-JP" sz="2000" dirty="0" err="1" smtClean="0"/>
              <a:t>ssh</a:t>
            </a:r>
            <a:r>
              <a:rPr lang="en-US" altLang="ja-JP" sz="2000" dirty="0" smtClean="0"/>
              <a:t> </a:t>
            </a:r>
            <a:r>
              <a:rPr lang="ja-JP" altLang="en-US" sz="2000" dirty="0" smtClean="0"/>
              <a:t>接続を許可</a:t>
            </a:r>
            <a:endParaRPr lang="en-US" altLang="ja-JP" sz="2000" dirty="0" smtClean="0"/>
          </a:p>
          <a:p>
            <a:pPr marL="914400" lvl="2" indent="0">
              <a:buNone/>
            </a:pPr>
            <a:r>
              <a:rPr kumimoji="1" lang="en-US" altLang="ja-JP" sz="2000" dirty="0" smtClean="0"/>
              <a:t>	</a:t>
            </a:r>
            <a:r>
              <a:rPr kumimoji="1" lang="en-US" altLang="ja-JP" sz="2000" dirty="0" err="1" smtClean="0">
                <a:solidFill>
                  <a:schemeClr val="tx2">
                    <a:lumMod val="95000"/>
                  </a:schemeClr>
                </a:solidFill>
                <a:latin typeface="Consolas" charset="0"/>
                <a:ea typeface="Consolas" charset="0"/>
                <a:cs typeface="Consolas" charset="0"/>
              </a:rPr>
              <a:t>sshd</a:t>
            </a:r>
            <a:r>
              <a:rPr kumimoji="1" lang="en-US" altLang="ja-JP" sz="2000" dirty="0" smtClean="0">
                <a:solidFill>
                  <a:schemeClr val="tx2">
                    <a:lumMod val="95000"/>
                  </a:schemeClr>
                </a:solidFill>
                <a:latin typeface="Consolas" charset="0"/>
                <a:ea typeface="Consolas" charset="0"/>
                <a:cs typeface="Consolas" charset="0"/>
              </a:rPr>
              <a:t>: </a:t>
            </a:r>
            <a:r>
              <a:rPr kumimoji="1" lang="en-US" altLang="ja-JP" sz="2000" dirty="0" err="1" smtClean="0">
                <a:solidFill>
                  <a:schemeClr val="tx2">
                    <a:lumMod val="95000"/>
                  </a:schemeClr>
                </a:solidFill>
                <a:latin typeface="Consolas" charset="0"/>
                <a:ea typeface="Consolas" charset="0"/>
                <a:cs typeface="Consolas" charset="0"/>
              </a:rPr>
              <a:t>itpass.scitec.kobe-u.ac.jp</a:t>
            </a:r>
            <a:endParaRPr kumimoji="1" lang="en-US" altLang="ja-JP" sz="2000" dirty="0" smtClean="0">
              <a:solidFill>
                <a:schemeClr val="tx2">
                  <a:lumMod val="95000"/>
                </a:schemeClr>
              </a:solidFill>
              <a:latin typeface="Consolas" charset="0"/>
              <a:ea typeface="Consolas" charset="0"/>
              <a:cs typeface="Consolas" charset="0"/>
            </a:endParaRPr>
          </a:p>
        </p:txBody>
      </p:sp>
    </p:spTree>
    <p:extLst>
      <p:ext uri="{BB962C8B-B14F-4D97-AF65-F5344CB8AC3E}">
        <p14:creationId xmlns:p14="http://schemas.microsoft.com/office/powerpoint/2010/main" val="1100509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インターネット</a:t>
            </a:r>
            <a:r>
              <a:rPr kumimoji="1" lang="ja-JP" altLang="en-US" dirty="0" smtClean="0"/>
              <a:t>セキュリティまとめ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一般ユーザーとして</a:t>
            </a:r>
            <a:r>
              <a:rPr kumimoji="1" lang="en-US" altLang="ja-JP" dirty="0" smtClean="0"/>
              <a:t> : </a:t>
            </a:r>
            <a:r>
              <a:rPr kumimoji="1" lang="ja-JP" altLang="en-US" dirty="0" smtClean="0"/>
              <a:t>被害に遭わないために</a:t>
            </a:r>
            <a:endParaRPr kumimoji="1" lang="en-US" altLang="ja-JP" dirty="0" smtClean="0"/>
          </a:p>
          <a:p>
            <a:pPr lvl="1"/>
            <a:r>
              <a:rPr kumimoji="1" lang="ja-JP" altLang="en-US" dirty="0" smtClean="0"/>
              <a:t>送信元がわからないファイルを開かない</a:t>
            </a:r>
            <a:endParaRPr lang="en-US" altLang="ja-JP" dirty="0"/>
          </a:p>
          <a:p>
            <a:pPr lvl="1"/>
            <a:r>
              <a:rPr kumimoji="1" lang="ja-JP" altLang="en-US" dirty="0" smtClean="0"/>
              <a:t>よくわからない </a:t>
            </a:r>
            <a:r>
              <a:rPr kumimoji="1" lang="en-US" altLang="ja-JP" dirty="0" smtClean="0"/>
              <a:t>URL </a:t>
            </a:r>
            <a:r>
              <a:rPr kumimoji="1" lang="ja-JP" altLang="en-US" dirty="0" smtClean="0"/>
              <a:t>にはアクセスしない</a:t>
            </a:r>
            <a:endParaRPr kumimoji="1" lang="en-US" altLang="ja-JP" dirty="0" smtClean="0"/>
          </a:p>
          <a:p>
            <a:pPr lvl="1"/>
            <a:r>
              <a:rPr lang="ja-JP" altLang="en-US" dirty="0" smtClean="0"/>
              <a:t>暗号化通信を使う</a:t>
            </a:r>
            <a:endParaRPr lang="en-US" altLang="ja-JP" dirty="0" smtClean="0"/>
          </a:p>
          <a:p>
            <a:r>
              <a:rPr kumimoji="1" lang="ja-JP" altLang="en-US" dirty="0" smtClean="0"/>
              <a:t>管理者として </a:t>
            </a:r>
            <a:r>
              <a:rPr kumimoji="1" lang="en-US" altLang="ja-JP" dirty="0" smtClean="0"/>
              <a:t>:</a:t>
            </a:r>
            <a:r>
              <a:rPr kumimoji="1" lang="ja-JP" altLang="en-US" dirty="0" smtClean="0"/>
              <a:t> ユーザーを守るために</a:t>
            </a:r>
            <a:endParaRPr kumimoji="1" lang="en-US" altLang="ja-JP" dirty="0" smtClean="0"/>
          </a:p>
          <a:p>
            <a:pPr lvl="1"/>
            <a:r>
              <a:rPr lang="ja-JP" altLang="en-US" dirty="0"/>
              <a:t>ネットワーク空間との接点を最低限</a:t>
            </a:r>
            <a:r>
              <a:rPr lang="ja-JP" altLang="en-US" dirty="0" smtClean="0"/>
              <a:t>にする</a:t>
            </a:r>
            <a:endParaRPr lang="en-US" altLang="ja-JP" dirty="0" smtClean="0"/>
          </a:p>
          <a:p>
            <a:pPr lvl="2"/>
            <a:r>
              <a:rPr lang="ja-JP" altLang="en-US" dirty="0" smtClean="0"/>
              <a:t>ポートの管理</a:t>
            </a:r>
            <a:r>
              <a:rPr lang="en-US" altLang="ja-JP" dirty="0" smtClean="0"/>
              <a:t>, </a:t>
            </a:r>
            <a:r>
              <a:rPr lang="ja-JP" altLang="en-US" dirty="0" smtClean="0"/>
              <a:t>アクセス制限</a:t>
            </a:r>
            <a:endParaRPr lang="en-US" altLang="ja-JP" dirty="0" smtClean="0"/>
          </a:p>
          <a:p>
            <a:pPr lvl="1"/>
            <a:r>
              <a:rPr lang="ja-JP" altLang="en-US" dirty="0" smtClean="0"/>
              <a:t>最新のセキュリティ情報を取得する</a:t>
            </a:r>
            <a:endParaRPr lang="en-US" altLang="ja-JP" dirty="0"/>
          </a:p>
          <a:p>
            <a:pPr lvl="1"/>
            <a:endParaRPr kumimoji="1" lang="ja-JP" altLang="en-US" dirty="0"/>
          </a:p>
        </p:txBody>
      </p:sp>
    </p:spTree>
    <p:extLst>
      <p:ext uri="{BB962C8B-B14F-4D97-AF65-F5344CB8AC3E}">
        <p14:creationId xmlns:p14="http://schemas.microsoft.com/office/powerpoint/2010/main" val="74712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計算機の呼び方</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ホスト</a:t>
            </a:r>
          </a:p>
          <a:p>
            <a:pPr lvl="1"/>
            <a:r>
              <a:rPr lang="ja-JP" altLang="en-US" dirty="0"/>
              <a:t>個々の計算機</a:t>
            </a:r>
          </a:p>
          <a:p>
            <a:pPr lvl="1"/>
            <a:r>
              <a:rPr lang="ja-JP" altLang="en-US" dirty="0"/>
              <a:t>それぞれにホスト名 </a:t>
            </a:r>
            <a:r>
              <a:rPr lang="en-US" altLang="ja-JP" dirty="0"/>
              <a:t>(hostname) </a:t>
            </a:r>
            <a:r>
              <a:rPr lang="ja-JP" altLang="en-US" dirty="0"/>
              <a:t>が存在する</a:t>
            </a:r>
          </a:p>
          <a:p>
            <a:r>
              <a:rPr lang="ja-JP" altLang="en-US" dirty="0" smtClean="0"/>
              <a:t>ローカルホスト</a:t>
            </a:r>
            <a:endParaRPr lang="ja-JP" altLang="en-US" dirty="0"/>
          </a:p>
          <a:p>
            <a:pPr lvl="1"/>
            <a:r>
              <a:rPr lang="ja-JP" altLang="en-US" dirty="0"/>
              <a:t>手元で操作している計算機</a:t>
            </a:r>
          </a:p>
          <a:p>
            <a:pPr lvl="1"/>
            <a:r>
              <a:rPr lang="en-US" altLang="ja-JP" dirty="0"/>
              <a:t>IPv4 </a:t>
            </a:r>
            <a:r>
              <a:rPr lang="ja-JP" altLang="en-US" dirty="0" smtClean="0"/>
              <a:t>では </a:t>
            </a:r>
            <a:r>
              <a:rPr lang="en-US" altLang="ja-JP" dirty="0" smtClean="0"/>
              <a:t>“127.0.0.1”</a:t>
            </a:r>
            <a:endParaRPr lang="ja-JP" altLang="en-US" dirty="0"/>
          </a:p>
          <a:p>
            <a:pPr lvl="1"/>
            <a:r>
              <a:rPr lang="en-US" altLang="ja-JP" dirty="0" smtClean="0"/>
              <a:t>IPv6 </a:t>
            </a:r>
            <a:r>
              <a:rPr lang="ja-JP" altLang="en-US" dirty="0" smtClean="0"/>
              <a:t>では </a:t>
            </a:r>
            <a:r>
              <a:rPr lang="en-US" altLang="ja-JP" dirty="0" smtClean="0"/>
              <a:t>“::1” </a:t>
            </a:r>
            <a:r>
              <a:rPr lang="ja-JP" altLang="en-US" dirty="0" smtClean="0"/>
              <a:t>が</a:t>
            </a:r>
            <a:r>
              <a:rPr lang="ja-JP" altLang="en-US" dirty="0"/>
              <a:t>割り当てられて</a:t>
            </a:r>
            <a:r>
              <a:rPr lang="ja-JP" altLang="en-US" dirty="0" smtClean="0"/>
              <a:t>いる</a:t>
            </a:r>
            <a:endParaRPr lang="ja-JP" altLang="en-US" dirty="0"/>
          </a:p>
          <a:p>
            <a:r>
              <a:rPr lang="ja-JP" altLang="en-US" dirty="0"/>
              <a:t>リモートホスト</a:t>
            </a:r>
          </a:p>
          <a:p>
            <a:pPr lvl="1"/>
            <a:r>
              <a:rPr lang="ja-JP" altLang="en-US" dirty="0"/>
              <a:t>ネットワーク上に存在する計算機 </a:t>
            </a:r>
            <a:r>
              <a:rPr lang="en-US" altLang="ja-JP" dirty="0"/>
              <a:t>(</a:t>
            </a:r>
            <a:r>
              <a:rPr lang="ja-JP" altLang="en-US" dirty="0"/>
              <a:t>ローカルではない</a:t>
            </a:r>
            <a:r>
              <a:rPr lang="en-US" altLang="ja-JP" dirty="0"/>
              <a:t>)</a:t>
            </a:r>
          </a:p>
          <a:p>
            <a:endParaRPr kumimoji="1" lang="ja-JP" altLang="en-US" dirty="0"/>
          </a:p>
        </p:txBody>
      </p:sp>
    </p:spTree>
    <p:extLst>
      <p:ext uri="{BB962C8B-B14F-4D97-AF65-F5344CB8AC3E}">
        <p14:creationId xmlns:p14="http://schemas.microsoft.com/office/powerpoint/2010/main" val="808279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432334" y="1052736"/>
            <a:ext cx="8280920" cy="5059362"/>
          </a:xfrm>
        </p:spPr>
        <p:txBody>
          <a:bodyPr/>
          <a:lstStyle/>
          <a:p>
            <a:r>
              <a:rPr lang="en-US" altLang="ja-JP" dirty="0">
                <a:solidFill>
                  <a:schemeClr val="tx2">
                    <a:lumMod val="65000"/>
                  </a:schemeClr>
                </a:solidFill>
              </a:rPr>
              <a:t>Network Computing </a:t>
            </a:r>
            <a:r>
              <a:rPr lang="ja-JP" altLang="en-US" dirty="0">
                <a:solidFill>
                  <a:schemeClr val="tx2">
                    <a:lumMod val="65000"/>
                  </a:schemeClr>
                </a:solidFill>
              </a:rPr>
              <a:t>の基礎</a:t>
            </a:r>
          </a:p>
          <a:p>
            <a:pPr lvl="1"/>
            <a:r>
              <a:rPr lang="ja-JP" altLang="en-US" dirty="0">
                <a:solidFill>
                  <a:schemeClr val="tx2">
                    <a:lumMod val="65000"/>
                  </a:schemeClr>
                </a:solidFill>
              </a:rPr>
              <a:t>サーバ</a:t>
            </a:r>
            <a:r>
              <a:rPr lang="en-US" altLang="ja-JP" dirty="0">
                <a:solidFill>
                  <a:schemeClr val="tx2">
                    <a:lumMod val="65000"/>
                  </a:schemeClr>
                </a:solidFill>
              </a:rPr>
              <a:t>, </a:t>
            </a:r>
            <a:r>
              <a:rPr lang="ja-JP" altLang="en-US" dirty="0">
                <a:solidFill>
                  <a:schemeClr val="tx2">
                    <a:lumMod val="65000"/>
                  </a:schemeClr>
                </a:solidFill>
              </a:rPr>
              <a:t>クライアント</a:t>
            </a:r>
            <a:r>
              <a:rPr lang="en-US" altLang="ja-JP" dirty="0">
                <a:solidFill>
                  <a:schemeClr val="tx2">
                    <a:lumMod val="65000"/>
                  </a:schemeClr>
                </a:solidFill>
              </a:rPr>
              <a:t>, </a:t>
            </a:r>
            <a:r>
              <a:rPr lang="ja-JP" altLang="en-US" dirty="0">
                <a:solidFill>
                  <a:schemeClr val="tx2">
                    <a:lumMod val="65000"/>
                  </a:schemeClr>
                </a:solidFill>
              </a:rPr>
              <a:t>ポート</a:t>
            </a:r>
            <a:r>
              <a:rPr lang="en-US" altLang="ja-JP" dirty="0">
                <a:solidFill>
                  <a:schemeClr val="tx2">
                    <a:lumMod val="65000"/>
                  </a:schemeClr>
                </a:solidFill>
              </a:rPr>
              <a:t>, </a:t>
            </a:r>
            <a:r>
              <a:rPr lang="ja-JP" altLang="en-US" dirty="0" smtClean="0">
                <a:solidFill>
                  <a:schemeClr val="tx2">
                    <a:lumMod val="65000"/>
                  </a:schemeClr>
                </a:solidFill>
              </a:rPr>
              <a:t>デーモン</a:t>
            </a:r>
            <a:endParaRPr lang="ja-JP" altLang="en-US" dirty="0">
              <a:solidFill>
                <a:schemeClr val="tx2">
                  <a:lumMod val="65000"/>
                </a:schemeClr>
              </a:solidFill>
            </a:endParaRPr>
          </a:p>
          <a:p>
            <a:r>
              <a:rPr lang="ja-JP" altLang="en-US" dirty="0">
                <a:solidFill>
                  <a:schemeClr val="tx2">
                    <a:lumMod val="65000"/>
                  </a:schemeClr>
                </a:solidFill>
              </a:rPr>
              <a:t>最低限リモートアクセス</a:t>
            </a:r>
          </a:p>
          <a:p>
            <a:pPr lvl="1"/>
            <a:r>
              <a:rPr lang="ja-JP" altLang="en-US" dirty="0" smtClean="0">
                <a:solidFill>
                  <a:schemeClr val="tx2">
                    <a:lumMod val="65000"/>
                  </a:schemeClr>
                </a:solidFill>
              </a:rPr>
              <a:t>リモートログイン</a:t>
            </a:r>
            <a:r>
              <a:rPr lang="en-US" altLang="ja-JP" dirty="0" smtClean="0">
                <a:solidFill>
                  <a:schemeClr val="tx2">
                    <a:lumMod val="65000"/>
                  </a:schemeClr>
                </a:solidFill>
              </a:rPr>
              <a:t>, </a:t>
            </a:r>
            <a:r>
              <a:rPr lang="ja-JP" altLang="en-US" dirty="0">
                <a:solidFill>
                  <a:schemeClr val="tx2">
                    <a:lumMod val="65000"/>
                  </a:schemeClr>
                </a:solidFill>
              </a:rPr>
              <a:t>ファイル</a:t>
            </a:r>
            <a:r>
              <a:rPr lang="ja-JP" altLang="en-US" dirty="0" smtClean="0">
                <a:solidFill>
                  <a:schemeClr val="tx2">
                    <a:lumMod val="65000"/>
                  </a:schemeClr>
                </a:solidFill>
              </a:rPr>
              <a:t>転送</a:t>
            </a:r>
            <a:endParaRPr lang="en-US" altLang="ja-JP" dirty="0" smtClean="0">
              <a:solidFill>
                <a:schemeClr val="tx2">
                  <a:lumMod val="65000"/>
                </a:schemeClr>
              </a:solidFill>
            </a:endParaRPr>
          </a:p>
          <a:p>
            <a:r>
              <a:rPr lang="ja-JP" altLang="en-US" dirty="0" smtClean="0">
                <a:solidFill>
                  <a:schemeClr val="tx2">
                    <a:lumMod val="65000"/>
                  </a:schemeClr>
                </a:solidFill>
              </a:rPr>
              <a:t>インターネットセキュリティ</a:t>
            </a:r>
            <a:endParaRPr lang="en-US" altLang="ja-JP" dirty="0" smtClean="0">
              <a:solidFill>
                <a:schemeClr val="tx2">
                  <a:lumMod val="65000"/>
                </a:schemeClr>
              </a:solidFill>
            </a:endParaRPr>
          </a:p>
          <a:p>
            <a:pPr lvl="1"/>
            <a:r>
              <a:rPr lang="ja-JP" altLang="en-US" dirty="0" smtClean="0">
                <a:solidFill>
                  <a:schemeClr val="tx2">
                    <a:lumMod val="65000"/>
                  </a:schemeClr>
                </a:solidFill>
              </a:rPr>
              <a:t>被害に遭わないために</a:t>
            </a:r>
            <a:r>
              <a:rPr lang="en-US" altLang="ja-JP" dirty="0" smtClean="0">
                <a:solidFill>
                  <a:schemeClr val="tx2">
                    <a:lumMod val="65000"/>
                  </a:schemeClr>
                </a:solidFill>
              </a:rPr>
              <a:t>, </a:t>
            </a:r>
            <a:r>
              <a:rPr lang="ja-JP" altLang="en-US" dirty="0" smtClean="0">
                <a:solidFill>
                  <a:schemeClr val="tx2">
                    <a:lumMod val="65000"/>
                  </a:schemeClr>
                </a:solidFill>
              </a:rPr>
              <a:t>ユーザーを守るために</a:t>
            </a:r>
            <a:endParaRPr lang="en-US" altLang="ja-JP" dirty="0" smtClean="0">
              <a:solidFill>
                <a:schemeClr val="tx2">
                  <a:lumMod val="65000"/>
                </a:schemeClr>
              </a:solidFill>
            </a:endParaRPr>
          </a:p>
          <a:p>
            <a:r>
              <a:rPr lang="ja-JP" altLang="en-US" dirty="0" smtClean="0">
                <a:solidFill>
                  <a:srgbClr val="FF0000"/>
                </a:solidFill>
              </a:rPr>
              <a:t>公開</a:t>
            </a:r>
            <a:r>
              <a:rPr lang="ja-JP" altLang="en-US" dirty="0">
                <a:solidFill>
                  <a:srgbClr val="FF0000"/>
                </a:solidFill>
              </a:rPr>
              <a:t>鍵</a:t>
            </a:r>
            <a:r>
              <a:rPr lang="ja-JP" altLang="en-US" dirty="0" smtClean="0">
                <a:solidFill>
                  <a:srgbClr val="FF0000"/>
                </a:solidFill>
              </a:rPr>
              <a:t>暗号による通信と</a:t>
            </a:r>
            <a:r>
              <a:rPr lang="en-US" altLang="ja-JP" dirty="0" smtClean="0">
                <a:solidFill>
                  <a:srgbClr val="FF0000"/>
                </a:solidFill>
              </a:rPr>
              <a:t> </a:t>
            </a:r>
            <a:r>
              <a:rPr lang="en-US" altLang="ja-JP" dirty="0" err="1">
                <a:solidFill>
                  <a:srgbClr val="FF0000"/>
                </a:solidFill>
              </a:rPr>
              <a:t>ssh</a:t>
            </a:r>
            <a:r>
              <a:rPr lang="en-US" altLang="ja-JP" dirty="0">
                <a:solidFill>
                  <a:srgbClr val="FF0000"/>
                </a:solidFill>
              </a:rPr>
              <a:t> </a:t>
            </a:r>
            <a:r>
              <a:rPr lang="ja-JP" altLang="en-US" dirty="0">
                <a:solidFill>
                  <a:srgbClr val="FF0000"/>
                </a:solidFill>
              </a:rPr>
              <a:t>認証</a:t>
            </a:r>
          </a:p>
          <a:p>
            <a:endParaRPr kumimoji="1" lang="ja-JP" altLang="en-US" dirty="0"/>
          </a:p>
        </p:txBody>
      </p:sp>
    </p:spTree>
    <p:extLst>
      <p:ext uri="{BB962C8B-B14F-4D97-AF65-F5344CB8AC3E}">
        <p14:creationId xmlns:p14="http://schemas.microsoft.com/office/powerpoint/2010/main" val="1770976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暗号化</a:t>
            </a:r>
            <a:endParaRPr kumimoji="1" lang="ja-JP" altLang="en-US" dirty="0"/>
          </a:p>
        </p:txBody>
      </p:sp>
      <p:sp>
        <p:nvSpPr>
          <p:cNvPr id="3" name="コンテンツ プレースホルダー 2"/>
          <p:cNvSpPr>
            <a:spLocks noGrp="1"/>
          </p:cNvSpPr>
          <p:nvPr>
            <p:ph sz="half" idx="1"/>
          </p:nvPr>
        </p:nvSpPr>
        <p:spPr>
          <a:xfrm>
            <a:off x="685799" y="1097850"/>
            <a:ext cx="4678169" cy="5067454"/>
          </a:xfrm>
        </p:spPr>
        <p:txBody>
          <a:bodyPr>
            <a:normAutofit fontScale="92500" lnSpcReduction="10000"/>
          </a:bodyPr>
          <a:lstStyle/>
          <a:p>
            <a:r>
              <a:rPr lang="ja-JP" altLang="en-US" dirty="0"/>
              <a:t>暗号</a:t>
            </a:r>
          </a:p>
          <a:p>
            <a:pPr lvl="1"/>
            <a:r>
              <a:rPr lang="ja-JP" altLang="en-US" dirty="0"/>
              <a:t>情報を安全にやりとりするための</a:t>
            </a:r>
            <a:r>
              <a:rPr lang="ja-JP" altLang="en-US" dirty="0" smtClean="0"/>
              <a:t>技術</a:t>
            </a:r>
            <a:endParaRPr lang="ja-JP" altLang="en-US" dirty="0"/>
          </a:p>
          <a:p>
            <a:r>
              <a:rPr lang="ja-JP" altLang="en-US" dirty="0" smtClean="0"/>
              <a:t>暗号化</a:t>
            </a:r>
            <a:endParaRPr lang="ja-JP" altLang="en-US" dirty="0"/>
          </a:p>
          <a:p>
            <a:pPr lvl="1"/>
            <a:r>
              <a:rPr lang="ja-JP" altLang="en-US" dirty="0"/>
              <a:t>元のデータ </a:t>
            </a:r>
            <a:r>
              <a:rPr lang="en-US" altLang="ja-JP" dirty="0"/>
              <a:t>(</a:t>
            </a:r>
            <a:r>
              <a:rPr lang="ja-JP" altLang="en-US" dirty="0"/>
              <a:t>平文</a:t>
            </a:r>
            <a:r>
              <a:rPr lang="en-US" altLang="ja-JP" dirty="0"/>
              <a:t>) </a:t>
            </a:r>
            <a:r>
              <a:rPr lang="ja-JP" altLang="en-US" dirty="0"/>
              <a:t>を別のデータ </a:t>
            </a:r>
            <a:r>
              <a:rPr lang="en-US" altLang="ja-JP" dirty="0"/>
              <a:t>(</a:t>
            </a:r>
            <a:r>
              <a:rPr lang="ja-JP" altLang="en-US" dirty="0"/>
              <a:t>暗号文</a:t>
            </a:r>
            <a:r>
              <a:rPr lang="en-US" altLang="ja-JP" dirty="0"/>
              <a:t>) </a:t>
            </a:r>
            <a:r>
              <a:rPr lang="ja-JP" altLang="en-US" dirty="0"/>
              <a:t>に変換する</a:t>
            </a:r>
            <a:r>
              <a:rPr lang="ja-JP" altLang="en-US" dirty="0" smtClean="0"/>
              <a:t>こと</a:t>
            </a:r>
            <a:endParaRPr lang="en-US" altLang="ja-JP" dirty="0" smtClean="0"/>
          </a:p>
          <a:p>
            <a:r>
              <a:rPr lang="ja-JP" altLang="en-US" dirty="0" smtClean="0"/>
              <a:t>復号</a:t>
            </a:r>
            <a:endParaRPr lang="ja-JP" altLang="en-US" dirty="0"/>
          </a:p>
          <a:p>
            <a:pPr lvl="1"/>
            <a:r>
              <a:rPr lang="ja-JP" altLang="en-US" dirty="0" smtClean="0"/>
              <a:t>暗号</a:t>
            </a:r>
            <a:r>
              <a:rPr lang="ja-JP" altLang="en-US" dirty="0"/>
              <a:t>文を平文に</a:t>
            </a:r>
            <a:r>
              <a:rPr lang="ja-JP" altLang="en-US" dirty="0" smtClean="0"/>
              <a:t>戻す</a:t>
            </a:r>
            <a:r>
              <a:rPr lang="ja-JP" altLang="en-US" dirty="0"/>
              <a:t>こと</a:t>
            </a:r>
          </a:p>
          <a:p>
            <a:r>
              <a:rPr lang="ja-JP" altLang="en-US" dirty="0"/>
              <a:t>鍵</a:t>
            </a:r>
          </a:p>
          <a:p>
            <a:pPr lvl="1"/>
            <a:r>
              <a:rPr lang="ja-JP" altLang="en-US" dirty="0"/>
              <a:t>暗号化</a:t>
            </a:r>
            <a:r>
              <a:rPr lang="en-US" altLang="ja-JP" dirty="0"/>
              <a:t>, </a:t>
            </a:r>
            <a:r>
              <a:rPr lang="ja-JP" altLang="en-US" dirty="0"/>
              <a:t>復号の際に用いるデータ</a:t>
            </a:r>
          </a:p>
          <a:p>
            <a:pPr lvl="1"/>
            <a:r>
              <a:rPr lang="ja-JP" altLang="en-US" dirty="0"/>
              <a:t>たいていは </a:t>
            </a:r>
            <a:r>
              <a:rPr lang="en-US" altLang="ja-JP" dirty="0"/>
              <a:t>bit </a:t>
            </a:r>
            <a:r>
              <a:rPr lang="ja-JP" altLang="en-US" dirty="0"/>
              <a:t>列の長いものが</a:t>
            </a:r>
            <a:r>
              <a:rPr lang="ja-JP" altLang="en-US" dirty="0" smtClean="0"/>
              <a:t>使われる</a:t>
            </a:r>
            <a:endParaRPr lang="ja-JP" altLang="en-US" dirty="0"/>
          </a:p>
        </p:txBody>
      </p:sp>
      <p:sp>
        <p:nvSpPr>
          <p:cNvPr id="4" name="AutoShape 38"/>
          <p:cNvSpPr>
            <a:spLocks noChangeArrowheads="1"/>
          </p:cNvSpPr>
          <p:nvPr/>
        </p:nvSpPr>
        <p:spPr bwMode="auto">
          <a:xfrm>
            <a:off x="5868243" y="1629693"/>
            <a:ext cx="1439862"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Hiragino Sans W3" charset="-128"/>
                <a:ea typeface="Hiragino Sans W3" charset="-128"/>
                <a:cs typeface="Hiragino Sans W3" charset="-128"/>
              </a:rPr>
              <a:t>今週の日曜日</a:t>
            </a:r>
            <a:r>
              <a:rPr lang="en-US" altLang="ja-JP" sz="1600" dirty="0">
                <a:latin typeface="Hiragino Sans W3" charset="-128"/>
                <a:ea typeface="Hiragino Sans W3" charset="-128"/>
                <a:cs typeface="Hiragino Sans W3" charset="-128"/>
              </a:rPr>
              <a:t>Q</a:t>
            </a:r>
            <a:r>
              <a:rPr lang="ja-JP" altLang="en-US" sz="1600" dirty="0">
                <a:latin typeface="Hiragino Sans W3" charset="-128"/>
                <a:ea typeface="Hiragino Sans W3" charset="-128"/>
                <a:cs typeface="Hiragino Sans W3" charset="-128"/>
              </a:rPr>
              <a:t>駅で</a:t>
            </a:r>
            <a:r>
              <a:rPr lang="en-US" altLang="ja-JP" sz="1600" dirty="0" smtClean="0">
                <a:latin typeface="Hiragino Sans W3" charset="-128"/>
                <a:ea typeface="Hiragino Sans W3" charset="-128"/>
                <a:cs typeface="Hiragino Sans W3" charset="-128"/>
              </a:rPr>
              <a:t>…</a:t>
            </a:r>
          </a:p>
          <a:p>
            <a:pPr algn="ctr"/>
            <a:endParaRPr lang="en-US" altLang="ja-JP" sz="1400" dirty="0">
              <a:latin typeface="Hiragino Sans W3" charset="-128"/>
              <a:ea typeface="Hiragino Sans W3" charset="-128"/>
              <a:cs typeface="Hiragino Sans W3" charset="-128"/>
            </a:endParaRPr>
          </a:p>
          <a:p>
            <a:pPr algn="ctr"/>
            <a:endParaRPr lang="en-US" altLang="ja-JP" sz="1800" dirty="0">
              <a:latin typeface="Hiragino Sans W3" charset="-128"/>
              <a:ea typeface="Hiragino Sans W3" charset="-128"/>
              <a:cs typeface="Hiragino Sans W3" charset="-128"/>
            </a:endParaRPr>
          </a:p>
        </p:txBody>
      </p:sp>
      <p:sp>
        <p:nvSpPr>
          <p:cNvPr id="5" name="AutoShape 37"/>
          <p:cNvSpPr>
            <a:spLocks noChangeArrowheads="1"/>
          </p:cNvSpPr>
          <p:nvPr/>
        </p:nvSpPr>
        <p:spPr bwMode="auto">
          <a:xfrm>
            <a:off x="5941268" y="4580855"/>
            <a:ext cx="1295400"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en-US" altLang="ja-JP" sz="1400" dirty="0">
                <a:latin typeface="Hiragino Sans W3" charset="-128"/>
                <a:ea typeface="Hiragino Sans W3" charset="-128"/>
                <a:cs typeface="Hiragino Sans W3" charset="-128"/>
              </a:rPr>
              <a:t>nx@\[s{dm</a:t>
            </a:r>
            <a:r>
              <a:rPr lang="ja-JP" altLang="en-US" sz="1400" dirty="0">
                <a:latin typeface="Hiragino Sans W3" charset="-128"/>
                <a:ea typeface="Hiragino Sans W3" charset="-128"/>
                <a:cs typeface="Hiragino Sans W3" charset="-128"/>
              </a:rPr>
              <a:t>保</a:t>
            </a:r>
            <a:r>
              <a:rPr lang="en-US" altLang="ja-JP" sz="1400" dirty="0">
                <a:latin typeface="Hiragino Sans W3" charset="-128"/>
                <a:ea typeface="Hiragino Sans W3" charset="-128"/>
                <a:cs typeface="Hiragino Sans W3" charset="-128"/>
              </a:rPr>
              <a:t>xq</a:t>
            </a:r>
            <a:r>
              <a:rPr lang="ja-JP" altLang="en-US" sz="1400" dirty="0">
                <a:latin typeface="Hiragino Sans W3" charset="-128"/>
                <a:ea typeface="Hiragino Sans W3" charset="-128"/>
                <a:cs typeface="Hiragino Sans W3" charset="-128"/>
              </a:rPr>
              <a:t>構’</a:t>
            </a:r>
            <a:r>
              <a:rPr lang="en-US" altLang="ja-JP" sz="1400" dirty="0">
                <a:latin typeface="Hiragino Sans W3" charset="-128"/>
                <a:ea typeface="Hiragino Sans W3" charset="-128"/>
                <a:cs typeface="Hiragino Sans W3" charset="-128"/>
              </a:rPr>
              <a:t>:sx1...</a:t>
            </a:r>
          </a:p>
          <a:p>
            <a:pPr algn="ctr"/>
            <a:endParaRPr lang="en-US" altLang="ja-JP" sz="1800" dirty="0">
              <a:latin typeface="Hiragino Sans W3" charset="-128"/>
              <a:ea typeface="Hiragino Sans W3" charset="-128"/>
              <a:cs typeface="Hiragino Sans W3" charset="-128"/>
            </a:endParaRPr>
          </a:p>
        </p:txBody>
      </p:sp>
      <p:sp>
        <p:nvSpPr>
          <p:cNvPr id="6" name="Text Box 26"/>
          <p:cNvSpPr txBox="1">
            <a:spLocks noChangeArrowheads="1"/>
          </p:cNvSpPr>
          <p:nvPr/>
        </p:nvSpPr>
        <p:spPr bwMode="auto">
          <a:xfrm>
            <a:off x="6157168" y="5373018"/>
            <a:ext cx="1008062" cy="366712"/>
          </a:xfrm>
          <a:prstGeom prst="rect">
            <a:avLst/>
          </a:prstGeom>
          <a:noFill/>
          <a:ln w="9525">
            <a:noFill/>
            <a:miter lim="800000"/>
            <a:headEnd/>
            <a:tailEnd/>
          </a:ln>
        </p:spPr>
        <p:txBody>
          <a:bodyPr>
            <a:spAutoFit/>
          </a:bodyPr>
          <a:lstStyle/>
          <a:p>
            <a:r>
              <a:rPr lang="ja-JP" altLang="en-US" sz="1800" b="1" dirty="0">
                <a:solidFill>
                  <a:srgbClr val="008000"/>
                </a:solidFill>
                <a:latin typeface="ＭＳ Ｐゴシック" pitchFamily="50" charset="-128"/>
                <a:ea typeface="ＭＳ Ｐゴシック" pitchFamily="50" charset="-128"/>
              </a:rPr>
              <a:t>暗号文</a:t>
            </a:r>
          </a:p>
        </p:txBody>
      </p:sp>
      <p:sp>
        <p:nvSpPr>
          <p:cNvPr id="7" name="Text Box 14"/>
          <p:cNvSpPr txBox="1">
            <a:spLocks noChangeArrowheads="1"/>
          </p:cNvSpPr>
          <p:nvPr/>
        </p:nvSpPr>
        <p:spPr bwMode="auto">
          <a:xfrm>
            <a:off x="6228110" y="2348830"/>
            <a:ext cx="792162" cy="366713"/>
          </a:xfrm>
          <a:prstGeom prst="rect">
            <a:avLst/>
          </a:prstGeom>
          <a:noFill/>
          <a:ln w="9525">
            <a:noFill/>
            <a:miter lim="800000"/>
            <a:headEnd/>
            <a:tailEnd/>
          </a:ln>
        </p:spPr>
        <p:txBody>
          <a:bodyPr>
            <a:spAutoFit/>
          </a:bodyPr>
          <a:lstStyle/>
          <a:p>
            <a:r>
              <a:rPr lang="ja-JP" altLang="en-US" sz="1800" b="1" dirty="0">
                <a:solidFill>
                  <a:srgbClr val="008000"/>
                </a:solidFill>
                <a:latin typeface="Hiragino Sans W3" charset="-128"/>
                <a:ea typeface="Hiragino Sans W3" charset="-128"/>
                <a:cs typeface="Hiragino Sans W3" charset="-128"/>
              </a:rPr>
              <a:t>平文</a:t>
            </a:r>
          </a:p>
        </p:txBody>
      </p:sp>
      <p:sp>
        <p:nvSpPr>
          <p:cNvPr id="8" name="下矢印 7"/>
          <p:cNvSpPr/>
          <p:nvPr/>
        </p:nvSpPr>
        <p:spPr>
          <a:xfrm>
            <a:off x="6011564" y="3069555"/>
            <a:ext cx="288627" cy="1439911"/>
          </a:xfrm>
          <a:prstGeom prst="downArrow">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下矢印 8"/>
          <p:cNvSpPr/>
          <p:nvPr/>
        </p:nvSpPr>
        <p:spPr>
          <a:xfrm rot="10800000">
            <a:off x="6887565" y="3069306"/>
            <a:ext cx="287512" cy="1368673"/>
          </a:xfrm>
          <a:prstGeom prst="downArrow">
            <a:avLst/>
          </a:prstGeom>
          <a:solidFill>
            <a:srgbClr val="609F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テキスト ボックス 12"/>
          <p:cNvSpPr txBox="1">
            <a:spLocks noChangeArrowheads="1"/>
          </p:cNvSpPr>
          <p:nvPr/>
        </p:nvSpPr>
        <p:spPr bwMode="auto">
          <a:xfrm>
            <a:off x="5651802" y="3575968"/>
            <a:ext cx="492443" cy="861774"/>
          </a:xfrm>
          <a:prstGeom prst="rect">
            <a:avLst/>
          </a:prstGeom>
          <a:noFill/>
          <a:ln w="9525">
            <a:noFill/>
            <a:miter lim="800000"/>
            <a:headEnd/>
            <a:tailEnd/>
          </a:ln>
        </p:spPr>
        <p:txBody>
          <a:bodyPr vert="eaVert" wrap="none">
            <a:spAutoFit/>
          </a:bodyPr>
          <a:lstStyle/>
          <a:p>
            <a:r>
              <a:rPr lang="ja-JP" altLang="en-US" sz="2000" dirty="0">
                <a:latin typeface="Hiragino Sans W3" charset="-128"/>
                <a:ea typeface="Hiragino Sans W3" charset="-128"/>
                <a:cs typeface="Hiragino Sans W3" charset="-128"/>
              </a:rPr>
              <a:t>暗号化</a:t>
            </a:r>
          </a:p>
        </p:txBody>
      </p:sp>
      <p:sp>
        <p:nvSpPr>
          <p:cNvPr id="11" name="テキスト ボックス 13"/>
          <p:cNvSpPr txBox="1">
            <a:spLocks noChangeArrowheads="1"/>
          </p:cNvSpPr>
          <p:nvPr/>
        </p:nvSpPr>
        <p:spPr bwMode="auto">
          <a:xfrm>
            <a:off x="7031886" y="3760157"/>
            <a:ext cx="492443" cy="605294"/>
          </a:xfrm>
          <a:prstGeom prst="rect">
            <a:avLst/>
          </a:prstGeom>
          <a:noFill/>
          <a:ln w="9525">
            <a:noFill/>
            <a:miter lim="800000"/>
            <a:headEnd/>
            <a:tailEnd/>
          </a:ln>
        </p:spPr>
        <p:txBody>
          <a:bodyPr vert="eaVert" wrap="none">
            <a:spAutoFit/>
          </a:bodyPr>
          <a:lstStyle/>
          <a:p>
            <a:r>
              <a:rPr lang="ja-JP" altLang="en-US" sz="2000" dirty="0" smtClean="0">
                <a:latin typeface="Hiragino Sans W3" charset="-128"/>
                <a:ea typeface="Hiragino Sans W3" charset="-128"/>
                <a:cs typeface="Hiragino Sans W3" charset="-128"/>
              </a:rPr>
              <a:t>復号</a:t>
            </a:r>
            <a:endParaRPr lang="ja-JP" altLang="en-US" sz="2000" dirty="0">
              <a:latin typeface="Hiragino Sans W3" charset="-128"/>
              <a:ea typeface="Hiragino Sans W3" charset="-128"/>
              <a:cs typeface="Hiragino Sans W3" charset="-128"/>
            </a:endParaRPr>
          </a:p>
        </p:txBody>
      </p:sp>
      <p:pic>
        <p:nvPicPr>
          <p:cNvPr id="12" name="Picture 32" descr="MCj04339030000[1]"/>
          <p:cNvPicPr>
            <a:picLocks noChangeAspect="1" noChangeArrowheads="1"/>
          </p:cNvPicPr>
          <p:nvPr/>
        </p:nvPicPr>
        <p:blipFill>
          <a:blip r:embed="rId2" cstate="print"/>
          <a:srcRect/>
          <a:stretch>
            <a:fillRect/>
          </a:stretch>
        </p:blipFill>
        <p:spPr bwMode="auto">
          <a:xfrm>
            <a:off x="6248746" y="3377902"/>
            <a:ext cx="771525" cy="771525"/>
          </a:xfrm>
          <a:prstGeom prst="rect">
            <a:avLst/>
          </a:prstGeom>
          <a:noFill/>
          <a:ln w="9525">
            <a:noFill/>
            <a:miter lim="800000"/>
            <a:headEnd/>
            <a:tailEnd/>
          </a:ln>
        </p:spPr>
      </p:pic>
      <p:sp>
        <p:nvSpPr>
          <p:cNvPr id="13" name="テキスト ボックス 12"/>
          <p:cNvSpPr txBox="1"/>
          <p:nvPr/>
        </p:nvSpPr>
        <p:spPr>
          <a:xfrm>
            <a:off x="6516215" y="3717379"/>
            <a:ext cx="415498" cy="369332"/>
          </a:xfrm>
          <a:prstGeom prst="rect">
            <a:avLst/>
          </a:prstGeom>
          <a:noFill/>
        </p:spPr>
        <p:txBody>
          <a:bodyPr wrap="none" rtlCol="0">
            <a:spAutoFit/>
          </a:bodyPr>
          <a:lstStyle/>
          <a:p>
            <a:r>
              <a:rPr kumimoji="1" lang="ja-JP" altLang="en-US" sz="1800" dirty="0" smtClean="0">
                <a:latin typeface="Hiragino Sans W3" charset="-128"/>
                <a:ea typeface="Hiragino Sans W3" charset="-128"/>
                <a:cs typeface="Hiragino Sans W3" charset="-128"/>
              </a:rPr>
              <a:t>鍵</a:t>
            </a:r>
            <a:endParaRPr kumimoji="1" lang="ja-JP" altLang="en-US" sz="1800"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1691628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暗号の例</a:t>
            </a:r>
            <a:r>
              <a:rPr kumimoji="1" lang="en-US" altLang="ja-JP" dirty="0" smtClean="0"/>
              <a:t>: </a:t>
            </a:r>
            <a:r>
              <a:rPr kumimoji="1" lang="ja-JP" altLang="en-US" dirty="0" smtClean="0"/>
              <a:t>シーザー暗号</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アルファベットを </a:t>
            </a:r>
            <a:r>
              <a:rPr lang="en-US" altLang="ja-JP" sz="2800" b="1" dirty="0">
                <a:solidFill>
                  <a:srgbClr val="FF0000"/>
                </a:solidFill>
              </a:rPr>
              <a:t>n</a:t>
            </a:r>
            <a:r>
              <a:rPr lang="en-US" altLang="ja-JP" sz="2800" dirty="0">
                <a:solidFill>
                  <a:srgbClr val="FF0000"/>
                </a:solidFill>
              </a:rPr>
              <a:t> </a:t>
            </a:r>
            <a:r>
              <a:rPr lang="ja-JP" altLang="en-US" sz="2800" dirty="0">
                <a:solidFill>
                  <a:srgbClr val="FF0000"/>
                </a:solidFill>
              </a:rPr>
              <a:t>文字後にずらす</a:t>
            </a:r>
            <a:endParaRPr lang="en-US" altLang="ja-JP" sz="2800" dirty="0"/>
          </a:p>
          <a:p>
            <a:pPr lvl="1"/>
            <a:r>
              <a:rPr lang="ja-JP" altLang="en-US" sz="2400" dirty="0"/>
              <a:t>例</a:t>
            </a:r>
            <a:r>
              <a:rPr lang="en-US" altLang="ja-JP" sz="2400" dirty="0"/>
              <a:t>: </a:t>
            </a:r>
            <a:r>
              <a:rPr lang="en-US" altLang="ja-JP" sz="2400" b="1" dirty="0"/>
              <a:t>n</a:t>
            </a:r>
            <a:r>
              <a:rPr lang="en-US" altLang="ja-JP" sz="2400" dirty="0"/>
              <a:t> = 3 </a:t>
            </a:r>
            <a:r>
              <a:rPr lang="ja-JP" altLang="en-US" sz="2400" dirty="0"/>
              <a:t>のとき</a:t>
            </a:r>
            <a:endParaRPr lang="en-US" altLang="ja-JP" sz="2400" dirty="0"/>
          </a:p>
          <a:p>
            <a:pPr lvl="2"/>
            <a:r>
              <a:rPr lang="en-US" altLang="ja-JP" sz="2000" dirty="0" err="1"/>
              <a:t>deepconv</a:t>
            </a:r>
            <a:r>
              <a:rPr lang="en-US" altLang="ja-JP" sz="2000" dirty="0"/>
              <a:t> </a:t>
            </a:r>
            <a:r>
              <a:rPr lang="ja-JP" altLang="en-US" sz="2000" dirty="0"/>
              <a:t>→ </a:t>
            </a:r>
            <a:r>
              <a:rPr lang="en-US" altLang="ja-JP" sz="2000" dirty="0" err="1"/>
              <a:t>ghhsfrqy</a:t>
            </a:r>
            <a:endParaRPr lang="en-US" altLang="ja-JP" sz="2000" dirty="0"/>
          </a:p>
          <a:p>
            <a:pPr lvl="2"/>
            <a:r>
              <a:rPr lang="en-US" altLang="ja-JP" sz="2000" dirty="0"/>
              <a:t>Kobe </a:t>
            </a:r>
            <a:r>
              <a:rPr lang="en-US" altLang="ja-JP" sz="2000" dirty="0" err="1"/>
              <a:t>Hanako</a:t>
            </a:r>
            <a:r>
              <a:rPr lang="en-US" altLang="ja-JP" sz="2000" dirty="0"/>
              <a:t> </a:t>
            </a:r>
            <a:r>
              <a:rPr lang="ja-JP" altLang="en-US" sz="2000" dirty="0"/>
              <a:t>→ </a:t>
            </a:r>
            <a:r>
              <a:rPr lang="en-US" altLang="ja-JP" sz="2000" dirty="0" err="1"/>
              <a:t>Nrdh</a:t>
            </a:r>
            <a:r>
              <a:rPr lang="en-US" altLang="ja-JP" sz="2000" dirty="0"/>
              <a:t> </a:t>
            </a:r>
            <a:r>
              <a:rPr lang="en-US" altLang="ja-JP" sz="2000" dirty="0" err="1"/>
              <a:t>Kcqcmr</a:t>
            </a:r>
            <a:endParaRPr lang="en-US" altLang="ja-JP" sz="2000" dirty="0"/>
          </a:p>
          <a:p>
            <a:pPr lvl="1"/>
            <a:r>
              <a:rPr lang="ja-JP" altLang="en-US" sz="2400" dirty="0"/>
              <a:t>暗号化のアルゴリズム</a:t>
            </a:r>
            <a:endParaRPr lang="en-US" altLang="ja-JP" sz="2400" dirty="0"/>
          </a:p>
          <a:p>
            <a:pPr lvl="2"/>
            <a:r>
              <a:rPr lang="ja-JP" altLang="en-US" sz="2000" dirty="0"/>
              <a:t>「</a:t>
            </a:r>
            <a:r>
              <a:rPr lang="en-US" altLang="ja-JP" sz="2000" b="1" dirty="0">
                <a:solidFill>
                  <a:srgbClr val="FF0000"/>
                </a:solidFill>
              </a:rPr>
              <a:t>n</a:t>
            </a:r>
            <a:r>
              <a:rPr lang="en-US" altLang="ja-JP" sz="2000" dirty="0">
                <a:solidFill>
                  <a:srgbClr val="FF0000"/>
                </a:solidFill>
              </a:rPr>
              <a:t> </a:t>
            </a:r>
            <a:r>
              <a:rPr lang="ja-JP" altLang="en-US" sz="2000" dirty="0">
                <a:solidFill>
                  <a:srgbClr val="FF0000"/>
                </a:solidFill>
              </a:rPr>
              <a:t>文字後にずらす</a:t>
            </a:r>
            <a:r>
              <a:rPr lang="ja-JP" altLang="en-US" sz="2000" dirty="0"/>
              <a:t>」という操作</a:t>
            </a:r>
            <a:endParaRPr lang="en-US" altLang="ja-JP" sz="2000" dirty="0"/>
          </a:p>
          <a:p>
            <a:pPr lvl="3"/>
            <a:r>
              <a:rPr lang="ja-JP" altLang="en-US" sz="1800" dirty="0"/>
              <a:t>この </a:t>
            </a:r>
            <a:r>
              <a:rPr lang="en-US" altLang="ja-JP" sz="1800" b="1" dirty="0"/>
              <a:t>n</a:t>
            </a:r>
            <a:r>
              <a:rPr lang="en-US" altLang="ja-JP" sz="1800" dirty="0"/>
              <a:t> </a:t>
            </a:r>
            <a:r>
              <a:rPr lang="ja-JP" altLang="en-US" sz="1800" dirty="0"/>
              <a:t>は任意に選ぶことができる</a:t>
            </a:r>
            <a:endParaRPr lang="en-US" altLang="ja-JP" sz="1800" dirty="0"/>
          </a:p>
          <a:p>
            <a:pPr lvl="1"/>
            <a:r>
              <a:rPr lang="ja-JP" altLang="en-US" sz="2400" dirty="0"/>
              <a:t>鍵</a:t>
            </a:r>
            <a:endParaRPr lang="en-US" altLang="ja-JP" sz="2400" dirty="0"/>
          </a:p>
          <a:p>
            <a:pPr lvl="2"/>
            <a:r>
              <a:rPr lang="ja-JP" altLang="en-US" sz="2000" dirty="0"/>
              <a:t>「ずらす文字数 </a:t>
            </a:r>
            <a:r>
              <a:rPr lang="en-US" altLang="ja-JP" sz="2000" b="1" dirty="0"/>
              <a:t>n</a:t>
            </a:r>
            <a:r>
              <a:rPr lang="ja-JP" altLang="en-US" sz="2000" dirty="0"/>
              <a:t>」が鍵として</a:t>
            </a:r>
            <a:r>
              <a:rPr lang="ja-JP" altLang="en-US" sz="2000" dirty="0" smtClean="0"/>
              <a:t>扱われる</a:t>
            </a:r>
            <a:endParaRPr lang="en-US" altLang="ja-JP" sz="2000" dirty="0" smtClean="0"/>
          </a:p>
          <a:p>
            <a:pPr lvl="1"/>
            <a:r>
              <a:rPr lang="ja-JP" altLang="en-US" sz="2400" dirty="0" smtClean="0"/>
              <a:t>暗号化のアルゴリズム と 鍵 がセット</a:t>
            </a:r>
            <a:endParaRPr lang="en-US" altLang="ja-JP" sz="2400" dirty="0" smtClean="0"/>
          </a:p>
          <a:p>
            <a:r>
              <a:rPr lang="ja-JP" altLang="en-US" sz="2800" dirty="0" smtClean="0"/>
              <a:t>暗号化のアルゴリズム</a:t>
            </a:r>
            <a:r>
              <a:rPr lang="en-US" altLang="ja-JP" sz="2800" dirty="0" smtClean="0"/>
              <a:t> : </a:t>
            </a:r>
            <a:r>
              <a:rPr lang="ja-JP" altLang="en-US" sz="2800" dirty="0" smtClean="0"/>
              <a:t>公開されている</a:t>
            </a:r>
            <a:endParaRPr lang="en-US" altLang="ja-JP" sz="2800" dirty="0"/>
          </a:p>
          <a:p>
            <a:r>
              <a:rPr lang="ja-JP" altLang="en-US" sz="2800" dirty="0" smtClean="0"/>
              <a:t>鍵 </a:t>
            </a:r>
            <a:r>
              <a:rPr lang="en-US" altLang="ja-JP" sz="2800" dirty="0" smtClean="0"/>
              <a:t>:</a:t>
            </a:r>
            <a:r>
              <a:rPr lang="ja-JP" altLang="en-US" sz="2800" dirty="0" smtClean="0"/>
              <a:t> バレるとマズい</a:t>
            </a:r>
            <a:endParaRPr lang="en-US" altLang="ja-JP" sz="2800" dirty="0" smtClean="0"/>
          </a:p>
        </p:txBody>
      </p:sp>
    </p:spTree>
    <p:extLst>
      <p:ext uri="{BB962C8B-B14F-4D97-AF65-F5344CB8AC3E}">
        <p14:creationId xmlns:p14="http://schemas.microsoft.com/office/powerpoint/2010/main" val="1367129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dirty="0"/>
              <a:t>暗号化と</a:t>
            </a:r>
            <a:r>
              <a:rPr lang="ja-JP" altLang="en-US" sz="2800" dirty="0" smtClean="0"/>
              <a:t>復号</a:t>
            </a:r>
            <a:r>
              <a:rPr lang="en-US" altLang="ja-JP" sz="2800" dirty="0" smtClean="0"/>
              <a:t/>
            </a:r>
            <a:br>
              <a:rPr lang="en-US" altLang="ja-JP" sz="2800" dirty="0" smtClean="0"/>
            </a:br>
            <a:r>
              <a:rPr lang="en-US" altLang="ja-JP" sz="2800" dirty="0" smtClean="0"/>
              <a:t>- </a:t>
            </a:r>
            <a:r>
              <a:rPr lang="en-US" altLang="ja-JP" sz="2800" dirty="0"/>
              <a:t>Alice </a:t>
            </a:r>
            <a:r>
              <a:rPr lang="ja-JP" altLang="en-US" sz="2800" dirty="0"/>
              <a:t>が </a:t>
            </a:r>
            <a:r>
              <a:rPr lang="en-US" altLang="ja-JP" sz="2800" dirty="0"/>
              <a:t>Bob </a:t>
            </a:r>
            <a:r>
              <a:rPr lang="ja-JP" altLang="en-US" sz="2800" dirty="0"/>
              <a:t>にメッセージを送るとき </a:t>
            </a:r>
            <a:r>
              <a:rPr lang="en-US" altLang="ja-JP" sz="2800" dirty="0"/>
              <a:t>-</a:t>
            </a:r>
            <a:endParaRPr kumimoji="1" lang="ja-JP" altLang="en-US" sz="2800" dirty="0"/>
          </a:p>
        </p:txBody>
      </p:sp>
      <p:sp>
        <p:nvSpPr>
          <p:cNvPr id="6" name="Rectangle 6"/>
          <p:cNvSpPr>
            <a:spLocks noChangeArrowheads="1"/>
          </p:cNvSpPr>
          <p:nvPr/>
        </p:nvSpPr>
        <p:spPr bwMode="auto">
          <a:xfrm>
            <a:off x="2484438" y="2635597"/>
            <a:ext cx="4321175" cy="720725"/>
          </a:xfrm>
          <a:prstGeom prst="rect">
            <a:avLst/>
          </a:prstGeom>
          <a:noFill/>
          <a:ln w="9525">
            <a:noFill/>
            <a:miter lim="800000"/>
            <a:headEnd/>
            <a:tailEnd/>
          </a:ln>
        </p:spPr>
        <p:txBody>
          <a:bodyPr wrap="none" anchor="ctr"/>
          <a:lstStyle/>
          <a:p>
            <a:endParaRPr lang="ja-JP" altLang="en-US" dirty="0"/>
          </a:p>
        </p:txBody>
      </p:sp>
      <p:grpSp>
        <p:nvGrpSpPr>
          <p:cNvPr id="42" name="図形グループ 41"/>
          <p:cNvGrpSpPr/>
          <p:nvPr/>
        </p:nvGrpSpPr>
        <p:grpSpPr>
          <a:xfrm>
            <a:off x="446330" y="1124744"/>
            <a:ext cx="8252927" cy="5078138"/>
            <a:chOff x="446330" y="876922"/>
            <a:chExt cx="8252927" cy="5078138"/>
          </a:xfrm>
        </p:grpSpPr>
        <p:sp>
          <p:nvSpPr>
            <p:cNvPr id="30" name="Text Box 14"/>
            <p:cNvSpPr txBox="1">
              <a:spLocks noChangeArrowheads="1"/>
            </p:cNvSpPr>
            <p:nvPr/>
          </p:nvSpPr>
          <p:spPr bwMode="auto">
            <a:xfrm>
              <a:off x="2381749" y="5181140"/>
              <a:ext cx="688552" cy="366713"/>
            </a:xfrm>
            <a:prstGeom prst="rect">
              <a:avLst/>
            </a:prstGeom>
            <a:noFill/>
            <a:ln w="9525">
              <a:noFill/>
              <a:miter lim="800000"/>
              <a:headEnd/>
              <a:tailEnd/>
            </a:ln>
          </p:spPr>
          <p:txBody>
            <a:bodyPr wrap="square">
              <a:spAutoFit/>
            </a:bodyPr>
            <a:lstStyle/>
            <a:p>
              <a:r>
                <a:rPr lang="ja-JP" altLang="en-US" sz="1800" b="1" dirty="0">
                  <a:solidFill>
                    <a:srgbClr val="008000"/>
                  </a:solidFill>
                  <a:latin typeface="ＭＳ Ｐゴシック" pitchFamily="50" charset="-128"/>
                  <a:ea typeface="ＭＳ Ｐゴシック" pitchFamily="50" charset="-128"/>
                </a:rPr>
                <a:t>平文</a:t>
              </a:r>
            </a:p>
          </p:txBody>
        </p:sp>
        <p:grpSp>
          <p:nvGrpSpPr>
            <p:cNvPr id="41" name="図形グループ 40"/>
            <p:cNvGrpSpPr/>
            <p:nvPr/>
          </p:nvGrpSpPr>
          <p:grpSpPr>
            <a:xfrm>
              <a:off x="446330" y="876922"/>
              <a:ext cx="8252927" cy="5078138"/>
              <a:chOff x="351323" y="1268760"/>
              <a:chExt cx="8252927" cy="5078138"/>
            </a:xfrm>
          </p:grpSpPr>
          <p:grpSp>
            <p:nvGrpSpPr>
              <p:cNvPr id="40" name="図形グループ 39"/>
              <p:cNvGrpSpPr/>
              <p:nvPr/>
            </p:nvGrpSpPr>
            <p:grpSpPr>
              <a:xfrm>
                <a:off x="351323" y="1268760"/>
                <a:ext cx="8252927" cy="5078138"/>
                <a:chOff x="351323" y="1268760"/>
                <a:chExt cx="8252927" cy="5078138"/>
              </a:xfrm>
            </p:grpSpPr>
            <p:sp>
              <p:nvSpPr>
                <p:cNvPr id="8" name="Rectangle 11"/>
                <p:cNvSpPr>
                  <a:spLocks noChangeArrowheads="1"/>
                </p:cNvSpPr>
                <p:nvPr/>
              </p:nvSpPr>
              <p:spPr bwMode="auto">
                <a:xfrm>
                  <a:off x="3995738" y="4415185"/>
                  <a:ext cx="2592387" cy="1871663"/>
                </a:xfrm>
                <a:prstGeom prst="rect">
                  <a:avLst/>
                </a:prstGeom>
                <a:solidFill>
                  <a:schemeClr val="bg2">
                    <a:alpha val="14902"/>
                  </a:schemeClr>
                </a:solidFill>
                <a:ln w="9525">
                  <a:solidFill>
                    <a:schemeClr val="tx1"/>
                  </a:solidFill>
                  <a:miter lim="800000"/>
                  <a:headEnd/>
                  <a:tailEnd/>
                </a:ln>
              </p:spPr>
              <p:txBody>
                <a:bodyPr wrap="none" anchor="ctr"/>
                <a:lstStyle/>
                <a:p>
                  <a:pPr algn="ctr"/>
                  <a:r>
                    <a:rPr lang="ja-JP" altLang="en-US" sz="1800" dirty="0">
                      <a:latin typeface="ＭＳ Ｐゴシック" pitchFamily="50" charset="-128"/>
                    </a:rPr>
                    <a:t>＋</a:t>
                  </a:r>
                </a:p>
              </p:txBody>
            </p:sp>
            <p:grpSp>
              <p:nvGrpSpPr>
                <p:cNvPr id="39" name="図形グループ 38"/>
                <p:cNvGrpSpPr/>
                <p:nvPr/>
              </p:nvGrpSpPr>
              <p:grpSpPr>
                <a:xfrm>
                  <a:off x="351323" y="1268760"/>
                  <a:ext cx="8252927" cy="5078138"/>
                  <a:chOff x="351323" y="1268760"/>
                  <a:chExt cx="8252927" cy="5078138"/>
                </a:xfrm>
              </p:grpSpPr>
              <p:sp>
                <p:nvSpPr>
                  <p:cNvPr id="7" name="Rectangle 10"/>
                  <p:cNvSpPr>
                    <a:spLocks noChangeArrowheads="1"/>
                  </p:cNvSpPr>
                  <p:nvPr/>
                </p:nvSpPr>
                <p:spPr bwMode="auto">
                  <a:xfrm>
                    <a:off x="3995738" y="1700560"/>
                    <a:ext cx="2592387" cy="1871662"/>
                  </a:xfrm>
                  <a:prstGeom prst="rect">
                    <a:avLst/>
                  </a:prstGeom>
                  <a:solidFill>
                    <a:schemeClr val="bg2">
                      <a:alpha val="14902"/>
                    </a:schemeClr>
                  </a:solidFill>
                  <a:ln w="9525">
                    <a:solidFill>
                      <a:schemeClr val="tx1"/>
                    </a:solidFill>
                    <a:miter lim="800000"/>
                    <a:headEnd/>
                    <a:tailEnd/>
                  </a:ln>
                </p:spPr>
                <p:txBody>
                  <a:bodyPr wrap="none" anchor="ctr"/>
                  <a:lstStyle/>
                  <a:p>
                    <a:pPr algn="ctr"/>
                    <a:r>
                      <a:rPr lang="ja-JP" altLang="en-US" sz="1800" dirty="0">
                        <a:latin typeface="ＭＳ Ｐゴシック" pitchFamily="50" charset="-128"/>
                      </a:rPr>
                      <a:t>＋</a:t>
                    </a:r>
                  </a:p>
                </p:txBody>
              </p:sp>
              <p:grpSp>
                <p:nvGrpSpPr>
                  <p:cNvPr id="38" name="図形グループ 37"/>
                  <p:cNvGrpSpPr/>
                  <p:nvPr/>
                </p:nvGrpSpPr>
                <p:grpSpPr>
                  <a:xfrm>
                    <a:off x="4341380" y="1472912"/>
                    <a:ext cx="1873250" cy="431800"/>
                    <a:chOff x="4356100" y="1340197"/>
                    <a:chExt cx="1873250" cy="431800"/>
                  </a:xfrm>
                  <a:solidFill>
                    <a:schemeClr val="tx2"/>
                  </a:solidFill>
                </p:grpSpPr>
                <p:sp>
                  <p:nvSpPr>
                    <p:cNvPr id="5" name="AutoShape 3"/>
                    <p:cNvSpPr>
                      <a:spLocks noChangeArrowheads="1"/>
                    </p:cNvSpPr>
                    <p:nvPr/>
                  </p:nvSpPr>
                  <p:spPr bwMode="auto">
                    <a:xfrm>
                      <a:off x="4356100" y="1340197"/>
                      <a:ext cx="1873250" cy="431800"/>
                    </a:xfrm>
                    <a:prstGeom prst="flowChartAlternateProcess">
                      <a:avLst/>
                    </a:prstGeom>
                    <a:grpFill/>
                    <a:ln w="9525">
                      <a:solidFill>
                        <a:schemeClr val="tx1"/>
                      </a:solidFill>
                      <a:miter lim="800000"/>
                      <a:headEnd/>
                      <a:tailEnd/>
                    </a:ln>
                  </p:spPr>
                  <p:txBody>
                    <a:bodyPr wrap="none" anchor="ctr"/>
                    <a:lstStyle/>
                    <a:p>
                      <a:endParaRPr lang="ja-JP" altLang="en-US" dirty="0"/>
                    </a:p>
                  </p:txBody>
                </p:sp>
                <p:sp>
                  <p:nvSpPr>
                    <p:cNvPr id="9" name="Text Box 12"/>
                    <p:cNvSpPr txBox="1">
                      <a:spLocks noChangeArrowheads="1"/>
                    </p:cNvSpPr>
                    <p:nvPr/>
                  </p:nvSpPr>
                  <p:spPr bwMode="auto">
                    <a:xfrm>
                      <a:off x="4581001" y="1371153"/>
                      <a:ext cx="1445880" cy="366713"/>
                    </a:xfrm>
                    <a:prstGeom prst="rect">
                      <a:avLst/>
                    </a:prstGeom>
                    <a:grpFill/>
                    <a:ln w="9525">
                      <a:noFill/>
                      <a:miter lim="800000"/>
                      <a:headEnd/>
                      <a:tailEnd/>
                    </a:ln>
                  </p:spPr>
                  <p:txBody>
                    <a:bodyPr wrap="square">
                      <a:spAutoFit/>
                    </a:bodyPr>
                    <a:lstStyle/>
                    <a:p>
                      <a:r>
                        <a:rPr lang="ja-JP" altLang="en-US" sz="1800" b="1" dirty="0">
                          <a:latin typeface="Hiragino Sans W3" charset="-128"/>
                          <a:ea typeface="Hiragino Sans W3" charset="-128"/>
                          <a:cs typeface="Hiragino Sans W3" charset="-128"/>
                        </a:rPr>
                        <a:t>暗号化処理</a:t>
                      </a:r>
                    </a:p>
                  </p:txBody>
                </p:sp>
              </p:grpSp>
              <p:grpSp>
                <p:nvGrpSpPr>
                  <p:cNvPr id="37" name="図形グループ 36"/>
                  <p:cNvGrpSpPr/>
                  <p:nvPr/>
                </p:nvGrpSpPr>
                <p:grpSpPr>
                  <a:xfrm>
                    <a:off x="4352596" y="4205635"/>
                    <a:ext cx="1873250" cy="431800"/>
                    <a:chOff x="4356100" y="4148485"/>
                    <a:chExt cx="1873250" cy="431800"/>
                  </a:xfrm>
                  <a:solidFill>
                    <a:schemeClr val="tx2"/>
                  </a:solidFill>
                </p:grpSpPr>
                <p:sp>
                  <p:nvSpPr>
                    <p:cNvPr id="4" name="AutoShape 2"/>
                    <p:cNvSpPr>
                      <a:spLocks noChangeArrowheads="1"/>
                    </p:cNvSpPr>
                    <p:nvPr/>
                  </p:nvSpPr>
                  <p:spPr bwMode="auto">
                    <a:xfrm>
                      <a:off x="4356100" y="4148485"/>
                      <a:ext cx="1873250" cy="431800"/>
                    </a:xfrm>
                    <a:prstGeom prst="flowChartAlternateProcess">
                      <a:avLst/>
                    </a:prstGeom>
                    <a:grpFill/>
                    <a:ln w="9525">
                      <a:solidFill>
                        <a:schemeClr val="tx1"/>
                      </a:solidFill>
                      <a:miter lim="800000"/>
                      <a:headEnd/>
                      <a:tailEnd/>
                    </a:ln>
                  </p:spPr>
                  <p:txBody>
                    <a:bodyPr wrap="none" anchor="ctr"/>
                    <a:lstStyle/>
                    <a:p>
                      <a:endParaRPr lang="ja-JP" altLang="en-US" dirty="0">
                        <a:latin typeface="Hiragino Sans W3" charset="-128"/>
                        <a:ea typeface="Hiragino Sans W3" charset="-128"/>
                        <a:cs typeface="Hiragino Sans W3" charset="-128"/>
                      </a:endParaRPr>
                    </a:p>
                  </p:txBody>
                </p:sp>
                <p:sp>
                  <p:nvSpPr>
                    <p:cNvPr id="10" name="Text Box 13"/>
                    <p:cNvSpPr txBox="1">
                      <a:spLocks noChangeArrowheads="1"/>
                    </p:cNvSpPr>
                    <p:nvPr/>
                  </p:nvSpPr>
                  <p:spPr bwMode="auto">
                    <a:xfrm>
                      <a:off x="4718050" y="4185430"/>
                      <a:ext cx="1511300" cy="369332"/>
                    </a:xfrm>
                    <a:prstGeom prst="rect">
                      <a:avLst/>
                    </a:prstGeom>
                    <a:grpFill/>
                    <a:ln w="9525">
                      <a:noFill/>
                      <a:miter lim="800000"/>
                      <a:headEnd/>
                      <a:tailEnd/>
                    </a:ln>
                  </p:spPr>
                  <p:txBody>
                    <a:bodyPr>
                      <a:spAutoFit/>
                    </a:bodyPr>
                    <a:lstStyle/>
                    <a:p>
                      <a:r>
                        <a:rPr lang="ja-JP" altLang="en-US" sz="1800" b="1" dirty="0" smtClean="0">
                          <a:latin typeface="ＭＳ Ｐゴシック" pitchFamily="50" charset="-128"/>
                          <a:ea typeface="ＭＳ Ｐゴシック" pitchFamily="50" charset="-128"/>
                        </a:rPr>
                        <a:t>復号処理</a:t>
                      </a:r>
                      <a:endParaRPr lang="ja-JP" altLang="en-US" sz="1800" b="1" dirty="0">
                        <a:latin typeface="ＭＳ Ｐゴシック" pitchFamily="50" charset="-128"/>
                        <a:ea typeface="ＭＳ Ｐゴシック" pitchFamily="50" charset="-128"/>
                      </a:endParaRPr>
                    </a:p>
                  </p:txBody>
                </p:sp>
              </p:grpSp>
              <p:cxnSp>
                <p:nvCxnSpPr>
                  <p:cNvPr id="11" name="AutoShape 15"/>
                  <p:cNvCxnSpPr>
                    <a:cxnSpLocks noChangeShapeType="1"/>
                    <a:stCxn id="7" idx="3"/>
                  </p:cNvCxnSpPr>
                  <p:nvPr/>
                </p:nvCxnSpPr>
                <p:spPr bwMode="auto">
                  <a:xfrm>
                    <a:off x="6588125" y="2637185"/>
                    <a:ext cx="1152525" cy="503237"/>
                  </a:xfrm>
                  <a:prstGeom prst="curvedConnector2">
                    <a:avLst/>
                  </a:prstGeom>
                  <a:noFill/>
                  <a:ln w="9525">
                    <a:solidFill>
                      <a:schemeClr val="tx1"/>
                    </a:solidFill>
                    <a:round/>
                    <a:headEnd/>
                    <a:tailEnd type="triangle" w="med" len="med"/>
                  </a:ln>
                </p:spPr>
              </p:cxnSp>
              <p:cxnSp>
                <p:nvCxnSpPr>
                  <p:cNvPr id="12" name="AutoShape 16"/>
                  <p:cNvCxnSpPr>
                    <a:cxnSpLocks noChangeShapeType="1"/>
                  </p:cNvCxnSpPr>
                  <p:nvPr/>
                </p:nvCxnSpPr>
                <p:spPr bwMode="auto">
                  <a:xfrm rot="5400000">
                    <a:off x="6696075" y="4388112"/>
                    <a:ext cx="936625" cy="1152525"/>
                  </a:xfrm>
                  <a:prstGeom prst="curvedConnector2">
                    <a:avLst/>
                  </a:prstGeom>
                  <a:noFill/>
                  <a:ln w="9525">
                    <a:solidFill>
                      <a:schemeClr val="tx1"/>
                    </a:solidFill>
                    <a:round/>
                    <a:headEnd/>
                    <a:tailEnd type="triangle" w="med" len="med"/>
                  </a:ln>
                </p:spPr>
              </p:cxnSp>
              <p:sp>
                <p:nvSpPr>
                  <p:cNvPr id="13" name="Rectangle 17"/>
                  <p:cNvSpPr>
                    <a:spLocks noChangeArrowheads="1"/>
                  </p:cNvSpPr>
                  <p:nvPr/>
                </p:nvSpPr>
                <p:spPr bwMode="auto">
                  <a:xfrm>
                    <a:off x="4140200" y="2059335"/>
                    <a:ext cx="2303463" cy="360362"/>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暗号化アルゴリズム</a:t>
                    </a:r>
                  </a:p>
                </p:txBody>
              </p:sp>
              <p:sp>
                <p:nvSpPr>
                  <p:cNvPr id="14" name="Rectangle 18"/>
                  <p:cNvSpPr>
                    <a:spLocks noChangeArrowheads="1"/>
                  </p:cNvSpPr>
                  <p:nvPr/>
                </p:nvSpPr>
                <p:spPr bwMode="auto">
                  <a:xfrm>
                    <a:off x="4933950" y="2924522"/>
                    <a:ext cx="719138" cy="360363"/>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鍵</a:t>
                    </a:r>
                  </a:p>
                </p:txBody>
              </p:sp>
              <p:sp>
                <p:nvSpPr>
                  <p:cNvPr id="15" name="Rectangle 20"/>
                  <p:cNvSpPr>
                    <a:spLocks noChangeArrowheads="1"/>
                  </p:cNvSpPr>
                  <p:nvPr/>
                </p:nvSpPr>
                <p:spPr bwMode="auto">
                  <a:xfrm>
                    <a:off x="4140200" y="4773960"/>
                    <a:ext cx="2303463" cy="360363"/>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復号</a:t>
                    </a:r>
                    <a:r>
                      <a:rPr lang="ja-JP" altLang="en-US" sz="1800" b="1" dirty="0" smtClean="0">
                        <a:solidFill>
                          <a:srgbClr val="008000"/>
                        </a:solidFill>
                        <a:latin typeface="Hiragino Sans W3" charset="-128"/>
                        <a:ea typeface="Hiragino Sans W3" charset="-128"/>
                        <a:cs typeface="Hiragino Sans W3" charset="-128"/>
                      </a:rPr>
                      <a:t>アルゴリズム</a:t>
                    </a:r>
                    <a:endParaRPr lang="ja-JP" altLang="en-US" sz="1800" b="1" dirty="0">
                      <a:solidFill>
                        <a:srgbClr val="008000"/>
                      </a:solidFill>
                      <a:latin typeface="Hiragino Sans W3" charset="-128"/>
                      <a:ea typeface="Hiragino Sans W3" charset="-128"/>
                      <a:cs typeface="Hiragino Sans W3" charset="-128"/>
                    </a:endParaRPr>
                  </a:p>
                </p:txBody>
              </p:sp>
              <p:sp>
                <p:nvSpPr>
                  <p:cNvPr id="16" name="Rectangle 21"/>
                  <p:cNvSpPr>
                    <a:spLocks noChangeArrowheads="1"/>
                  </p:cNvSpPr>
                  <p:nvPr/>
                </p:nvSpPr>
                <p:spPr bwMode="auto">
                  <a:xfrm>
                    <a:off x="4933950" y="5732810"/>
                    <a:ext cx="719138" cy="360362"/>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鍵</a:t>
                    </a:r>
                  </a:p>
                </p:txBody>
              </p:sp>
              <p:cxnSp>
                <p:nvCxnSpPr>
                  <p:cNvPr id="19" name="AutoShape 24"/>
                  <p:cNvCxnSpPr>
                    <a:cxnSpLocks noChangeShapeType="1"/>
                    <a:endCxn id="7" idx="1"/>
                  </p:cNvCxnSpPr>
                  <p:nvPr/>
                </p:nvCxnSpPr>
                <p:spPr bwMode="auto">
                  <a:xfrm>
                    <a:off x="3136035" y="2184608"/>
                    <a:ext cx="859703" cy="451783"/>
                  </a:xfrm>
                  <a:prstGeom prst="curvedConnector3">
                    <a:avLst>
                      <a:gd name="adj1" fmla="val 50000"/>
                    </a:avLst>
                  </a:prstGeom>
                  <a:noFill/>
                  <a:ln w="9525">
                    <a:solidFill>
                      <a:schemeClr val="tx1"/>
                    </a:solidFill>
                    <a:round/>
                    <a:headEnd/>
                    <a:tailEnd type="triangle" w="med" len="med"/>
                  </a:ln>
                </p:spPr>
              </p:cxnSp>
              <p:cxnSp>
                <p:nvCxnSpPr>
                  <p:cNvPr id="20" name="AutoShape 25"/>
                  <p:cNvCxnSpPr>
                    <a:cxnSpLocks noChangeShapeType="1"/>
                    <a:stCxn id="8" idx="1"/>
                  </p:cNvCxnSpPr>
                  <p:nvPr/>
                </p:nvCxnSpPr>
                <p:spPr bwMode="auto">
                  <a:xfrm rot="10800000" flipV="1">
                    <a:off x="3348038" y="5351810"/>
                    <a:ext cx="647700" cy="106363"/>
                  </a:xfrm>
                  <a:prstGeom prst="curvedConnector3">
                    <a:avLst>
                      <a:gd name="adj1" fmla="val 50000"/>
                    </a:avLst>
                  </a:prstGeom>
                  <a:noFill/>
                  <a:ln w="9525">
                    <a:solidFill>
                      <a:schemeClr val="tx1"/>
                    </a:solidFill>
                    <a:round/>
                    <a:headEnd/>
                    <a:tailEnd type="triangle" w="med" len="med"/>
                  </a:ln>
                </p:spPr>
              </p:cxnSp>
              <p:sp>
                <p:nvSpPr>
                  <p:cNvPr id="21" name="AutoShape 28"/>
                  <p:cNvSpPr>
                    <a:spLocks noChangeArrowheads="1"/>
                  </p:cNvSpPr>
                  <p:nvPr/>
                </p:nvSpPr>
                <p:spPr bwMode="auto">
                  <a:xfrm>
                    <a:off x="7019925" y="1268760"/>
                    <a:ext cx="1584325" cy="5030787"/>
                  </a:xfrm>
                  <a:prstGeom prst="roundRect">
                    <a:avLst>
                      <a:gd name="adj" fmla="val 16667"/>
                    </a:avLst>
                  </a:prstGeom>
                  <a:noFill/>
                  <a:ln w="9525">
                    <a:solidFill>
                      <a:schemeClr val="tx1"/>
                    </a:solidFill>
                    <a:prstDash val="sysDot"/>
                    <a:round/>
                    <a:headEnd/>
                    <a:tailEnd/>
                  </a:ln>
                </p:spPr>
                <p:txBody>
                  <a:bodyPr wrap="none" anchor="ctr"/>
                  <a:lstStyle/>
                  <a:p>
                    <a:endParaRPr lang="ja-JP" altLang="en-US" dirty="0"/>
                  </a:p>
                </p:txBody>
              </p:sp>
              <p:pic>
                <p:nvPicPr>
                  <p:cNvPr id="22" name="Picture 29" descr="MCj04339030000[1]"/>
                  <p:cNvPicPr>
                    <a:picLocks noChangeAspect="1" noChangeArrowheads="1"/>
                  </p:cNvPicPr>
                  <p:nvPr/>
                </p:nvPicPr>
                <p:blipFill>
                  <a:blip r:embed="rId2" cstate="print"/>
                  <a:srcRect/>
                  <a:stretch>
                    <a:fillRect/>
                  </a:stretch>
                </p:blipFill>
                <p:spPr bwMode="auto">
                  <a:xfrm>
                    <a:off x="5378882" y="2841034"/>
                    <a:ext cx="771525" cy="771525"/>
                  </a:xfrm>
                  <a:prstGeom prst="rect">
                    <a:avLst/>
                  </a:prstGeom>
                  <a:noFill/>
                  <a:ln w="9525">
                    <a:noFill/>
                    <a:miter lim="800000"/>
                    <a:headEnd/>
                    <a:tailEnd/>
                  </a:ln>
                </p:spPr>
              </p:pic>
              <p:pic>
                <p:nvPicPr>
                  <p:cNvPr id="23" name="Picture 30" descr="MCj04339030000[1]"/>
                  <p:cNvPicPr>
                    <a:picLocks noChangeAspect="1" noChangeArrowheads="1"/>
                  </p:cNvPicPr>
                  <p:nvPr/>
                </p:nvPicPr>
                <p:blipFill>
                  <a:blip r:embed="rId2" cstate="print"/>
                  <a:srcRect/>
                  <a:stretch>
                    <a:fillRect/>
                  </a:stretch>
                </p:blipFill>
                <p:spPr bwMode="auto">
                  <a:xfrm>
                    <a:off x="5371378" y="5575373"/>
                    <a:ext cx="771525" cy="771525"/>
                  </a:xfrm>
                  <a:prstGeom prst="rect">
                    <a:avLst/>
                  </a:prstGeom>
                  <a:noFill/>
                  <a:ln w="9525">
                    <a:noFill/>
                    <a:miter lim="800000"/>
                    <a:headEnd/>
                    <a:tailEnd/>
                  </a:ln>
                </p:spPr>
              </p:pic>
              <p:grpSp>
                <p:nvGrpSpPr>
                  <p:cNvPr id="35" name="図形グループ 34"/>
                  <p:cNvGrpSpPr/>
                  <p:nvPr/>
                </p:nvGrpSpPr>
                <p:grpSpPr>
                  <a:xfrm>
                    <a:off x="406986" y="1555303"/>
                    <a:ext cx="1088007" cy="1254327"/>
                    <a:chOff x="407131" y="1424335"/>
                    <a:chExt cx="1088007" cy="1254327"/>
                  </a:xfrm>
                </p:grpSpPr>
                <p:pic>
                  <p:nvPicPr>
                    <p:cNvPr id="18" name="Picture 23" descr="MCj03966560000[1]"/>
                    <p:cNvPicPr>
                      <a:picLocks noChangeAspect="1" noChangeArrowheads="1"/>
                    </p:cNvPicPr>
                    <p:nvPr/>
                  </p:nvPicPr>
                  <p:blipFill>
                    <a:blip r:embed="rId3" cstate="print"/>
                    <a:srcRect/>
                    <a:stretch>
                      <a:fillRect/>
                    </a:stretch>
                  </p:blipFill>
                  <p:spPr bwMode="auto">
                    <a:xfrm>
                      <a:off x="407131" y="1424335"/>
                      <a:ext cx="1088007" cy="887412"/>
                    </a:xfrm>
                    <a:prstGeom prst="rect">
                      <a:avLst/>
                    </a:prstGeom>
                    <a:noFill/>
                    <a:ln w="9525">
                      <a:noFill/>
                      <a:miter lim="800000"/>
                      <a:headEnd/>
                      <a:tailEnd/>
                    </a:ln>
                  </p:spPr>
                </p:pic>
                <p:sp>
                  <p:nvSpPr>
                    <p:cNvPr id="24" name="Text Box 31"/>
                    <p:cNvSpPr txBox="1">
                      <a:spLocks noChangeArrowheads="1"/>
                    </p:cNvSpPr>
                    <p:nvPr/>
                  </p:nvSpPr>
                  <p:spPr bwMode="auto">
                    <a:xfrm>
                      <a:off x="592655" y="2309330"/>
                      <a:ext cx="734496" cy="369332"/>
                    </a:xfrm>
                    <a:prstGeom prst="rect">
                      <a:avLst/>
                    </a:prstGeom>
                    <a:noFill/>
                    <a:ln w="9525">
                      <a:noFill/>
                      <a:miter lim="800000"/>
                      <a:headEnd/>
                      <a:tailEnd/>
                    </a:ln>
                  </p:spPr>
                  <p:txBody>
                    <a:bodyPr wrap="none">
                      <a:spAutoFit/>
                    </a:bodyPr>
                    <a:lstStyle/>
                    <a:p>
                      <a:r>
                        <a:rPr lang="en-US" altLang="ja-JP" sz="1800" dirty="0">
                          <a:latin typeface="Hiragino Sans W3" charset="-128"/>
                          <a:ea typeface="Hiragino Sans W3" charset="-128"/>
                          <a:cs typeface="Hiragino Sans W3" charset="-128"/>
                        </a:rPr>
                        <a:t>Alice</a:t>
                      </a:r>
                    </a:p>
                  </p:txBody>
                </p:sp>
              </p:grpSp>
              <p:grpSp>
                <p:nvGrpSpPr>
                  <p:cNvPr id="3" name="図形グループ 2"/>
                  <p:cNvGrpSpPr/>
                  <p:nvPr/>
                </p:nvGrpSpPr>
                <p:grpSpPr>
                  <a:xfrm>
                    <a:off x="351323" y="4882667"/>
                    <a:ext cx="1223387" cy="1030324"/>
                    <a:chOff x="351466" y="4535279"/>
                    <a:chExt cx="1223387" cy="1030324"/>
                  </a:xfrm>
                </p:grpSpPr>
                <p:pic>
                  <p:nvPicPr>
                    <p:cNvPr id="17" name="Picture 22" descr="MCj03967520000[1]"/>
                    <p:cNvPicPr>
                      <a:picLocks noChangeAspect="1" noChangeArrowheads="1"/>
                    </p:cNvPicPr>
                    <p:nvPr/>
                  </p:nvPicPr>
                  <p:blipFill>
                    <a:blip r:embed="rId4" cstate="print"/>
                    <a:srcRect/>
                    <a:stretch>
                      <a:fillRect/>
                    </a:stretch>
                  </p:blipFill>
                  <p:spPr bwMode="auto">
                    <a:xfrm>
                      <a:off x="351466" y="4535279"/>
                      <a:ext cx="1223387" cy="692706"/>
                    </a:xfrm>
                    <a:prstGeom prst="rect">
                      <a:avLst/>
                    </a:prstGeom>
                    <a:noFill/>
                    <a:ln w="9525">
                      <a:noFill/>
                      <a:miter lim="800000"/>
                      <a:headEnd/>
                      <a:tailEnd/>
                    </a:ln>
                  </p:spPr>
                </p:pic>
                <p:sp>
                  <p:nvSpPr>
                    <p:cNvPr id="25" name="Text Box 32"/>
                    <p:cNvSpPr txBox="1">
                      <a:spLocks noChangeArrowheads="1"/>
                    </p:cNvSpPr>
                    <p:nvPr/>
                  </p:nvSpPr>
                  <p:spPr bwMode="auto">
                    <a:xfrm>
                      <a:off x="629571" y="5196271"/>
                      <a:ext cx="643125" cy="369332"/>
                    </a:xfrm>
                    <a:prstGeom prst="rect">
                      <a:avLst/>
                    </a:prstGeom>
                    <a:noFill/>
                    <a:ln w="9525">
                      <a:noFill/>
                      <a:miter lim="800000"/>
                      <a:headEnd/>
                      <a:tailEnd/>
                    </a:ln>
                  </p:spPr>
                  <p:txBody>
                    <a:bodyPr wrap="none">
                      <a:spAutoFit/>
                    </a:bodyPr>
                    <a:lstStyle/>
                    <a:p>
                      <a:r>
                        <a:rPr lang="en-US" altLang="ja-JP" sz="1800" dirty="0">
                          <a:latin typeface="Hiragino Sans W3" charset="-128"/>
                          <a:ea typeface="Hiragino Sans W3" charset="-128"/>
                          <a:cs typeface="Hiragino Sans W3" charset="-128"/>
                        </a:rPr>
                        <a:t>Bob</a:t>
                      </a:r>
                    </a:p>
                  </p:txBody>
                </p:sp>
              </p:grpSp>
              <p:sp>
                <p:nvSpPr>
                  <p:cNvPr id="26" name="Text Box 42"/>
                  <p:cNvSpPr txBox="1">
                    <a:spLocks noChangeArrowheads="1"/>
                  </p:cNvSpPr>
                  <p:nvPr/>
                </p:nvSpPr>
                <p:spPr bwMode="auto">
                  <a:xfrm>
                    <a:off x="7164388" y="1485870"/>
                    <a:ext cx="1295400" cy="400110"/>
                  </a:xfrm>
                  <a:prstGeom prst="rect">
                    <a:avLst/>
                  </a:prstGeom>
                  <a:noFill/>
                  <a:ln w="9525">
                    <a:noFill/>
                    <a:miter lim="800000"/>
                    <a:headEnd/>
                    <a:tailEnd/>
                  </a:ln>
                </p:spPr>
                <p:txBody>
                  <a:bodyPr wrap="square">
                    <a:spAutoFit/>
                  </a:bodyPr>
                  <a:lstStyle/>
                  <a:p>
                    <a:r>
                      <a:rPr lang="en-US" altLang="ja-JP" sz="2000" b="1" i="1" dirty="0">
                        <a:solidFill>
                          <a:schemeClr val="folHlink"/>
                        </a:solidFill>
                        <a:latin typeface="Hiragino Sans W3" charset="-128"/>
                        <a:ea typeface="Hiragino Sans W3" charset="-128"/>
                        <a:cs typeface="Hiragino Sans W3" charset="-128"/>
                      </a:rPr>
                      <a:t>Network</a:t>
                    </a:r>
                  </a:p>
                </p:txBody>
              </p:sp>
              <p:sp>
                <p:nvSpPr>
                  <p:cNvPr id="27" name="AutoShape 38"/>
                  <p:cNvSpPr>
                    <a:spLocks noChangeArrowheads="1"/>
                  </p:cNvSpPr>
                  <p:nvPr/>
                </p:nvSpPr>
                <p:spPr bwMode="auto">
                  <a:xfrm>
                    <a:off x="1696173" y="1340197"/>
                    <a:ext cx="1439862"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Hiragino Sans W3" charset="-128"/>
                        <a:ea typeface="Hiragino Sans W3" charset="-128"/>
                        <a:cs typeface="Hiragino Sans W3" charset="-128"/>
                      </a:rPr>
                      <a:t>今週の日曜日</a:t>
                    </a:r>
                    <a:r>
                      <a:rPr lang="en-US" altLang="ja-JP" sz="1600" dirty="0">
                        <a:latin typeface="Hiragino Sans W3" charset="-128"/>
                        <a:ea typeface="Hiragino Sans W3" charset="-128"/>
                        <a:cs typeface="Hiragino Sans W3" charset="-128"/>
                      </a:rPr>
                      <a:t>Q</a:t>
                    </a:r>
                    <a:r>
                      <a:rPr lang="ja-JP" altLang="en-US" sz="1600" dirty="0">
                        <a:latin typeface="Hiragino Sans W3" charset="-128"/>
                        <a:ea typeface="Hiragino Sans W3" charset="-128"/>
                        <a:cs typeface="Hiragino Sans W3" charset="-128"/>
                      </a:rPr>
                      <a:t>駅で</a:t>
                    </a:r>
                    <a:r>
                      <a:rPr lang="en-US" altLang="ja-JP" sz="1600" dirty="0" smtClean="0">
                        <a:latin typeface="Hiragino Sans W3" charset="-128"/>
                        <a:ea typeface="Hiragino Sans W3" charset="-128"/>
                        <a:cs typeface="Hiragino Sans W3" charset="-128"/>
                      </a:rPr>
                      <a:t>…</a:t>
                    </a:r>
                  </a:p>
                  <a:p>
                    <a:pPr algn="ctr"/>
                    <a:endParaRPr lang="en-US" altLang="ja-JP" sz="1400" dirty="0">
                      <a:latin typeface="Hiragino Sans W3" charset="-128"/>
                      <a:ea typeface="Hiragino Sans W3" charset="-128"/>
                      <a:cs typeface="Hiragino Sans W3" charset="-128"/>
                    </a:endParaRPr>
                  </a:p>
                  <a:p>
                    <a:pPr algn="ctr"/>
                    <a:endParaRPr lang="en-US" altLang="ja-JP" sz="1800" dirty="0">
                      <a:latin typeface="Hiragino Sans W3" charset="-128"/>
                      <a:ea typeface="Hiragino Sans W3" charset="-128"/>
                      <a:cs typeface="Hiragino Sans W3" charset="-128"/>
                    </a:endParaRPr>
                  </a:p>
                </p:txBody>
              </p:sp>
              <p:sp>
                <p:nvSpPr>
                  <p:cNvPr id="28" name="Text Box 14"/>
                  <p:cNvSpPr txBox="1">
                    <a:spLocks noChangeArrowheads="1"/>
                  </p:cNvSpPr>
                  <p:nvPr/>
                </p:nvSpPr>
                <p:spPr bwMode="auto">
                  <a:xfrm>
                    <a:off x="2089798" y="2168356"/>
                    <a:ext cx="652612" cy="369332"/>
                  </a:xfrm>
                  <a:prstGeom prst="rect">
                    <a:avLst/>
                  </a:prstGeom>
                  <a:noFill/>
                  <a:ln w="9525">
                    <a:noFill/>
                    <a:miter lim="800000"/>
                    <a:headEnd/>
                    <a:tailEnd/>
                  </a:ln>
                </p:spPr>
                <p:txBody>
                  <a:bodyPr wrap="square">
                    <a:spAutoFit/>
                  </a:bodyPr>
                  <a:lstStyle/>
                  <a:p>
                    <a:r>
                      <a:rPr lang="ja-JP" altLang="en-US" sz="1800" b="1" dirty="0">
                        <a:solidFill>
                          <a:srgbClr val="008000"/>
                        </a:solidFill>
                        <a:latin typeface="ＭＳ Ｐゴシック" pitchFamily="50" charset="-128"/>
                        <a:ea typeface="ＭＳ Ｐゴシック" pitchFamily="50" charset="-128"/>
                      </a:rPr>
                      <a:t>平文</a:t>
                    </a:r>
                  </a:p>
                </p:txBody>
              </p:sp>
              <p:sp>
                <p:nvSpPr>
                  <p:cNvPr id="29" name="AutoShape 38"/>
                  <p:cNvSpPr>
                    <a:spLocks noChangeArrowheads="1"/>
                  </p:cNvSpPr>
                  <p:nvPr/>
                </p:nvSpPr>
                <p:spPr bwMode="auto">
                  <a:xfrm>
                    <a:off x="1929731" y="4761259"/>
                    <a:ext cx="1439862"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Hiragino Sans W3" charset="-128"/>
                        <a:ea typeface="Hiragino Sans W3" charset="-128"/>
                        <a:cs typeface="Hiragino Sans W3" charset="-128"/>
                      </a:rPr>
                      <a:t>今週の日曜日</a:t>
                    </a:r>
                    <a:r>
                      <a:rPr lang="en-US" altLang="ja-JP" sz="1600" dirty="0">
                        <a:latin typeface="Hiragino Sans W3" charset="-128"/>
                        <a:ea typeface="Hiragino Sans W3" charset="-128"/>
                        <a:cs typeface="Hiragino Sans W3" charset="-128"/>
                      </a:rPr>
                      <a:t>Q</a:t>
                    </a:r>
                    <a:r>
                      <a:rPr lang="ja-JP" altLang="en-US" sz="1600" dirty="0">
                        <a:latin typeface="Hiragino Sans W3" charset="-128"/>
                        <a:ea typeface="Hiragino Sans W3" charset="-128"/>
                        <a:cs typeface="Hiragino Sans W3" charset="-128"/>
                      </a:rPr>
                      <a:t>駅で</a:t>
                    </a:r>
                    <a:r>
                      <a:rPr lang="en-US" altLang="ja-JP" sz="1600" dirty="0" smtClean="0">
                        <a:latin typeface="Hiragino Sans W3" charset="-128"/>
                        <a:ea typeface="Hiragino Sans W3" charset="-128"/>
                        <a:cs typeface="Hiragino Sans W3" charset="-128"/>
                      </a:rPr>
                      <a:t>…</a:t>
                    </a:r>
                  </a:p>
                  <a:p>
                    <a:pPr algn="ctr"/>
                    <a:endParaRPr lang="en-US" altLang="ja-JP" sz="1400" dirty="0">
                      <a:latin typeface="Hiragino Sans W3" charset="-128"/>
                      <a:ea typeface="Hiragino Sans W3" charset="-128"/>
                      <a:cs typeface="Hiragino Sans W3" charset="-128"/>
                    </a:endParaRPr>
                  </a:p>
                  <a:p>
                    <a:pPr algn="ctr"/>
                    <a:endParaRPr lang="en-US" altLang="ja-JP" sz="1800" dirty="0">
                      <a:latin typeface="Hiragino Sans W3" charset="-128"/>
                      <a:ea typeface="Hiragino Sans W3" charset="-128"/>
                      <a:cs typeface="Hiragino Sans W3" charset="-128"/>
                    </a:endParaRPr>
                  </a:p>
                </p:txBody>
              </p:sp>
              <p:pic>
                <p:nvPicPr>
                  <p:cNvPr id="31" name="Picture 41" descr="MCj04338370000[1]"/>
                  <p:cNvPicPr>
                    <a:picLocks noChangeAspect="1" noChangeArrowheads="1"/>
                  </p:cNvPicPr>
                  <p:nvPr/>
                </p:nvPicPr>
                <p:blipFill>
                  <a:blip r:embed="rId5" cstate="print"/>
                  <a:srcRect/>
                  <a:stretch>
                    <a:fillRect/>
                  </a:stretch>
                </p:blipFill>
                <p:spPr bwMode="auto">
                  <a:xfrm>
                    <a:off x="1547813" y="5588347"/>
                    <a:ext cx="711200" cy="711200"/>
                  </a:xfrm>
                  <a:prstGeom prst="rect">
                    <a:avLst/>
                  </a:prstGeom>
                  <a:noFill/>
                  <a:ln w="9525">
                    <a:noFill/>
                    <a:miter lim="800000"/>
                    <a:headEnd/>
                    <a:tailEnd/>
                  </a:ln>
                </p:spPr>
              </p:pic>
              <p:pic>
                <p:nvPicPr>
                  <p:cNvPr id="32" name="Picture 39" descr="MCj04325780000[1]"/>
                  <p:cNvPicPr>
                    <a:picLocks noChangeAspect="1" noChangeArrowheads="1"/>
                  </p:cNvPicPr>
                  <p:nvPr/>
                </p:nvPicPr>
                <p:blipFill>
                  <a:blip r:embed="rId6" cstate="print"/>
                  <a:srcRect/>
                  <a:stretch>
                    <a:fillRect/>
                  </a:stretch>
                </p:blipFill>
                <p:spPr bwMode="auto">
                  <a:xfrm>
                    <a:off x="3203575" y="1556097"/>
                    <a:ext cx="608013" cy="608013"/>
                  </a:xfrm>
                  <a:prstGeom prst="rect">
                    <a:avLst/>
                  </a:prstGeom>
                  <a:noFill/>
                  <a:ln w="9525">
                    <a:noFill/>
                    <a:miter lim="800000"/>
                    <a:headEnd/>
                    <a:tailEnd/>
                  </a:ln>
                </p:spPr>
              </p:pic>
              <p:sp>
                <p:nvSpPr>
                  <p:cNvPr id="33" name="AutoShape 37"/>
                  <p:cNvSpPr>
                    <a:spLocks noChangeArrowheads="1"/>
                  </p:cNvSpPr>
                  <p:nvPr/>
                </p:nvSpPr>
                <p:spPr bwMode="auto">
                  <a:xfrm>
                    <a:off x="7164387" y="3146772"/>
                    <a:ext cx="1295400"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en-US" altLang="ja-JP" sz="1400" dirty="0">
                        <a:latin typeface="Hiragino Sans W3" charset="-128"/>
                        <a:ea typeface="Hiragino Sans W3" charset="-128"/>
                        <a:cs typeface="Hiragino Sans W3" charset="-128"/>
                      </a:rPr>
                      <a:t>nx@\[s{dm</a:t>
                    </a:r>
                    <a:r>
                      <a:rPr lang="ja-JP" altLang="en-US" sz="1400" dirty="0">
                        <a:latin typeface="Hiragino Sans W3" charset="-128"/>
                        <a:ea typeface="Hiragino Sans W3" charset="-128"/>
                        <a:cs typeface="Hiragino Sans W3" charset="-128"/>
                      </a:rPr>
                      <a:t>保</a:t>
                    </a:r>
                    <a:r>
                      <a:rPr lang="en-US" altLang="ja-JP" sz="1400" dirty="0">
                        <a:latin typeface="Hiragino Sans W3" charset="-128"/>
                        <a:ea typeface="Hiragino Sans W3" charset="-128"/>
                        <a:cs typeface="Hiragino Sans W3" charset="-128"/>
                      </a:rPr>
                      <a:t>xq</a:t>
                    </a:r>
                    <a:r>
                      <a:rPr lang="ja-JP" altLang="en-US" sz="1400" dirty="0">
                        <a:latin typeface="Hiragino Sans W3" charset="-128"/>
                        <a:ea typeface="Hiragino Sans W3" charset="-128"/>
                        <a:cs typeface="Hiragino Sans W3" charset="-128"/>
                      </a:rPr>
                      <a:t>構’</a:t>
                    </a:r>
                    <a:r>
                      <a:rPr lang="en-US" altLang="ja-JP" sz="1400" dirty="0">
                        <a:latin typeface="Hiragino Sans W3" charset="-128"/>
                        <a:ea typeface="Hiragino Sans W3" charset="-128"/>
                        <a:cs typeface="Hiragino Sans W3" charset="-128"/>
                      </a:rPr>
                      <a:t>:sx1...</a:t>
                    </a:r>
                  </a:p>
                  <a:p>
                    <a:pPr algn="ctr"/>
                    <a:endParaRPr lang="en-US" altLang="ja-JP" sz="1800" dirty="0">
                      <a:latin typeface="Hiragino Sans W3" charset="-128"/>
                      <a:ea typeface="Hiragino Sans W3" charset="-128"/>
                      <a:cs typeface="Hiragino Sans W3" charset="-128"/>
                    </a:endParaRPr>
                  </a:p>
                </p:txBody>
              </p:sp>
            </p:grpSp>
          </p:grpSp>
          <p:sp>
            <p:nvSpPr>
              <p:cNvPr id="34" name="Text Box 26"/>
              <p:cNvSpPr txBox="1">
                <a:spLocks noChangeArrowheads="1"/>
              </p:cNvSpPr>
              <p:nvPr/>
            </p:nvSpPr>
            <p:spPr bwMode="auto">
              <a:xfrm>
                <a:off x="7380287" y="3938935"/>
                <a:ext cx="1008062" cy="366712"/>
              </a:xfrm>
              <a:prstGeom prst="rect">
                <a:avLst/>
              </a:prstGeom>
              <a:noFill/>
              <a:ln w="9525">
                <a:noFill/>
                <a:miter lim="800000"/>
                <a:headEnd/>
                <a:tailEnd/>
              </a:ln>
            </p:spPr>
            <p:txBody>
              <a:bodyPr>
                <a:spAutoFit/>
              </a:bodyPr>
              <a:lstStyle/>
              <a:p>
                <a:r>
                  <a:rPr lang="ja-JP" altLang="en-US" sz="1800" b="1" dirty="0">
                    <a:solidFill>
                      <a:srgbClr val="008000"/>
                    </a:solidFill>
                    <a:latin typeface="ＭＳ Ｐゴシック" pitchFamily="50" charset="-128"/>
                    <a:ea typeface="ＭＳ Ｐゴシック" pitchFamily="50" charset="-128"/>
                  </a:rPr>
                  <a:t>暗号文</a:t>
                </a:r>
              </a:p>
            </p:txBody>
          </p:sp>
        </p:grpSp>
      </p:grpSp>
    </p:spTree>
    <p:extLst>
      <p:ext uri="{BB962C8B-B14F-4D97-AF65-F5344CB8AC3E}">
        <p14:creationId xmlns:p14="http://schemas.microsoft.com/office/powerpoint/2010/main" val="2506773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共通鍵暗号</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特徴</a:t>
            </a:r>
          </a:p>
          <a:p>
            <a:pPr lvl="1"/>
            <a:r>
              <a:rPr lang="ja-JP" altLang="en-US" dirty="0"/>
              <a:t>同じ</a:t>
            </a:r>
            <a:r>
              <a:rPr lang="ja-JP" altLang="en-US" dirty="0" smtClean="0"/>
              <a:t>鍵（共通</a:t>
            </a:r>
            <a:r>
              <a:rPr lang="ja-JP" altLang="en-US" dirty="0"/>
              <a:t>鍵</a:t>
            </a:r>
            <a:r>
              <a:rPr lang="en-US" altLang="ja-JP" dirty="0"/>
              <a:t>: common </a:t>
            </a:r>
            <a:r>
              <a:rPr lang="en-US" altLang="ja-JP" dirty="0" smtClean="0"/>
              <a:t>key</a:t>
            </a:r>
            <a:r>
              <a:rPr lang="ja-JP" altLang="en-US" dirty="0"/>
              <a:t>）</a:t>
            </a:r>
            <a:r>
              <a:rPr lang="ja-JP" altLang="en-US" dirty="0" smtClean="0"/>
              <a:t>を</a:t>
            </a:r>
            <a:r>
              <a:rPr lang="ja-JP" altLang="en-US" dirty="0"/>
              <a:t>使って暗号化・復号</a:t>
            </a:r>
          </a:p>
          <a:p>
            <a:pPr lvl="1"/>
            <a:r>
              <a:rPr lang="ja-JP" altLang="en-US" dirty="0"/>
              <a:t>対称鍵暗号</a:t>
            </a:r>
            <a:r>
              <a:rPr lang="en-US" altLang="ja-JP" dirty="0"/>
              <a:t>, </a:t>
            </a:r>
            <a:r>
              <a:rPr lang="ja-JP" altLang="en-US" dirty="0"/>
              <a:t>秘密鍵暗号とも</a:t>
            </a:r>
            <a:r>
              <a:rPr lang="ja-JP" altLang="en-US" dirty="0" smtClean="0"/>
              <a:t>呼ばれる</a:t>
            </a:r>
            <a:endParaRPr lang="ja-JP" altLang="en-US" dirty="0"/>
          </a:p>
          <a:p>
            <a:r>
              <a:rPr lang="ja-JP" altLang="en-US" dirty="0"/>
              <a:t>メリット</a:t>
            </a:r>
          </a:p>
          <a:p>
            <a:pPr lvl="1"/>
            <a:r>
              <a:rPr lang="ja-JP" altLang="en-US" dirty="0"/>
              <a:t>暗号化・復号の処理が</a:t>
            </a:r>
            <a:r>
              <a:rPr lang="ja-JP" altLang="en-US" dirty="0" smtClean="0"/>
              <a:t>速い</a:t>
            </a:r>
            <a:endParaRPr lang="ja-JP" altLang="en-US" dirty="0"/>
          </a:p>
          <a:p>
            <a:r>
              <a:rPr lang="ja-JP" altLang="en-US" dirty="0"/>
              <a:t>デメリット</a:t>
            </a:r>
          </a:p>
          <a:p>
            <a:pPr lvl="1"/>
            <a:r>
              <a:rPr lang="ja-JP" altLang="en-US" dirty="0"/>
              <a:t>鍵を事前に共有する必要がある </a:t>
            </a:r>
            <a:r>
              <a:rPr lang="en-US" altLang="ja-JP" dirty="0"/>
              <a:t>(</a:t>
            </a:r>
            <a:r>
              <a:rPr lang="ja-JP" altLang="en-US" dirty="0"/>
              <a:t>鍵配送問題</a:t>
            </a:r>
            <a:r>
              <a:rPr lang="en-US" altLang="ja-JP" dirty="0" smtClean="0"/>
              <a:t>)</a:t>
            </a:r>
            <a:endParaRPr lang="en-US" altLang="ja-JP" dirty="0"/>
          </a:p>
          <a:p>
            <a:r>
              <a:rPr lang="ja-JP" altLang="en-US" dirty="0"/>
              <a:t>共通鍵暗号の例</a:t>
            </a:r>
          </a:p>
          <a:p>
            <a:pPr lvl="1"/>
            <a:r>
              <a:rPr lang="en-US" altLang="ja-JP" dirty="0"/>
              <a:t>DES, 3DES, AES</a:t>
            </a:r>
          </a:p>
          <a:p>
            <a:endParaRPr kumimoji="1" lang="ja-JP" altLang="en-US" dirty="0"/>
          </a:p>
        </p:txBody>
      </p:sp>
    </p:spTree>
    <p:extLst>
      <p:ext uri="{BB962C8B-B14F-4D97-AF65-F5344CB8AC3E}">
        <p14:creationId xmlns:p14="http://schemas.microsoft.com/office/powerpoint/2010/main" val="3661203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mtClean="0"/>
              <a:t>鍵配送問題</a:t>
            </a:r>
            <a:endParaRPr kumimoji="1" lang="ja-JP" altLang="en-US" dirty="0"/>
          </a:p>
        </p:txBody>
      </p:sp>
      <p:sp>
        <p:nvSpPr>
          <p:cNvPr id="6" name="Rectangle 6"/>
          <p:cNvSpPr>
            <a:spLocks noChangeArrowheads="1"/>
          </p:cNvSpPr>
          <p:nvPr/>
        </p:nvSpPr>
        <p:spPr bwMode="auto">
          <a:xfrm>
            <a:off x="2484438" y="2635597"/>
            <a:ext cx="4321175" cy="720725"/>
          </a:xfrm>
          <a:prstGeom prst="rect">
            <a:avLst/>
          </a:prstGeom>
          <a:noFill/>
          <a:ln w="9525">
            <a:noFill/>
            <a:miter lim="800000"/>
            <a:headEnd/>
            <a:tailEnd/>
          </a:ln>
        </p:spPr>
        <p:txBody>
          <a:bodyPr wrap="none" anchor="ctr"/>
          <a:lstStyle/>
          <a:p>
            <a:endParaRPr lang="ja-JP" altLang="en-US" dirty="0"/>
          </a:p>
        </p:txBody>
      </p:sp>
      <p:grpSp>
        <p:nvGrpSpPr>
          <p:cNvPr id="42" name="図形グループ 41"/>
          <p:cNvGrpSpPr/>
          <p:nvPr/>
        </p:nvGrpSpPr>
        <p:grpSpPr>
          <a:xfrm>
            <a:off x="446330" y="1124744"/>
            <a:ext cx="8252927" cy="5078138"/>
            <a:chOff x="446330" y="876922"/>
            <a:chExt cx="8252927" cy="5078138"/>
          </a:xfrm>
        </p:grpSpPr>
        <p:sp>
          <p:nvSpPr>
            <p:cNvPr id="30" name="Text Box 14"/>
            <p:cNvSpPr txBox="1">
              <a:spLocks noChangeArrowheads="1"/>
            </p:cNvSpPr>
            <p:nvPr/>
          </p:nvSpPr>
          <p:spPr bwMode="auto">
            <a:xfrm>
              <a:off x="2381749" y="5181140"/>
              <a:ext cx="688552" cy="366713"/>
            </a:xfrm>
            <a:prstGeom prst="rect">
              <a:avLst/>
            </a:prstGeom>
            <a:noFill/>
            <a:ln w="9525">
              <a:noFill/>
              <a:miter lim="800000"/>
              <a:headEnd/>
              <a:tailEnd/>
            </a:ln>
          </p:spPr>
          <p:txBody>
            <a:bodyPr wrap="square">
              <a:spAutoFit/>
            </a:bodyPr>
            <a:lstStyle/>
            <a:p>
              <a:r>
                <a:rPr lang="ja-JP" altLang="en-US" sz="1800" b="1" dirty="0">
                  <a:solidFill>
                    <a:srgbClr val="008000"/>
                  </a:solidFill>
                  <a:latin typeface="ＭＳ Ｐゴシック" pitchFamily="50" charset="-128"/>
                  <a:ea typeface="ＭＳ Ｐゴシック" pitchFamily="50" charset="-128"/>
                </a:rPr>
                <a:t>平文</a:t>
              </a:r>
            </a:p>
          </p:txBody>
        </p:sp>
        <p:grpSp>
          <p:nvGrpSpPr>
            <p:cNvPr id="41" name="図形グループ 40"/>
            <p:cNvGrpSpPr/>
            <p:nvPr/>
          </p:nvGrpSpPr>
          <p:grpSpPr>
            <a:xfrm>
              <a:off x="446330" y="876922"/>
              <a:ext cx="8252927" cy="5078138"/>
              <a:chOff x="351323" y="1268760"/>
              <a:chExt cx="8252927" cy="5078138"/>
            </a:xfrm>
          </p:grpSpPr>
          <p:grpSp>
            <p:nvGrpSpPr>
              <p:cNvPr id="40" name="図形グループ 39"/>
              <p:cNvGrpSpPr/>
              <p:nvPr/>
            </p:nvGrpSpPr>
            <p:grpSpPr>
              <a:xfrm>
                <a:off x="351323" y="1268760"/>
                <a:ext cx="8252927" cy="5078138"/>
                <a:chOff x="351323" y="1268760"/>
                <a:chExt cx="8252927" cy="5078138"/>
              </a:xfrm>
            </p:grpSpPr>
            <p:sp>
              <p:nvSpPr>
                <p:cNvPr id="8" name="Rectangle 11"/>
                <p:cNvSpPr>
                  <a:spLocks noChangeArrowheads="1"/>
                </p:cNvSpPr>
                <p:nvPr/>
              </p:nvSpPr>
              <p:spPr bwMode="auto">
                <a:xfrm>
                  <a:off x="3995738" y="4415185"/>
                  <a:ext cx="2592387" cy="1871663"/>
                </a:xfrm>
                <a:prstGeom prst="rect">
                  <a:avLst/>
                </a:prstGeom>
                <a:solidFill>
                  <a:schemeClr val="bg2">
                    <a:alpha val="14902"/>
                  </a:schemeClr>
                </a:solidFill>
                <a:ln w="9525">
                  <a:solidFill>
                    <a:schemeClr val="tx1"/>
                  </a:solidFill>
                  <a:miter lim="800000"/>
                  <a:headEnd/>
                  <a:tailEnd/>
                </a:ln>
              </p:spPr>
              <p:txBody>
                <a:bodyPr wrap="none" anchor="ctr"/>
                <a:lstStyle/>
                <a:p>
                  <a:pPr algn="ctr"/>
                  <a:r>
                    <a:rPr lang="ja-JP" altLang="en-US" sz="1800" dirty="0">
                      <a:latin typeface="ＭＳ Ｐゴシック" pitchFamily="50" charset="-128"/>
                    </a:rPr>
                    <a:t>＋</a:t>
                  </a:r>
                </a:p>
              </p:txBody>
            </p:sp>
            <p:grpSp>
              <p:nvGrpSpPr>
                <p:cNvPr id="39" name="図形グループ 38"/>
                <p:cNvGrpSpPr/>
                <p:nvPr/>
              </p:nvGrpSpPr>
              <p:grpSpPr>
                <a:xfrm>
                  <a:off x="351323" y="1268760"/>
                  <a:ext cx="8252927" cy="5078138"/>
                  <a:chOff x="351323" y="1268760"/>
                  <a:chExt cx="8252927" cy="5078138"/>
                </a:xfrm>
              </p:grpSpPr>
              <p:sp>
                <p:nvSpPr>
                  <p:cNvPr id="7" name="Rectangle 10"/>
                  <p:cNvSpPr>
                    <a:spLocks noChangeArrowheads="1"/>
                  </p:cNvSpPr>
                  <p:nvPr/>
                </p:nvSpPr>
                <p:spPr bwMode="auto">
                  <a:xfrm>
                    <a:off x="3995738" y="1700560"/>
                    <a:ext cx="2592387" cy="1871662"/>
                  </a:xfrm>
                  <a:prstGeom prst="rect">
                    <a:avLst/>
                  </a:prstGeom>
                  <a:solidFill>
                    <a:schemeClr val="bg2">
                      <a:alpha val="14902"/>
                    </a:schemeClr>
                  </a:solidFill>
                  <a:ln w="9525">
                    <a:solidFill>
                      <a:schemeClr val="tx1"/>
                    </a:solidFill>
                    <a:miter lim="800000"/>
                    <a:headEnd/>
                    <a:tailEnd/>
                  </a:ln>
                </p:spPr>
                <p:txBody>
                  <a:bodyPr wrap="none" anchor="ctr"/>
                  <a:lstStyle/>
                  <a:p>
                    <a:pPr algn="ctr"/>
                    <a:r>
                      <a:rPr lang="ja-JP" altLang="en-US" sz="1800" dirty="0">
                        <a:latin typeface="ＭＳ Ｐゴシック" pitchFamily="50" charset="-128"/>
                      </a:rPr>
                      <a:t>＋</a:t>
                    </a:r>
                  </a:p>
                </p:txBody>
              </p:sp>
              <p:grpSp>
                <p:nvGrpSpPr>
                  <p:cNvPr id="38" name="図形グループ 37"/>
                  <p:cNvGrpSpPr/>
                  <p:nvPr/>
                </p:nvGrpSpPr>
                <p:grpSpPr>
                  <a:xfrm>
                    <a:off x="4341380" y="1472912"/>
                    <a:ext cx="1873250" cy="431800"/>
                    <a:chOff x="4356100" y="1340197"/>
                    <a:chExt cx="1873250" cy="431800"/>
                  </a:xfrm>
                  <a:solidFill>
                    <a:schemeClr val="tx2"/>
                  </a:solidFill>
                </p:grpSpPr>
                <p:sp>
                  <p:nvSpPr>
                    <p:cNvPr id="5" name="AutoShape 3"/>
                    <p:cNvSpPr>
                      <a:spLocks noChangeArrowheads="1"/>
                    </p:cNvSpPr>
                    <p:nvPr/>
                  </p:nvSpPr>
                  <p:spPr bwMode="auto">
                    <a:xfrm>
                      <a:off x="4356100" y="1340197"/>
                      <a:ext cx="1873250" cy="431800"/>
                    </a:xfrm>
                    <a:prstGeom prst="flowChartAlternateProcess">
                      <a:avLst/>
                    </a:prstGeom>
                    <a:grpFill/>
                    <a:ln w="9525">
                      <a:solidFill>
                        <a:schemeClr val="tx1"/>
                      </a:solidFill>
                      <a:miter lim="800000"/>
                      <a:headEnd/>
                      <a:tailEnd/>
                    </a:ln>
                  </p:spPr>
                  <p:txBody>
                    <a:bodyPr wrap="none" anchor="ctr"/>
                    <a:lstStyle/>
                    <a:p>
                      <a:endParaRPr lang="ja-JP" altLang="en-US" dirty="0"/>
                    </a:p>
                  </p:txBody>
                </p:sp>
                <p:sp>
                  <p:nvSpPr>
                    <p:cNvPr id="9" name="Text Box 12"/>
                    <p:cNvSpPr txBox="1">
                      <a:spLocks noChangeArrowheads="1"/>
                    </p:cNvSpPr>
                    <p:nvPr/>
                  </p:nvSpPr>
                  <p:spPr bwMode="auto">
                    <a:xfrm>
                      <a:off x="4581001" y="1371153"/>
                      <a:ext cx="1445880" cy="366713"/>
                    </a:xfrm>
                    <a:prstGeom prst="rect">
                      <a:avLst/>
                    </a:prstGeom>
                    <a:grpFill/>
                    <a:ln w="9525">
                      <a:noFill/>
                      <a:miter lim="800000"/>
                      <a:headEnd/>
                      <a:tailEnd/>
                    </a:ln>
                  </p:spPr>
                  <p:txBody>
                    <a:bodyPr wrap="square">
                      <a:spAutoFit/>
                    </a:bodyPr>
                    <a:lstStyle/>
                    <a:p>
                      <a:r>
                        <a:rPr lang="ja-JP" altLang="en-US" sz="1800" b="1" dirty="0">
                          <a:latin typeface="Hiragino Sans W3" charset="-128"/>
                          <a:ea typeface="Hiragino Sans W3" charset="-128"/>
                          <a:cs typeface="Hiragino Sans W3" charset="-128"/>
                        </a:rPr>
                        <a:t>暗号化処理</a:t>
                      </a:r>
                    </a:p>
                  </p:txBody>
                </p:sp>
              </p:grpSp>
              <p:grpSp>
                <p:nvGrpSpPr>
                  <p:cNvPr id="37" name="図形グループ 36"/>
                  <p:cNvGrpSpPr/>
                  <p:nvPr/>
                </p:nvGrpSpPr>
                <p:grpSpPr>
                  <a:xfrm>
                    <a:off x="4352596" y="4205635"/>
                    <a:ext cx="1873250" cy="431800"/>
                    <a:chOff x="4356100" y="4148485"/>
                    <a:chExt cx="1873250" cy="431800"/>
                  </a:xfrm>
                  <a:solidFill>
                    <a:schemeClr val="tx2"/>
                  </a:solidFill>
                </p:grpSpPr>
                <p:sp>
                  <p:nvSpPr>
                    <p:cNvPr id="4" name="AutoShape 2"/>
                    <p:cNvSpPr>
                      <a:spLocks noChangeArrowheads="1"/>
                    </p:cNvSpPr>
                    <p:nvPr/>
                  </p:nvSpPr>
                  <p:spPr bwMode="auto">
                    <a:xfrm>
                      <a:off x="4356100" y="4148485"/>
                      <a:ext cx="1873250" cy="431800"/>
                    </a:xfrm>
                    <a:prstGeom prst="flowChartAlternateProcess">
                      <a:avLst/>
                    </a:prstGeom>
                    <a:grpFill/>
                    <a:ln w="9525">
                      <a:solidFill>
                        <a:schemeClr val="tx1"/>
                      </a:solidFill>
                      <a:miter lim="800000"/>
                      <a:headEnd/>
                      <a:tailEnd/>
                    </a:ln>
                  </p:spPr>
                  <p:txBody>
                    <a:bodyPr wrap="none" anchor="ctr"/>
                    <a:lstStyle/>
                    <a:p>
                      <a:endParaRPr lang="ja-JP" altLang="en-US" dirty="0">
                        <a:latin typeface="Hiragino Sans W3" charset="-128"/>
                        <a:ea typeface="Hiragino Sans W3" charset="-128"/>
                        <a:cs typeface="Hiragino Sans W3" charset="-128"/>
                      </a:endParaRPr>
                    </a:p>
                  </p:txBody>
                </p:sp>
                <p:sp>
                  <p:nvSpPr>
                    <p:cNvPr id="10" name="Text Box 13"/>
                    <p:cNvSpPr txBox="1">
                      <a:spLocks noChangeArrowheads="1"/>
                    </p:cNvSpPr>
                    <p:nvPr/>
                  </p:nvSpPr>
                  <p:spPr bwMode="auto">
                    <a:xfrm>
                      <a:off x="4718050" y="4185430"/>
                      <a:ext cx="1511300" cy="369332"/>
                    </a:xfrm>
                    <a:prstGeom prst="rect">
                      <a:avLst/>
                    </a:prstGeom>
                    <a:grpFill/>
                    <a:ln w="9525">
                      <a:noFill/>
                      <a:miter lim="800000"/>
                      <a:headEnd/>
                      <a:tailEnd/>
                    </a:ln>
                  </p:spPr>
                  <p:txBody>
                    <a:bodyPr>
                      <a:spAutoFit/>
                    </a:bodyPr>
                    <a:lstStyle/>
                    <a:p>
                      <a:r>
                        <a:rPr lang="ja-JP" altLang="en-US" sz="1800" b="1" dirty="0" smtClean="0">
                          <a:latin typeface="ＭＳ Ｐゴシック" pitchFamily="50" charset="-128"/>
                          <a:ea typeface="ＭＳ Ｐゴシック" pitchFamily="50" charset="-128"/>
                        </a:rPr>
                        <a:t>復号処理</a:t>
                      </a:r>
                      <a:endParaRPr lang="ja-JP" altLang="en-US" sz="1800" b="1" dirty="0">
                        <a:latin typeface="ＭＳ Ｐゴシック" pitchFamily="50" charset="-128"/>
                        <a:ea typeface="ＭＳ Ｐゴシック" pitchFamily="50" charset="-128"/>
                      </a:endParaRPr>
                    </a:p>
                  </p:txBody>
                </p:sp>
              </p:grpSp>
              <p:cxnSp>
                <p:nvCxnSpPr>
                  <p:cNvPr id="11" name="AutoShape 15"/>
                  <p:cNvCxnSpPr>
                    <a:cxnSpLocks noChangeShapeType="1"/>
                    <a:stCxn id="7" idx="3"/>
                  </p:cNvCxnSpPr>
                  <p:nvPr/>
                </p:nvCxnSpPr>
                <p:spPr bwMode="auto">
                  <a:xfrm>
                    <a:off x="6588125" y="2637185"/>
                    <a:ext cx="1152525" cy="503237"/>
                  </a:xfrm>
                  <a:prstGeom prst="curvedConnector2">
                    <a:avLst/>
                  </a:prstGeom>
                  <a:noFill/>
                  <a:ln w="9525">
                    <a:solidFill>
                      <a:schemeClr val="tx1"/>
                    </a:solidFill>
                    <a:round/>
                    <a:headEnd/>
                    <a:tailEnd type="triangle" w="med" len="med"/>
                  </a:ln>
                </p:spPr>
              </p:cxnSp>
              <p:cxnSp>
                <p:nvCxnSpPr>
                  <p:cNvPr id="12" name="AutoShape 16"/>
                  <p:cNvCxnSpPr>
                    <a:cxnSpLocks noChangeShapeType="1"/>
                  </p:cNvCxnSpPr>
                  <p:nvPr/>
                </p:nvCxnSpPr>
                <p:spPr bwMode="auto">
                  <a:xfrm rot="5400000">
                    <a:off x="6696075" y="4388112"/>
                    <a:ext cx="936625" cy="1152525"/>
                  </a:xfrm>
                  <a:prstGeom prst="curvedConnector2">
                    <a:avLst/>
                  </a:prstGeom>
                  <a:noFill/>
                  <a:ln w="9525">
                    <a:solidFill>
                      <a:schemeClr val="tx1"/>
                    </a:solidFill>
                    <a:round/>
                    <a:headEnd/>
                    <a:tailEnd type="triangle" w="med" len="med"/>
                  </a:ln>
                </p:spPr>
              </p:cxnSp>
              <p:sp>
                <p:nvSpPr>
                  <p:cNvPr id="13" name="Rectangle 17"/>
                  <p:cNvSpPr>
                    <a:spLocks noChangeArrowheads="1"/>
                  </p:cNvSpPr>
                  <p:nvPr/>
                </p:nvSpPr>
                <p:spPr bwMode="auto">
                  <a:xfrm>
                    <a:off x="4140200" y="2059335"/>
                    <a:ext cx="2303463" cy="360362"/>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暗号化アルゴリズム</a:t>
                    </a:r>
                  </a:p>
                </p:txBody>
              </p:sp>
              <p:sp>
                <p:nvSpPr>
                  <p:cNvPr id="14" name="Rectangle 18"/>
                  <p:cNvSpPr>
                    <a:spLocks noChangeArrowheads="1"/>
                  </p:cNvSpPr>
                  <p:nvPr/>
                </p:nvSpPr>
                <p:spPr bwMode="auto">
                  <a:xfrm>
                    <a:off x="4933950" y="2924522"/>
                    <a:ext cx="719138" cy="360363"/>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鍵</a:t>
                    </a:r>
                  </a:p>
                </p:txBody>
              </p:sp>
              <p:sp>
                <p:nvSpPr>
                  <p:cNvPr id="15" name="Rectangle 20"/>
                  <p:cNvSpPr>
                    <a:spLocks noChangeArrowheads="1"/>
                  </p:cNvSpPr>
                  <p:nvPr/>
                </p:nvSpPr>
                <p:spPr bwMode="auto">
                  <a:xfrm>
                    <a:off x="4140200" y="4773960"/>
                    <a:ext cx="2303463" cy="360363"/>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復号</a:t>
                    </a:r>
                    <a:r>
                      <a:rPr lang="ja-JP" altLang="en-US" sz="1800" b="1" dirty="0" smtClean="0">
                        <a:solidFill>
                          <a:srgbClr val="008000"/>
                        </a:solidFill>
                        <a:latin typeface="Hiragino Sans W3" charset="-128"/>
                        <a:ea typeface="Hiragino Sans W3" charset="-128"/>
                        <a:cs typeface="Hiragino Sans W3" charset="-128"/>
                      </a:rPr>
                      <a:t>アルゴリズム</a:t>
                    </a:r>
                    <a:endParaRPr lang="ja-JP" altLang="en-US" sz="1800" b="1" dirty="0">
                      <a:solidFill>
                        <a:srgbClr val="008000"/>
                      </a:solidFill>
                      <a:latin typeface="Hiragino Sans W3" charset="-128"/>
                      <a:ea typeface="Hiragino Sans W3" charset="-128"/>
                      <a:cs typeface="Hiragino Sans W3" charset="-128"/>
                    </a:endParaRPr>
                  </a:p>
                </p:txBody>
              </p:sp>
              <p:sp>
                <p:nvSpPr>
                  <p:cNvPr id="16" name="Rectangle 21"/>
                  <p:cNvSpPr>
                    <a:spLocks noChangeArrowheads="1"/>
                  </p:cNvSpPr>
                  <p:nvPr/>
                </p:nvSpPr>
                <p:spPr bwMode="auto">
                  <a:xfrm>
                    <a:off x="4933950" y="5732810"/>
                    <a:ext cx="719138" cy="360362"/>
                  </a:xfrm>
                  <a:prstGeom prst="rect">
                    <a:avLst/>
                  </a:prstGeom>
                  <a:noFill/>
                  <a:ln w="9525">
                    <a:noFill/>
                    <a:miter lim="800000"/>
                    <a:headEnd/>
                    <a:tailEnd/>
                  </a:ln>
                </p:spPr>
                <p:txBody>
                  <a:bodyPr wrap="none" anchor="ctr"/>
                  <a:lstStyle/>
                  <a:p>
                    <a:pPr algn="ctr"/>
                    <a:r>
                      <a:rPr lang="ja-JP" altLang="en-US" sz="1800" b="1" dirty="0">
                        <a:solidFill>
                          <a:srgbClr val="008000"/>
                        </a:solidFill>
                        <a:latin typeface="Hiragino Sans W3" charset="-128"/>
                        <a:ea typeface="Hiragino Sans W3" charset="-128"/>
                        <a:cs typeface="Hiragino Sans W3" charset="-128"/>
                      </a:rPr>
                      <a:t>鍵</a:t>
                    </a:r>
                  </a:p>
                </p:txBody>
              </p:sp>
              <p:cxnSp>
                <p:nvCxnSpPr>
                  <p:cNvPr id="19" name="AutoShape 24"/>
                  <p:cNvCxnSpPr>
                    <a:cxnSpLocks noChangeShapeType="1"/>
                    <a:endCxn id="7" idx="1"/>
                  </p:cNvCxnSpPr>
                  <p:nvPr/>
                </p:nvCxnSpPr>
                <p:spPr bwMode="auto">
                  <a:xfrm>
                    <a:off x="3136035" y="2184608"/>
                    <a:ext cx="859703" cy="451783"/>
                  </a:xfrm>
                  <a:prstGeom prst="curvedConnector3">
                    <a:avLst>
                      <a:gd name="adj1" fmla="val 50000"/>
                    </a:avLst>
                  </a:prstGeom>
                  <a:noFill/>
                  <a:ln w="9525">
                    <a:solidFill>
                      <a:schemeClr val="tx1"/>
                    </a:solidFill>
                    <a:round/>
                    <a:headEnd/>
                    <a:tailEnd type="triangle" w="med" len="med"/>
                  </a:ln>
                </p:spPr>
              </p:cxnSp>
              <p:cxnSp>
                <p:nvCxnSpPr>
                  <p:cNvPr id="20" name="AutoShape 25"/>
                  <p:cNvCxnSpPr>
                    <a:cxnSpLocks noChangeShapeType="1"/>
                    <a:stCxn id="8" idx="1"/>
                  </p:cNvCxnSpPr>
                  <p:nvPr/>
                </p:nvCxnSpPr>
                <p:spPr bwMode="auto">
                  <a:xfrm rot="10800000" flipV="1">
                    <a:off x="3348038" y="5351810"/>
                    <a:ext cx="647700" cy="106363"/>
                  </a:xfrm>
                  <a:prstGeom prst="curvedConnector3">
                    <a:avLst>
                      <a:gd name="adj1" fmla="val 50000"/>
                    </a:avLst>
                  </a:prstGeom>
                  <a:noFill/>
                  <a:ln w="9525">
                    <a:solidFill>
                      <a:schemeClr val="tx1"/>
                    </a:solidFill>
                    <a:round/>
                    <a:headEnd/>
                    <a:tailEnd type="triangle" w="med" len="med"/>
                  </a:ln>
                </p:spPr>
              </p:cxnSp>
              <p:sp>
                <p:nvSpPr>
                  <p:cNvPr id="21" name="AutoShape 28"/>
                  <p:cNvSpPr>
                    <a:spLocks noChangeArrowheads="1"/>
                  </p:cNvSpPr>
                  <p:nvPr/>
                </p:nvSpPr>
                <p:spPr bwMode="auto">
                  <a:xfrm>
                    <a:off x="7019925" y="1268760"/>
                    <a:ext cx="1584325" cy="5030787"/>
                  </a:xfrm>
                  <a:prstGeom prst="roundRect">
                    <a:avLst>
                      <a:gd name="adj" fmla="val 16667"/>
                    </a:avLst>
                  </a:prstGeom>
                  <a:noFill/>
                  <a:ln w="9525">
                    <a:solidFill>
                      <a:schemeClr val="tx1"/>
                    </a:solidFill>
                    <a:prstDash val="sysDot"/>
                    <a:round/>
                    <a:headEnd/>
                    <a:tailEnd/>
                  </a:ln>
                </p:spPr>
                <p:txBody>
                  <a:bodyPr wrap="none" anchor="ctr"/>
                  <a:lstStyle/>
                  <a:p>
                    <a:endParaRPr lang="ja-JP" altLang="en-US" dirty="0"/>
                  </a:p>
                </p:txBody>
              </p:sp>
              <p:pic>
                <p:nvPicPr>
                  <p:cNvPr id="22" name="Picture 29" descr="MCj04339030000[1]"/>
                  <p:cNvPicPr>
                    <a:picLocks noChangeAspect="1" noChangeArrowheads="1"/>
                  </p:cNvPicPr>
                  <p:nvPr/>
                </p:nvPicPr>
                <p:blipFill>
                  <a:blip r:embed="rId2" cstate="print"/>
                  <a:srcRect/>
                  <a:stretch>
                    <a:fillRect/>
                  </a:stretch>
                </p:blipFill>
                <p:spPr bwMode="auto">
                  <a:xfrm>
                    <a:off x="5378882" y="2841034"/>
                    <a:ext cx="771525" cy="771525"/>
                  </a:xfrm>
                  <a:prstGeom prst="rect">
                    <a:avLst/>
                  </a:prstGeom>
                  <a:noFill/>
                  <a:ln w="9525">
                    <a:noFill/>
                    <a:miter lim="800000"/>
                    <a:headEnd/>
                    <a:tailEnd/>
                  </a:ln>
                </p:spPr>
              </p:pic>
              <p:pic>
                <p:nvPicPr>
                  <p:cNvPr id="23" name="Picture 30" descr="MCj04339030000[1]"/>
                  <p:cNvPicPr>
                    <a:picLocks noChangeAspect="1" noChangeArrowheads="1"/>
                  </p:cNvPicPr>
                  <p:nvPr/>
                </p:nvPicPr>
                <p:blipFill>
                  <a:blip r:embed="rId2" cstate="print"/>
                  <a:srcRect/>
                  <a:stretch>
                    <a:fillRect/>
                  </a:stretch>
                </p:blipFill>
                <p:spPr bwMode="auto">
                  <a:xfrm>
                    <a:off x="5371378" y="5575373"/>
                    <a:ext cx="771525" cy="771525"/>
                  </a:xfrm>
                  <a:prstGeom prst="rect">
                    <a:avLst/>
                  </a:prstGeom>
                  <a:noFill/>
                  <a:ln w="9525">
                    <a:noFill/>
                    <a:miter lim="800000"/>
                    <a:headEnd/>
                    <a:tailEnd/>
                  </a:ln>
                </p:spPr>
              </p:pic>
              <p:grpSp>
                <p:nvGrpSpPr>
                  <p:cNvPr id="35" name="図形グループ 34"/>
                  <p:cNvGrpSpPr/>
                  <p:nvPr/>
                </p:nvGrpSpPr>
                <p:grpSpPr>
                  <a:xfrm>
                    <a:off x="406986" y="1555303"/>
                    <a:ext cx="1088007" cy="1254327"/>
                    <a:chOff x="407131" y="1424335"/>
                    <a:chExt cx="1088007" cy="1254327"/>
                  </a:xfrm>
                </p:grpSpPr>
                <p:pic>
                  <p:nvPicPr>
                    <p:cNvPr id="18" name="Picture 23" descr="MCj03966560000[1]"/>
                    <p:cNvPicPr>
                      <a:picLocks noChangeAspect="1" noChangeArrowheads="1"/>
                    </p:cNvPicPr>
                    <p:nvPr/>
                  </p:nvPicPr>
                  <p:blipFill>
                    <a:blip r:embed="rId3" cstate="print"/>
                    <a:srcRect/>
                    <a:stretch>
                      <a:fillRect/>
                    </a:stretch>
                  </p:blipFill>
                  <p:spPr bwMode="auto">
                    <a:xfrm>
                      <a:off x="407131" y="1424335"/>
                      <a:ext cx="1088007" cy="887412"/>
                    </a:xfrm>
                    <a:prstGeom prst="rect">
                      <a:avLst/>
                    </a:prstGeom>
                    <a:noFill/>
                    <a:ln w="9525">
                      <a:noFill/>
                      <a:miter lim="800000"/>
                      <a:headEnd/>
                      <a:tailEnd/>
                    </a:ln>
                  </p:spPr>
                </p:pic>
                <p:sp>
                  <p:nvSpPr>
                    <p:cNvPr id="24" name="Text Box 31"/>
                    <p:cNvSpPr txBox="1">
                      <a:spLocks noChangeArrowheads="1"/>
                    </p:cNvSpPr>
                    <p:nvPr/>
                  </p:nvSpPr>
                  <p:spPr bwMode="auto">
                    <a:xfrm>
                      <a:off x="592655" y="2309330"/>
                      <a:ext cx="734496" cy="369332"/>
                    </a:xfrm>
                    <a:prstGeom prst="rect">
                      <a:avLst/>
                    </a:prstGeom>
                    <a:noFill/>
                    <a:ln w="9525">
                      <a:noFill/>
                      <a:miter lim="800000"/>
                      <a:headEnd/>
                      <a:tailEnd/>
                    </a:ln>
                  </p:spPr>
                  <p:txBody>
                    <a:bodyPr wrap="none">
                      <a:spAutoFit/>
                    </a:bodyPr>
                    <a:lstStyle/>
                    <a:p>
                      <a:r>
                        <a:rPr lang="en-US" altLang="ja-JP" sz="1800" dirty="0">
                          <a:latin typeface="Hiragino Sans W3" charset="-128"/>
                          <a:ea typeface="Hiragino Sans W3" charset="-128"/>
                          <a:cs typeface="Hiragino Sans W3" charset="-128"/>
                        </a:rPr>
                        <a:t>Alice</a:t>
                      </a:r>
                    </a:p>
                  </p:txBody>
                </p:sp>
              </p:grpSp>
              <p:grpSp>
                <p:nvGrpSpPr>
                  <p:cNvPr id="3" name="図形グループ 2"/>
                  <p:cNvGrpSpPr/>
                  <p:nvPr/>
                </p:nvGrpSpPr>
                <p:grpSpPr>
                  <a:xfrm>
                    <a:off x="351323" y="4882667"/>
                    <a:ext cx="1223387" cy="1030324"/>
                    <a:chOff x="351466" y="4535279"/>
                    <a:chExt cx="1223387" cy="1030324"/>
                  </a:xfrm>
                </p:grpSpPr>
                <p:pic>
                  <p:nvPicPr>
                    <p:cNvPr id="17" name="Picture 22" descr="MCj03967520000[1]"/>
                    <p:cNvPicPr>
                      <a:picLocks noChangeAspect="1" noChangeArrowheads="1"/>
                    </p:cNvPicPr>
                    <p:nvPr/>
                  </p:nvPicPr>
                  <p:blipFill>
                    <a:blip r:embed="rId4" cstate="print"/>
                    <a:srcRect/>
                    <a:stretch>
                      <a:fillRect/>
                    </a:stretch>
                  </p:blipFill>
                  <p:spPr bwMode="auto">
                    <a:xfrm>
                      <a:off x="351466" y="4535279"/>
                      <a:ext cx="1223387" cy="692706"/>
                    </a:xfrm>
                    <a:prstGeom prst="rect">
                      <a:avLst/>
                    </a:prstGeom>
                    <a:noFill/>
                    <a:ln w="9525">
                      <a:noFill/>
                      <a:miter lim="800000"/>
                      <a:headEnd/>
                      <a:tailEnd/>
                    </a:ln>
                  </p:spPr>
                </p:pic>
                <p:sp>
                  <p:nvSpPr>
                    <p:cNvPr id="25" name="Text Box 32"/>
                    <p:cNvSpPr txBox="1">
                      <a:spLocks noChangeArrowheads="1"/>
                    </p:cNvSpPr>
                    <p:nvPr/>
                  </p:nvSpPr>
                  <p:spPr bwMode="auto">
                    <a:xfrm>
                      <a:off x="629571" y="5196271"/>
                      <a:ext cx="643125" cy="369332"/>
                    </a:xfrm>
                    <a:prstGeom prst="rect">
                      <a:avLst/>
                    </a:prstGeom>
                    <a:noFill/>
                    <a:ln w="9525">
                      <a:noFill/>
                      <a:miter lim="800000"/>
                      <a:headEnd/>
                      <a:tailEnd/>
                    </a:ln>
                  </p:spPr>
                  <p:txBody>
                    <a:bodyPr wrap="none">
                      <a:spAutoFit/>
                    </a:bodyPr>
                    <a:lstStyle/>
                    <a:p>
                      <a:r>
                        <a:rPr lang="en-US" altLang="ja-JP" sz="1800" dirty="0">
                          <a:latin typeface="Hiragino Sans W3" charset="-128"/>
                          <a:ea typeface="Hiragino Sans W3" charset="-128"/>
                          <a:cs typeface="Hiragino Sans W3" charset="-128"/>
                        </a:rPr>
                        <a:t>Bob</a:t>
                      </a:r>
                    </a:p>
                  </p:txBody>
                </p:sp>
              </p:grpSp>
              <p:sp>
                <p:nvSpPr>
                  <p:cNvPr id="26" name="Text Box 42"/>
                  <p:cNvSpPr txBox="1">
                    <a:spLocks noChangeArrowheads="1"/>
                  </p:cNvSpPr>
                  <p:nvPr/>
                </p:nvSpPr>
                <p:spPr bwMode="auto">
                  <a:xfrm>
                    <a:off x="7164388" y="1485870"/>
                    <a:ext cx="1295400" cy="400110"/>
                  </a:xfrm>
                  <a:prstGeom prst="rect">
                    <a:avLst/>
                  </a:prstGeom>
                  <a:noFill/>
                  <a:ln w="9525">
                    <a:noFill/>
                    <a:miter lim="800000"/>
                    <a:headEnd/>
                    <a:tailEnd/>
                  </a:ln>
                </p:spPr>
                <p:txBody>
                  <a:bodyPr wrap="square">
                    <a:spAutoFit/>
                  </a:bodyPr>
                  <a:lstStyle/>
                  <a:p>
                    <a:r>
                      <a:rPr lang="en-US" altLang="ja-JP" sz="2000" b="1" i="1" dirty="0">
                        <a:solidFill>
                          <a:schemeClr val="folHlink"/>
                        </a:solidFill>
                        <a:latin typeface="Hiragino Sans W3" charset="-128"/>
                        <a:ea typeface="Hiragino Sans W3" charset="-128"/>
                        <a:cs typeface="Hiragino Sans W3" charset="-128"/>
                      </a:rPr>
                      <a:t>Network</a:t>
                    </a:r>
                  </a:p>
                </p:txBody>
              </p:sp>
              <p:sp>
                <p:nvSpPr>
                  <p:cNvPr id="27" name="AutoShape 38"/>
                  <p:cNvSpPr>
                    <a:spLocks noChangeArrowheads="1"/>
                  </p:cNvSpPr>
                  <p:nvPr/>
                </p:nvSpPr>
                <p:spPr bwMode="auto">
                  <a:xfrm>
                    <a:off x="1696173" y="1340197"/>
                    <a:ext cx="1439862"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Hiragino Sans W3" charset="-128"/>
                        <a:ea typeface="Hiragino Sans W3" charset="-128"/>
                        <a:cs typeface="Hiragino Sans W3" charset="-128"/>
                      </a:rPr>
                      <a:t>今週の日曜日</a:t>
                    </a:r>
                    <a:r>
                      <a:rPr lang="en-US" altLang="ja-JP" sz="1600" dirty="0">
                        <a:latin typeface="Hiragino Sans W3" charset="-128"/>
                        <a:ea typeface="Hiragino Sans W3" charset="-128"/>
                        <a:cs typeface="Hiragino Sans W3" charset="-128"/>
                      </a:rPr>
                      <a:t>Q</a:t>
                    </a:r>
                    <a:r>
                      <a:rPr lang="ja-JP" altLang="en-US" sz="1600" dirty="0">
                        <a:latin typeface="Hiragino Sans W3" charset="-128"/>
                        <a:ea typeface="Hiragino Sans W3" charset="-128"/>
                        <a:cs typeface="Hiragino Sans W3" charset="-128"/>
                      </a:rPr>
                      <a:t>駅で</a:t>
                    </a:r>
                    <a:r>
                      <a:rPr lang="en-US" altLang="ja-JP" sz="1600" dirty="0" smtClean="0">
                        <a:latin typeface="Hiragino Sans W3" charset="-128"/>
                        <a:ea typeface="Hiragino Sans W3" charset="-128"/>
                        <a:cs typeface="Hiragino Sans W3" charset="-128"/>
                      </a:rPr>
                      <a:t>…</a:t>
                    </a:r>
                  </a:p>
                  <a:p>
                    <a:pPr algn="ctr"/>
                    <a:endParaRPr lang="en-US" altLang="ja-JP" sz="1400" dirty="0">
                      <a:latin typeface="Hiragino Sans W3" charset="-128"/>
                      <a:ea typeface="Hiragino Sans W3" charset="-128"/>
                      <a:cs typeface="Hiragino Sans W3" charset="-128"/>
                    </a:endParaRPr>
                  </a:p>
                  <a:p>
                    <a:pPr algn="ctr"/>
                    <a:endParaRPr lang="en-US" altLang="ja-JP" sz="1800" dirty="0">
                      <a:latin typeface="Hiragino Sans W3" charset="-128"/>
                      <a:ea typeface="Hiragino Sans W3" charset="-128"/>
                      <a:cs typeface="Hiragino Sans W3" charset="-128"/>
                    </a:endParaRPr>
                  </a:p>
                </p:txBody>
              </p:sp>
              <p:sp>
                <p:nvSpPr>
                  <p:cNvPr id="28" name="Text Box 14"/>
                  <p:cNvSpPr txBox="1">
                    <a:spLocks noChangeArrowheads="1"/>
                  </p:cNvSpPr>
                  <p:nvPr/>
                </p:nvSpPr>
                <p:spPr bwMode="auto">
                  <a:xfrm>
                    <a:off x="2089798" y="2168356"/>
                    <a:ext cx="652612" cy="369332"/>
                  </a:xfrm>
                  <a:prstGeom prst="rect">
                    <a:avLst/>
                  </a:prstGeom>
                  <a:noFill/>
                  <a:ln w="9525">
                    <a:noFill/>
                    <a:miter lim="800000"/>
                    <a:headEnd/>
                    <a:tailEnd/>
                  </a:ln>
                </p:spPr>
                <p:txBody>
                  <a:bodyPr wrap="square">
                    <a:spAutoFit/>
                  </a:bodyPr>
                  <a:lstStyle/>
                  <a:p>
                    <a:r>
                      <a:rPr lang="ja-JP" altLang="en-US" sz="1800" b="1" dirty="0">
                        <a:solidFill>
                          <a:srgbClr val="008000"/>
                        </a:solidFill>
                        <a:latin typeface="ＭＳ Ｐゴシック" pitchFamily="50" charset="-128"/>
                        <a:ea typeface="ＭＳ Ｐゴシック" pitchFamily="50" charset="-128"/>
                      </a:rPr>
                      <a:t>平文</a:t>
                    </a:r>
                  </a:p>
                </p:txBody>
              </p:sp>
              <p:sp>
                <p:nvSpPr>
                  <p:cNvPr id="29" name="AutoShape 38"/>
                  <p:cNvSpPr>
                    <a:spLocks noChangeArrowheads="1"/>
                  </p:cNvSpPr>
                  <p:nvPr/>
                </p:nvSpPr>
                <p:spPr bwMode="auto">
                  <a:xfrm>
                    <a:off x="1929731" y="4761259"/>
                    <a:ext cx="1439862"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Hiragino Sans W3" charset="-128"/>
                        <a:ea typeface="Hiragino Sans W3" charset="-128"/>
                        <a:cs typeface="Hiragino Sans W3" charset="-128"/>
                      </a:rPr>
                      <a:t>今週の日曜日</a:t>
                    </a:r>
                    <a:r>
                      <a:rPr lang="en-US" altLang="ja-JP" sz="1600" dirty="0">
                        <a:latin typeface="Hiragino Sans W3" charset="-128"/>
                        <a:ea typeface="Hiragino Sans W3" charset="-128"/>
                        <a:cs typeface="Hiragino Sans W3" charset="-128"/>
                      </a:rPr>
                      <a:t>Q</a:t>
                    </a:r>
                    <a:r>
                      <a:rPr lang="ja-JP" altLang="en-US" sz="1600" dirty="0">
                        <a:latin typeface="Hiragino Sans W3" charset="-128"/>
                        <a:ea typeface="Hiragino Sans W3" charset="-128"/>
                        <a:cs typeface="Hiragino Sans W3" charset="-128"/>
                      </a:rPr>
                      <a:t>駅で</a:t>
                    </a:r>
                    <a:r>
                      <a:rPr lang="en-US" altLang="ja-JP" sz="1600" dirty="0" smtClean="0">
                        <a:latin typeface="Hiragino Sans W3" charset="-128"/>
                        <a:ea typeface="Hiragino Sans W3" charset="-128"/>
                        <a:cs typeface="Hiragino Sans W3" charset="-128"/>
                      </a:rPr>
                      <a:t>…</a:t>
                    </a:r>
                  </a:p>
                  <a:p>
                    <a:pPr algn="ctr"/>
                    <a:endParaRPr lang="en-US" altLang="ja-JP" sz="1400" dirty="0">
                      <a:latin typeface="Hiragino Sans W3" charset="-128"/>
                      <a:ea typeface="Hiragino Sans W3" charset="-128"/>
                      <a:cs typeface="Hiragino Sans W3" charset="-128"/>
                    </a:endParaRPr>
                  </a:p>
                  <a:p>
                    <a:pPr algn="ctr"/>
                    <a:endParaRPr lang="en-US" altLang="ja-JP" sz="1800" dirty="0">
                      <a:latin typeface="Hiragino Sans W3" charset="-128"/>
                      <a:ea typeface="Hiragino Sans W3" charset="-128"/>
                      <a:cs typeface="Hiragino Sans W3" charset="-128"/>
                    </a:endParaRPr>
                  </a:p>
                </p:txBody>
              </p:sp>
              <p:pic>
                <p:nvPicPr>
                  <p:cNvPr id="31" name="Picture 41" descr="MCj04338370000[1]"/>
                  <p:cNvPicPr>
                    <a:picLocks noChangeAspect="1" noChangeArrowheads="1"/>
                  </p:cNvPicPr>
                  <p:nvPr/>
                </p:nvPicPr>
                <p:blipFill>
                  <a:blip r:embed="rId5" cstate="print"/>
                  <a:srcRect/>
                  <a:stretch>
                    <a:fillRect/>
                  </a:stretch>
                </p:blipFill>
                <p:spPr bwMode="auto">
                  <a:xfrm>
                    <a:off x="1547813" y="5588347"/>
                    <a:ext cx="711200" cy="711200"/>
                  </a:xfrm>
                  <a:prstGeom prst="rect">
                    <a:avLst/>
                  </a:prstGeom>
                  <a:noFill/>
                  <a:ln w="9525">
                    <a:noFill/>
                    <a:miter lim="800000"/>
                    <a:headEnd/>
                    <a:tailEnd/>
                  </a:ln>
                </p:spPr>
              </p:pic>
              <p:pic>
                <p:nvPicPr>
                  <p:cNvPr id="32" name="Picture 39" descr="MCj04325780000[1]"/>
                  <p:cNvPicPr>
                    <a:picLocks noChangeAspect="1" noChangeArrowheads="1"/>
                  </p:cNvPicPr>
                  <p:nvPr/>
                </p:nvPicPr>
                <p:blipFill>
                  <a:blip r:embed="rId6" cstate="print"/>
                  <a:srcRect/>
                  <a:stretch>
                    <a:fillRect/>
                  </a:stretch>
                </p:blipFill>
                <p:spPr bwMode="auto">
                  <a:xfrm>
                    <a:off x="3203575" y="1556097"/>
                    <a:ext cx="608013" cy="608013"/>
                  </a:xfrm>
                  <a:prstGeom prst="rect">
                    <a:avLst/>
                  </a:prstGeom>
                  <a:noFill/>
                  <a:ln w="9525">
                    <a:noFill/>
                    <a:miter lim="800000"/>
                    <a:headEnd/>
                    <a:tailEnd/>
                  </a:ln>
                </p:spPr>
              </p:pic>
              <p:sp>
                <p:nvSpPr>
                  <p:cNvPr id="33" name="AutoShape 37"/>
                  <p:cNvSpPr>
                    <a:spLocks noChangeArrowheads="1"/>
                  </p:cNvSpPr>
                  <p:nvPr/>
                </p:nvSpPr>
                <p:spPr bwMode="auto">
                  <a:xfrm>
                    <a:off x="7164387" y="3146772"/>
                    <a:ext cx="1295400" cy="13684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en-US" altLang="ja-JP" sz="1400" dirty="0">
                        <a:latin typeface="Hiragino Sans W3" charset="-128"/>
                        <a:ea typeface="Hiragino Sans W3" charset="-128"/>
                        <a:cs typeface="Hiragino Sans W3" charset="-128"/>
                      </a:rPr>
                      <a:t>nx@\[s{dm</a:t>
                    </a:r>
                    <a:r>
                      <a:rPr lang="ja-JP" altLang="en-US" sz="1400" dirty="0">
                        <a:latin typeface="Hiragino Sans W3" charset="-128"/>
                        <a:ea typeface="Hiragino Sans W3" charset="-128"/>
                        <a:cs typeface="Hiragino Sans W3" charset="-128"/>
                      </a:rPr>
                      <a:t>保</a:t>
                    </a:r>
                    <a:r>
                      <a:rPr lang="en-US" altLang="ja-JP" sz="1400" dirty="0">
                        <a:latin typeface="Hiragino Sans W3" charset="-128"/>
                        <a:ea typeface="Hiragino Sans W3" charset="-128"/>
                        <a:cs typeface="Hiragino Sans W3" charset="-128"/>
                      </a:rPr>
                      <a:t>xq</a:t>
                    </a:r>
                    <a:r>
                      <a:rPr lang="ja-JP" altLang="en-US" sz="1400" dirty="0">
                        <a:latin typeface="Hiragino Sans W3" charset="-128"/>
                        <a:ea typeface="Hiragino Sans W3" charset="-128"/>
                        <a:cs typeface="Hiragino Sans W3" charset="-128"/>
                      </a:rPr>
                      <a:t>構’</a:t>
                    </a:r>
                    <a:r>
                      <a:rPr lang="en-US" altLang="ja-JP" sz="1400" dirty="0">
                        <a:latin typeface="Hiragino Sans W3" charset="-128"/>
                        <a:ea typeface="Hiragino Sans W3" charset="-128"/>
                        <a:cs typeface="Hiragino Sans W3" charset="-128"/>
                      </a:rPr>
                      <a:t>:sx1...</a:t>
                    </a:r>
                  </a:p>
                  <a:p>
                    <a:pPr algn="ctr"/>
                    <a:endParaRPr lang="en-US" altLang="ja-JP" sz="1800" dirty="0">
                      <a:latin typeface="Hiragino Sans W3" charset="-128"/>
                      <a:ea typeface="Hiragino Sans W3" charset="-128"/>
                      <a:cs typeface="Hiragino Sans W3" charset="-128"/>
                    </a:endParaRPr>
                  </a:p>
                </p:txBody>
              </p:sp>
            </p:grpSp>
          </p:grpSp>
          <p:sp>
            <p:nvSpPr>
              <p:cNvPr id="34" name="Text Box 26"/>
              <p:cNvSpPr txBox="1">
                <a:spLocks noChangeArrowheads="1"/>
              </p:cNvSpPr>
              <p:nvPr/>
            </p:nvSpPr>
            <p:spPr bwMode="auto">
              <a:xfrm>
                <a:off x="7380287" y="3938935"/>
                <a:ext cx="1008062" cy="366712"/>
              </a:xfrm>
              <a:prstGeom prst="rect">
                <a:avLst/>
              </a:prstGeom>
              <a:noFill/>
              <a:ln w="9525">
                <a:noFill/>
                <a:miter lim="800000"/>
                <a:headEnd/>
                <a:tailEnd/>
              </a:ln>
            </p:spPr>
            <p:txBody>
              <a:bodyPr>
                <a:spAutoFit/>
              </a:bodyPr>
              <a:lstStyle/>
              <a:p>
                <a:r>
                  <a:rPr lang="ja-JP" altLang="en-US" sz="1800" b="1" dirty="0">
                    <a:solidFill>
                      <a:srgbClr val="008000"/>
                    </a:solidFill>
                    <a:latin typeface="ＭＳ Ｐゴシック" pitchFamily="50" charset="-128"/>
                    <a:ea typeface="ＭＳ Ｐゴシック" pitchFamily="50" charset="-128"/>
                  </a:rPr>
                  <a:t>暗号文</a:t>
                </a:r>
              </a:p>
            </p:txBody>
          </p:sp>
        </p:grpSp>
      </p:grpSp>
      <p:sp>
        <p:nvSpPr>
          <p:cNvPr id="43" name="AutoShape 39"/>
          <p:cNvSpPr>
            <a:spLocks noChangeArrowheads="1"/>
          </p:cNvSpPr>
          <p:nvPr/>
        </p:nvSpPr>
        <p:spPr bwMode="auto">
          <a:xfrm>
            <a:off x="394715" y="2296282"/>
            <a:ext cx="504825" cy="2429396"/>
          </a:xfrm>
          <a:prstGeom prst="upDownArrow">
            <a:avLst>
              <a:gd name="adj1" fmla="val 50000"/>
              <a:gd name="adj2" fmla="val 125535"/>
            </a:avLst>
          </a:prstGeom>
          <a:noFill/>
          <a:ln w="6350">
            <a:solidFill>
              <a:schemeClr val="tx1"/>
            </a:solidFill>
            <a:prstDash val="lgDashDot"/>
            <a:miter lim="800000"/>
            <a:headEnd/>
            <a:tailEnd/>
          </a:ln>
        </p:spPr>
        <p:txBody>
          <a:bodyPr vert="eaVert" wrap="none" anchor="ctr"/>
          <a:lstStyle/>
          <a:p>
            <a:endParaRPr lang="ja-JP" altLang="en-US" dirty="0"/>
          </a:p>
        </p:txBody>
      </p:sp>
      <p:grpSp>
        <p:nvGrpSpPr>
          <p:cNvPr id="44" name="図形グループ 43"/>
          <p:cNvGrpSpPr/>
          <p:nvPr/>
        </p:nvGrpSpPr>
        <p:grpSpPr>
          <a:xfrm>
            <a:off x="1052734" y="3099147"/>
            <a:ext cx="2809081" cy="1223962"/>
            <a:chOff x="1052734" y="3099147"/>
            <a:chExt cx="2809081" cy="1223962"/>
          </a:xfrm>
        </p:grpSpPr>
        <p:sp>
          <p:nvSpPr>
            <p:cNvPr id="45" name="Text Box 40"/>
            <p:cNvSpPr txBox="1">
              <a:spLocks noChangeArrowheads="1"/>
            </p:cNvSpPr>
            <p:nvPr/>
          </p:nvSpPr>
          <p:spPr bwMode="auto">
            <a:xfrm>
              <a:off x="1137992" y="3174164"/>
              <a:ext cx="2723823" cy="1077218"/>
            </a:xfrm>
            <a:prstGeom prst="rect">
              <a:avLst/>
            </a:prstGeom>
            <a:noFill/>
            <a:ln w="9525">
              <a:noFill/>
              <a:miter lim="800000"/>
              <a:headEnd/>
              <a:tailEnd/>
            </a:ln>
          </p:spPr>
          <p:txBody>
            <a:bodyPr wrap="none">
              <a:spAutoFit/>
            </a:bodyPr>
            <a:lstStyle/>
            <a:p>
              <a:r>
                <a:rPr lang="ja-JP" altLang="en-US" sz="1800" dirty="0">
                  <a:latin typeface="Hiragino Sans W3" charset="-128"/>
                  <a:ea typeface="Hiragino Sans W3" charset="-128"/>
                  <a:cs typeface="Hiragino Sans W3" charset="-128"/>
                </a:rPr>
                <a:t>あらかじめ鍵を秘密裏に</a:t>
              </a:r>
            </a:p>
            <a:p>
              <a:r>
                <a:rPr lang="ja-JP" altLang="en-US" sz="1800" dirty="0">
                  <a:latin typeface="Hiragino Sans W3" charset="-128"/>
                  <a:ea typeface="Hiragino Sans W3" charset="-128"/>
                  <a:cs typeface="Hiragino Sans W3" charset="-128"/>
                </a:rPr>
                <a:t>交換しておく必要がある</a:t>
              </a:r>
            </a:p>
            <a:p>
              <a:r>
                <a:rPr lang="ja-JP" altLang="en-US" sz="1800" dirty="0">
                  <a:latin typeface="Hiragino Sans W3" charset="-128"/>
                  <a:ea typeface="Hiragino Sans W3" charset="-128"/>
                  <a:cs typeface="Hiragino Sans W3" charset="-128"/>
                </a:rPr>
                <a:t>→</a:t>
              </a:r>
              <a:r>
                <a:rPr lang="ja-JP" altLang="en-US" sz="1800" dirty="0">
                  <a:solidFill>
                    <a:schemeClr val="bg2"/>
                  </a:solidFill>
                  <a:latin typeface="Hiragino Sans W3" charset="-128"/>
                  <a:ea typeface="Hiragino Sans W3" charset="-128"/>
                  <a:cs typeface="Hiragino Sans W3" charset="-128"/>
                </a:rPr>
                <a:t> </a:t>
              </a:r>
              <a:r>
                <a:rPr lang="ja-JP" altLang="en-US" sz="2800" b="1" dirty="0">
                  <a:solidFill>
                    <a:srgbClr val="FF0000"/>
                  </a:solidFill>
                  <a:latin typeface="Hiragino Sans W3" charset="-128"/>
                  <a:ea typeface="Hiragino Sans W3" charset="-128"/>
                  <a:cs typeface="Hiragino Sans W3" charset="-128"/>
                </a:rPr>
                <a:t>鍵配送問題</a:t>
              </a:r>
            </a:p>
          </p:txBody>
        </p:sp>
        <p:sp>
          <p:nvSpPr>
            <p:cNvPr id="46" name="Rectangle 41"/>
            <p:cNvSpPr>
              <a:spLocks noChangeArrowheads="1"/>
            </p:cNvSpPr>
            <p:nvPr/>
          </p:nvSpPr>
          <p:spPr bwMode="auto">
            <a:xfrm>
              <a:off x="1052734" y="3099147"/>
              <a:ext cx="2736850" cy="1223962"/>
            </a:xfrm>
            <a:prstGeom prst="rect">
              <a:avLst/>
            </a:prstGeom>
            <a:noFill/>
            <a:ln w="9525">
              <a:solidFill>
                <a:srgbClr val="0033CC"/>
              </a:solidFill>
              <a:miter lim="800000"/>
              <a:headEnd/>
              <a:tailEnd/>
            </a:ln>
          </p:spPr>
          <p:txBody>
            <a:bodyPr wrap="none" anchor="ctr"/>
            <a:lstStyle/>
            <a:p>
              <a:endParaRPr lang="ja-JP" altLang="en-US" dirty="0">
                <a:latin typeface="Hiragino Sans W3" charset="-128"/>
                <a:ea typeface="Hiragino Sans W3" charset="-128"/>
                <a:cs typeface="Hiragino Sans W3" charset="-128"/>
              </a:endParaRPr>
            </a:p>
          </p:txBody>
        </p:sp>
      </p:grpSp>
      <p:pic>
        <p:nvPicPr>
          <p:cNvPr id="47" name="Picture 38" descr="MCj04339030000[1]"/>
          <p:cNvPicPr>
            <a:picLocks noChangeAspect="1" noChangeArrowheads="1"/>
          </p:cNvPicPr>
          <p:nvPr/>
        </p:nvPicPr>
        <p:blipFill>
          <a:blip r:embed="rId2" cstate="print"/>
          <a:srcRect/>
          <a:stretch>
            <a:fillRect/>
          </a:stretch>
        </p:blipFill>
        <p:spPr bwMode="auto">
          <a:xfrm>
            <a:off x="252413" y="3237816"/>
            <a:ext cx="771525" cy="771525"/>
          </a:xfrm>
          <a:prstGeom prst="rect">
            <a:avLst/>
          </a:prstGeom>
          <a:noFill/>
          <a:ln w="9525">
            <a:noFill/>
            <a:miter lim="800000"/>
            <a:headEnd/>
            <a:tailEnd/>
          </a:ln>
        </p:spPr>
      </p:pic>
    </p:spTree>
    <p:extLst>
      <p:ext uri="{BB962C8B-B14F-4D97-AF65-F5344CB8AC3E}">
        <p14:creationId xmlns:p14="http://schemas.microsoft.com/office/powerpoint/2010/main" val="691883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公開鍵暗号</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鍵配送問題を解決</a:t>
            </a:r>
            <a:r>
              <a:rPr lang="ja-JP" altLang="en-US" dirty="0" smtClean="0"/>
              <a:t>できる</a:t>
            </a:r>
            <a:endParaRPr lang="ja-JP" altLang="en-US" dirty="0"/>
          </a:p>
          <a:p>
            <a:r>
              <a:rPr lang="ja-JP" altLang="en-US" dirty="0"/>
              <a:t>秘密鍵 </a:t>
            </a:r>
            <a:r>
              <a:rPr lang="en-US" altLang="ja-JP" dirty="0"/>
              <a:t>(private key) </a:t>
            </a:r>
            <a:r>
              <a:rPr lang="ja-JP" altLang="en-US" dirty="0"/>
              <a:t>と公開鍵 </a:t>
            </a:r>
            <a:r>
              <a:rPr lang="en-US" altLang="ja-JP" dirty="0"/>
              <a:t>(public key) </a:t>
            </a:r>
            <a:r>
              <a:rPr lang="ja-JP" altLang="en-US" dirty="0"/>
              <a:t>のペアとして鍵が作られる</a:t>
            </a:r>
          </a:p>
          <a:p>
            <a:pPr lvl="1"/>
            <a:r>
              <a:rPr lang="ja-JP" altLang="en-US" dirty="0"/>
              <a:t>公開鍵で暗号化されたものは</a:t>
            </a:r>
            <a:r>
              <a:rPr lang="en-US" altLang="ja-JP" dirty="0"/>
              <a:t>, </a:t>
            </a:r>
            <a:r>
              <a:rPr lang="ja-JP" altLang="en-US" dirty="0"/>
              <a:t>ペアの秘密鍵でしか復号</a:t>
            </a:r>
            <a:r>
              <a:rPr lang="ja-JP" altLang="en-US" dirty="0" smtClean="0"/>
              <a:t>できない</a:t>
            </a:r>
            <a:endParaRPr kumimoji="1" lang="en-US" altLang="ja-JP" dirty="0" smtClean="0"/>
          </a:p>
          <a:p>
            <a:pPr marL="0" indent="0">
              <a:buNone/>
            </a:pPr>
            <a:endParaRPr lang="en-US" altLang="ja-JP" dirty="0" smtClean="0"/>
          </a:p>
          <a:p>
            <a:endParaRPr kumimoji="1" lang="en-US" altLang="ja-JP" dirty="0" smtClean="0"/>
          </a:p>
          <a:p>
            <a:endParaRPr kumimoji="1" lang="en-US" altLang="ja-JP" dirty="0" smtClean="0"/>
          </a:p>
          <a:p>
            <a:endParaRPr kumimoji="1" lang="en-US" altLang="ja-JP" dirty="0" smtClean="0"/>
          </a:p>
          <a:p>
            <a:pPr marL="0" indent="0">
              <a:buNone/>
            </a:pPr>
            <a:r>
              <a:rPr lang="en-US" altLang="ja-JP" dirty="0"/>
              <a:t> </a:t>
            </a:r>
            <a:endParaRPr kumimoji="1" lang="ja-JP" altLang="en-US" dirty="0"/>
          </a:p>
        </p:txBody>
      </p:sp>
      <p:sp>
        <p:nvSpPr>
          <p:cNvPr id="4" name="AutoShape 42"/>
          <p:cNvSpPr>
            <a:spLocks noChangeArrowheads="1"/>
          </p:cNvSpPr>
          <p:nvPr/>
        </p:nvSpPr>
        <p:spPr bwMode="auto">
          <a:xfrm>
            <a:off x="5580856" y="4437757"/>
            <a:ext cx="1295400" cy="1079500"/>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en-US" altLang="ja-JP" sz="1400" dirty="0">
                <a:latin typeface="ＭＳ Ｐゴシック" pitchFamily="50" charset="-128"/>
                <a:ea typeface="ＭＳ Ｐゴシック" pitchFamily="50" charset="-128"/>
              </a:rPr>
              <a:t>nx@\[s{dm</a:t>
            </a:r>
            <a:r>
              <a:rPr lang="ja-JP" altLang="en-US" sz="1400" dirty="0">
                <a:latin typeface="ＭＳ Ｐゴシック" pitchFamily="50" charset="-128"/>
                <a:ea typeface="ＭＳ Ｐゴシック" pitchFamily="50" charset="-128"/>
              </a:rPr>
              <a:t>保</a:t>
            </a:r>
            <a:r>
              <a:rPr lang="en-US" altLang="ja-JP" sz="1400" dirty="0">
                <a:latin typeface="ＭＳ Ｐゴシック" pitchFamily="50" charset="-128"/>
                <a:ea typeface="ＭＳ Ｐゴシック" pitchFamily="50" charset="-128"/>
              </a:rPr>
              <a:t>xq</a:t>
            </a:r>
            <a:r>
              <a:rPr lang="ja-JP" altLang="en-US" sz="1400" dirty="0">
                <a:latin typeface="ＭＳ Ｐゴシック" pitchFamily="50" charset="-128"/>
                <a:ea typeface="ＭＳ Ｐゴシック" pitchFamily="50" charset="-128"/>
              </a:rPr>
              <a:t>構’</a:t>
            </a:r>
            <a:r>
              <a:rPr lang="en-US" altLang="ja-JP" sz="1400" dirty="0">
                <a:latin typeface="ＭＳ Ｐゴシック" pitchFamily="50" charset="-128"/>
                <a:ea typeface="ＭＳ Ｐゴシック" pitchFamily="50" charset="-128"/>
              </a:rPr>
              <a:t>:sx1...</a:t>
            </a:r>
          </a:p>
          <a:p>
            <a:pPr algn="ctr"/>
            <a:endParaRPr lang="en-US" altLang="ja-JP" sz="1800" dirty="0">
              <a:latin typeface="ＭＳ Ｐゴシック" pitchFamily="50" charset="-128"/>
              <a:ea typeface="ＭＳ Ｐゴシック" pitchFamily="50" charset="-128"/>
            </a:endParaRPr>
          </a:p>
        </p:txBody>
      </p:sp>
      <p:sp>
        <p:nvSpPr>
          <p:cNvPr id="5" name="AutoShape 43"/>
          <p:cNvSpPr>
            <a:spLocks noChangeArrowheads="1"/>
          </p:cNvSpPr>
          <p:nvPr/>
        </p:nvSpPr>
        <p:spPr bwMode="auto">
          <a:xfrm>
            <a:off x="1620044" y="4437757"/>
            <a:ext cx="1439862" cy="1152525"/>
          </a:xfrm>
          <a:prstGeom prst="foldedCorner">
            <a:avLst>
              <a:gd name="adj" fmla="val 12500"/>
            </a:avLst>
          </a:prstGeom>
          <a:solidFill>
            <a:srgbClr val="008000">
              <a:alpha val="10196"/>
            </a:srgbClr>
          </a:solidFill>
          <a:ln w="9525">
            <a:solidFill>
              <a:schemeClr val="tx1"/>
            </a:solidFill>
            <a:round/>
            <a:headEnd/>
            <a:tailEnd/>
          </a:ln>
        </p:spPr>
        <p:txBody>
          <a:bodyPr anchor="ctr" anchorCtr="1"/>
          <a:lstStyle/>
          <a:p>
            <a:pPr algn="ctr"/>
            <a:r>
              <a:rPr lang="ja-JP" altLang="en-US" sz="1600" dirty="0">
                <a:latin typeface="ＭＳ Ｐゴシック" pitchFamily="50" charset="-128"/>
                <a:ea typeface="ＭＳ Ｐゴシック" pitchFamily="50" charset="-128"/>
              </a:rPr>
              <a:t>今週の日曜日</a:t>
            </a:r>
            <a:r>
              <a:rPr lang="en-US" altLang="ja-JP" sz="1600" dirty="0">
                <a:latin typeface="ＭＳ Ｐゴシック" pitchFamily="50" charset="-128"/>
                <a:ea typeface="ＭＳ Ｐゴシック" pitchFamily="50" charset="-128"/>
              </a:rPr>
              <a:t>Q</a:t>
            </a:r>
            <a:r>
              <a:rPr lang="ja-JP" altLang="en-US" sz="1600" dirty="0">
                <a:latin typeface="ＭＳ Ｐゴシック" pitchFamily="50" charset="-128"/>
                <a:ea typeface="ＭＳ Ｐゴシック" pitchFamily="50" charset="-128"/>
              </a:rPr>
              <a:t>駅で</a:t>
            </a:r>
            <a:r>
              <a:rPr lang="en-US" altLang="ja-JP" sz="1600" dirty="0">
                <a:latin typeface="ＭＳ Ｐゴシック" pitchFamily="50" charset="-128"/>
                <a:ea typeface="ＭＳ Ｐゴシック" pitchFamily="50" charset="-128"/>
              </a:rPr>
              <a:t>…</a:t>
            </a:r>
          </a:p>
          <a:p>
            <a:pPr algn="ctr"/>
            <a:endParaRPr lang="en-US" altLang="ja-JP" sz="1800" dirty="0">
              <a:latin typeface="ＭＳ Ｐゴシック" pitchFamily="50" charset="-128"/>
              <a:ea typeface="ＭＳ Ｐゴシック" pitchFamily="50" charset="-128"/>
            </a:endParaRPr>
          </a:p>
        </p:txBody>
      </p:sp>
      <p:grpSp>
        <p:nvGrpSpPr>
          <p:cNvPr id="6" name="Group 14"/>
          <p:cNvGrpSpPr>
            <a:grpSpLocks/>
          </p:cNvGrpSpPr>
          <p:nvPr/>
        </p:nvGrpSpPr>
        <p:grpSpPr bwMode="auto">
          <a:xfrm>
            <a:off x="3852069" y="5590282"/>
            <a:ext cx="690562" cy="647700"/>
            <a:chOff x="1565" y="1570"/>
            <a:chExt cx="662" cy="486"/>
          </a:xfrm>
        </p:grpSpPr>
        <p:pic>
          <p:nvPicPr>
            <p:cNvPr id="7" name="Picture 12" descr="MCj04339030000[1]"/>
            <p:cNvPicPr>
              <a:picLocks noChangeAspect="1" noChangeArrowheads="1"/>
            </p:cNvPicPr>
            <p:nvPr/>
          </p:nvPicPr>
          <p:blipFill>
            <a:blip r:embed="rId2"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8" name="Text Box 13"/>
            <p:cNvSpPr txBox="1">
              <a:spLocks noChangeArrowheads="1"/>
            </p:cNvSpPr>
            <p:nvPr/>
          </p:nvSpPr>
          <p:spPr bwMode="auto">
            <a:xfrm>
              <a:off x="1791" y="1822"/>
              <a:ext cx="436" cy="192"/>
            </a:xfrm>
            <a:prstGeom prst="rect">
              <a:avLst/>
            </a:prstGeom>
            <a:noFill/>
            <a:ln w="9525">
              <a:noFill/>
              <a:miter lim="800000"/>
              <a:headEnd/>
              <a:tailEnd/>
            </a:ln>
          </p:spPr>
          <p:txBody>
            <a:bodyPr wrap="none">
              <a:spAutoFit/>
            </a:bodyPr>
            <a:lstStyle/>
            <a:p>
              <a:r>
                <a:rPr lang="en-US" altLang="ja-JP" sz="1400" dirty="0" smtClean="0">
                  <a:latin typeface="ＭＳ Ｐゴシック" pitchFamily="50" charset="-128"/>
                </a:rPr>
                <a:t>private</a:t>
              </a:r>
              <a:endParaRPr lang="en-US" altLang="ja-JP" sz="1400" dirty="0">
                <a:latin typeface="ＭＳ Ｐゴシック" pitchFamily="50" charset="-128"/>
              </a:endParaRPr>
            </a:p>
          </p:txBody>
        </p:sp>
      </p:grpSp>
      <p:grpSp>
        <p:nvGrpSpPr>
          <p:cNvPr id="9" name="Group 19"/>
          <p:cNvGrpSpPr>
            <a:grpSpLocks/>
          </p:cNvGrpSpPr>
          <p:nvPr/>
        </p:nvGrpSpPr>
        <p:grpSpPr bwMode="auto">
          <a:xfrm>
            <a:off x="3923506" y="3717032"/>
            <a:ext cx="647700" cy="647700"/>
            <a:chOff x="4513" y="890"/>
            <a:chExt cx="569" cy="486"/>
          </a:xfrm>
        </p:grpSpPr>
        <p:pic>
          <p:nvPicPr>
            <p:cNvPr id="10" name="Picture 11" descr="MCj04339030000[1]"/>
            <p:cNvPicPr>
              <a:picLocks noChangeAspect="1" noChangeArrowheads="1"/>
            </p:cNvPicPr>
            <p:nvPr/>
          </p:nvPicPr>
          <p:blipFill>
            <a:blip r:embed="rId3"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1" name="Text Box 15"/>
            <p:cNvSpPr txBox="1">
              <a:spLocks noChangeArrowheads="1"/>
            </p:cNvSpPr>
            <p:nvPr/>
          </p:nvSpPr>
          <p:spPr bwMode="auto">
            <a:xfrm>
              <a:off x="4694" y="1155"/>
              <a:ext cx="388" cy="192"/>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public</a:t>
              </a:r>
            </a:p>
          </p:txBody>
        </p:sp>
      </p:grpSp>
      <p:sp>
        <p:nvSpPr>
          <p:cNvPr id="12" name="右矢印 11"/>
          <p:cNvSpPr/>
          <p:nvPr/>
        </p:nvSpPr>
        <p:spPr>
          <a:xfrm>
            <a:off x="3275806" y="4293295"/>
            <a:ext cx="2087563" cy="431800"/>
          </a:xfrm>
          <a:prstGeom prst="rightArrow">
            <a:avLst>
              <a:gd name="adj1" fmla="val 6979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ea typeface="ＭＳ Ｐゴシック" pitchFamily="50" charset="-128"/>
              </a:rPr>
              <a:t>暗号化</a:t>
            </a:r>
          </a:p>
        </p:txBody>
      </p:sp>
      <p:sp>
        <p:nvSpPr>
          <p:cNvPr id="13" name="左矢印 12"/>
          <p:cNvSpPr/>
          <p:nvPr/>
        </p:nvSpPr>
        <p:spPr>
          <a:xfrm>
            <a:off x="3275806" y="5156895"/>
            <a:ext cx="2016125" cy="576262"/>
          </a:xfrm>
          <a:prstGeom prst="lef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tx1"/>
                </a:solidFill>
                <a:latin typeface="ＭＳ Ｐゴシック" pitchFamily="50" charset="-128"/>
                <a:ea typeface="ＭＳ Ｐゴシック" pitchFamily="50" charset="-128"/>
              </a:rPr>
              <a:t>復号</a:t>
            </a:r>
            <a:endParaRPr lang="ja-JP" altLang="en-US" sz="2400" dirty="0">
              <a:solidFill>
                <a:schemeClr val="tx1"/>
              </a:solidFill>
              <a:latin typeface="ＭＳ Ｐゴシック" pitchFamily="50" charset="-128"/>
              <a:ea typeface="ＭＳ Ｐゴシック" pitchFamily="50" charset="-128"/>
            </a:endParaRPr>
          </a:p>
        </p:txBody>
      </p:sp>
      <p:grpSp>
        <p:nvGrpSpPr>
          <p:cNvPr id="14" name="Group 14"/>
          <p:cNvGrpSpPr>
            <a:grpSpLocks/>
          </p:cNvGrpSpPr>
          <p:nvPr/>
        </p:nvGrpSpPr>
        <p:grpSpPr bwMode="auto">
          <a:xfrm>
            <a:off x="6012609" y="3572941"/>
            <a:ext cx="1050926" cy="771525"/>
            <a:chOff x="1565" y="1570"/>
            <a:chExt cx="662" cy="486"/>
          </a:xfrm>
        </p:grpSpPr>
        <p:pic>
          <p:nvPicPr>
            <p:cNvPr id="15" name="Picture 12" descr="MCj04339030000[1]"/>
            <p:cNvPicPr>
              <a:picLocks noChangeAspect="1" noChangeArrowheads="1"/>
            </p:cNvPicPr>
            <p:nvPr/>
          </p:nvPicPr>
          <p:blipFill>
            <a:blip r:embed="rId4"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16" name="Text Box 13"/>
            <p:cNvSpPr txBox="1">
              <a:spLocks noChangeArrowheads="1"/>
            </p:cNvSpPr>
            <p:nvPr/>
          </p:nvSpPr>
          <p:spPr bwMode="auto">
            <a:xfrm>
              <a:off x="1791" y="1822"/>
              <a:ext cx="436" cy="192"/>
            </a:xfrm>
            <a:prstGeom prst="rect">
              <a:avLst/>
            </a:prstGeom>
            <a:noFill/>
            <a:ln w="9525">
              <a:noFill/>
              <a:miter lim="800000"/>
              <a:headEnd/>
              <a:tailEnd/>
            </a:ln>
          </p:spPr>
          <p:txBody>
            <a:bodyPr wrap="none">
              <a:spAutoFit/>
            </a:bodyPr>
            <a:lstStyle/>
            <a:p>
              <a:r>
                <a:rPr lang="en-US" altLang="ja-JP" sz="1400" dirty="0" smtClean="0">
                  <a:latin typeface="ＭＳ Ｐゴシック" pitchFamily="50" charset="-128"/>
                </a:rPr>
                <a:t>private</a:t>
              </a:r>
              <a:endParaRPr lang="en-US" altLang="ja-JP" sz="1400" dirty="0">
                <a:latin typeface="ＭＳ Ｐゴシック" pitchFamily="50" charset="-128"/>
              </a:endParaRPr>
            </a:p>
          </p:txBody>
        </p:sp>
      </p:grpSp>
      <p:grpSp>
        <p:nvGrpSpPr>
          <p:cNvPr id="17" name="Group 19"/>
          <p:cNvGrpSpPr>
            <a:grpSpLocks/>
          </p:cNvGrpSpPr>
          <p:nvPr/>
        </p:nvGrpSpPr>
        <p:grpSpPr bwMode="auto">
          <a:xfrm>
            <a:off x="7165142" y="3572941"/>
            <a:ext cx="903288" cy="771525"/>
            <a:chOff x="4513" y="890"/>
            <a:chExt cx="569" cy="486"/>
          </a:xfrm>
        </p:grpSpPr>
        <p:pic>
          <p:nvPicPr>
            <p:cNvPr id="18" name="Picture 11" descr="MCj04339030000[1]"/>
            <p:cNvPicPr>
              <a:picLocks noChangeAspect="1" noChangeArrowheads="1"/>
            </p:cNvPicPr>
            <p:nvPr/>
          </p:nvPicPr>
          <p:blipFill>
            <a:blip r:embed="rId4"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9" name="Text Box 15"/>
            <p:cNvSpPr txBox="1">
              <a:spLocks noChangeArrowheads="1"/>
            </p:cNvSpPr>
            <p:nvPr/>
          </p:nvSpPr>
          <p:spPr bwMode="auto">
            <a:xfrm>
              <a:off x="4694" y="1155"/>
              <a:ext cx="388" cy="192"/>
            </a:xfrm>
            <a:prstGeom prst="rect">
              <a:avLst/>
            </a:prstGeom>
            <a:noFill/>
            <a:ln w="9525">
              <a:noFill/>
              <a:miter lim="800000"/>
              <a:headEnd/>
              <a:tailEnd/>
            </a:ln>
          </p:spPr>
          <p:txBody>
            <a:bodyPr wrap="none">
              <a:spAutoFit/>
            </a:bodyPr>
            <a:lstStyle/>
            <a:p>
              <a:r>
                <a:rPr lang="en-US" altLang="ja-JP" sz="1400" dirty="0" smtClean="0">
                  <a:latin typeface="ＭＳ Ｐゴシック" pitchFamily="50" charset="-128"/>
                </a:rPr>
                <a:t>public</a:t>
              </a:r>
              <a:endParaRPr lang="en-US" altLang="ja-JP" sz="1400" dirty="0">
                <a:latin typeface="ＭＳ Ｐゴシック" pitchFamily="50" charset="-128"/>
              </a:endParaRPr>
            </a:p>
          </p:txBody>
        </p:sp>
      </p:grpSp>
      <p:sp>
        <p:nvSpPr>
          <p:cNvPr id="20" name="AutoShape 18"/>
          <p:cNvSpPr>
            <a:spLocks noChangeArrowheads="1"/>
          </p:cNvSpPr>
          <p:nvPr/>
        </p:nvSpPr>
        <p:spPr bwMode="auto">
          <a:xfrm>
            <a:off x="5868144" y="3572941"/>
            <a:ext cx="2592388" cy="792163"/>
          </a:xfrm>
          <a:prstGeom prst="roundRect">
            <a:avLst>
              <a:gd name="adj" fmla="val 16667"/>
            </a:avLst>
          </a:prstGeom>
          <a:noFill/>
          <a:ln w="9525">
            <a:solidFill>
              <a:schemeClr val="tx1"/>
            </a:solidFill>
            <a:round/>
            <a:headEnd/>
            <a:tailEnd/>
          </a:ln>
        </p:spPr>
        <p:txBody>
          <a:bodyPr wrap="none" anchor="ctr"/>
          <a:lstStyle/>
          <a:p>
            <a:endParaRPr lang="ja-JP" altLang="en-US" dirty="0"/>
          </a:p>
        </p:txBody>
      </p:sp>
    </p:spTree>
    <p:extLst>
      <p:ext uri="{BB962C8B-B14F-4D97-AF65-F5344CB8AC3E}">
        <p14:creationId xmlns:p14="http://schemas.microsoft.com/office/powerpoint/2010/main" val="3900962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公開鍵暗号の使い方</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Alice </a:t>
            </a:r>
            <a:r>
              <a:rPr lang="ja-JP" altLang="en-US" dirty="0"/>
              <a:t>が </a:t>
            </a:r>
            <a:r>
              <a:rPr lang="en-US" altLang="ja-JP" dirty="0"/>
              <a:t>Bob </a:t>
            </a:r>
            <a:r>
              <a:rPr lang="ja-JP" altLang="en-US" dirty="0"/>
              <a:t>にメッセージを送るとき</a:t>
            </a:r>
          </a:p>
          <a:p>
            <a:pPr lvl="1"/>
            <a:r>
              <a:rPr lang="en-US" altLang="ja-JP" dirty="0"/>
              <a:t>Bob </a:t>
            </a:r>
            <a:r>
              <a:rPr lang="ja-JP" altLang="en-US" dirty="0"/>
              <a:t>はあらかじめ鍵のペアを作っておき</a:t>
            </a:r>
            <a:r>
              <a:rPr lang="en-US" altLang="ja-JP" dirty="0"/>
              <a:t>, </a:t>
            </a:r>
            <a:r>
              <a:rPr lang="ja-JP" altLang="en-US" dirty="0"/>
              <a:t>公開鍵をネットワーク上に公開</a:t>
            </a:r>
            <a:r>
              <a:rPr lang="en-US" altLang="ja-JP" dirty="0"/>
              <a:t>[1]</a:t>
            </a:r>
          </a:p>
          <a:p>
            <a:pPr lvl="1"/>
            <a:r>
              <a:rPr lang="en-US" altLang="ja-JP" dirty="0"/>
              <a:t>Alice </a:t>
            </a:r>
            <a:r>
              <a:rPr lang="ja-JP" altLang="en-US" dirty="0"/>
              <a:t>は</a:t>
            </a:r>
            <a:r>
              <a:rPr lang="en-US" altLang="ja-JP" dirty="0"/>
              <a:t>, Bob </a:t>
            </a:r>
            <a:r>
              <a:rPr lang="ja-JP" altLang="en-US" dirty="0"/>
              <a:t>の公開鍵でメッセージを暗号化</a:t>
            </a:r>
            <a:r>
              <a:rPr lang="en-US" altLang="ja-JP" dirty="0"/>
              <a:t>[2] </a:t>
            </a:r>
            <a:r>
              <a:rPr lang="ja-JP" altLang="en-US" dirty="0"/>
              <a:t>したのち送信</a:t>
            </a:r>
            <a:r>
              <a:rPr lang="en-US" altLang="ja-JP" dirty="0"/>
              <a:t>[3</a:t>
            </a:r>
            <a:r>
              <a:rPr lang="en-US" altLang="ja-JP" dirty="0" smtClean="0"/>
              <a:t>]</a:t>
            </a:r>
            <a:endParaRPr lang="en-US" altLang="ja-JP" dirty="0"/>
          </a:p>
          <a:p>
            <a:pPr lvl="1"/>
            <a:r>
              <a:rPr lang="en-US" altLang="ja-JP" dirty="0"/>
              <a:t>Bob </a:t>
            </a:r>
            <a:r>
              <a:rPr lang="ja-JP" altLang="en-US" dirty="0"/>
              <a:t>は自分の秘密鍵でメッセージを復号</a:t>
            </a:r>
            <a:r>
              <a:rPr lang="en-US" altLang="ja-JP" dirty="0"/>
              <a:t>[4]</a:t>
            </a:r>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lang="ja-JP" altLang="en-US" dirty="0"/>
              <a:t>　</a:t>
            </a:r>
            <a:endParaRPr kumimoji="1" lang="ja-JP" altLang="en-US" dirty="0"/>
          </a:p>
        </p:txBody>
      </p:sp>
      <p:sp>
        <p:nvSpPr>
          <p:cNvPr id="4" name="正方形/長方形 3"/>
          <p:cNvSpPr/>
          <p:nvPr/>
        </p:nvSpPr>
        <p:spPr>
          <a:xfrm>
            <a:off x="5972175" y="5373216"/>
            <a:ext cx="832073" cy="2878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 name="Text Box 44"/>
          <p:cNvSpPr txBox="1">
            <a:spLocks noChangeArrowheads="1"/>
          </p:cNvSpPr>
          <p:nvPr/>
        </p:nvSpPr>
        <p:spPr bwMode="auto">
          <a:xfrm>
            <a:off x="5972175" y="5360988"/>
            <a:ext cx="1479550" cy="336550"/>
          </a:xfrm>
          <a:prstGeom prst="rect">
            <a:avLst/>
          </a:prstGeom>
          <a:noFill/>
          <a:ln w="9525">
            <a:noFill/>
            <a:miter lim="800000"/>
            <a:headEnd/>
            <a:tailEnd/>
          </a:ln>
        </p:spPr>
        <p:txBody>
          <a:bodyPr>
            <a:spAutoFit/>
          </a:bodyPr>
          <a:lstStyle/>
          <a:p>
            <a:r>
              <a:rPr lang="en-US" altLang="ja-JP" sz="1600" b="1" dirty="0">
                <a:latin typeface="ＭＳ Ｐゴシック" pitchFamily="50" charset="-128"/>
                <a:ea typeface="ＭＳ Ｐゴシック" pitchFamily="50" charset="-128"/>
              </a:rPr>
              <a:t>[4]</a:t>
            </a:r>
            <a:r>
              <a:rPr lang="ja-JP" altLang="en-US" sz="1600" b="1" dirty="0" smtClean="0">
                <a:latin typeface="ＭＳ Ｐゴシック" pitchFamily="50" charset="-128"/>
                <a:ea typeface="ＭＳ Ｐゴシック" pitchFamily="50" charset="-128"/>
              </a:rPr>
              <a:t>復号</a:t>
            </a:r>
            <a:endParaRPr lang="ja-JP" altLang="en-US" sz="1600" b="1" dirty="0">
              <a:latin typeface="ＭＳ Ｐゴシック" pitchFamily="50" charset="-128"/>
              <a:ea typeface="ＭＳ Ｐゴシック" pitchFamily="50" charset="-128"/>
            </a:endParaRPr>
          </a:p>
        </p:txBody>
      </p:sp>
      <p:sp>
        <p:nvSpPr>
          <p:cNvPr id="6" name="正方形/長方形 5"/>
          <p:cNvSpPr/>
          <p:nvPr/>
        </p:nvSpPr>
        <p:spPr>
          <a:xfrm>
            <a:off x="5724152" y="4652243"/>
            <a:ext cx="2808288" cy="2889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 name="Text Box 41"/>
          <p:cNvSpPr txBox="1">
            <a:spLocks noChangeArrowheads="1"/>
          </p:cNvSpPr>
          <p:nvPr/>
        </p:nvSpPr>
        <p:spPr bwMode="auto">
          <a:xfrm>
            <a:off x="5365055" y="4604618"/>
            <a:ext cx="3527425" cy="336550"/>
          </a:xfrm>
          <a:prstGeom prst="rect">
            <a:avLst/>
          </a:prstGeom>
          <a:solidFill>
            <a:schemeClr val="bg1">
              <a:alpha val="21960"/>
            </a:schemeClr>
          </a:solidFill>
          <a:ln w="9525">
            <a:noFill/>
            <a:miter lim="800000"/>
            <a:headEnd/>
            <a:tailEnd/>
          </a:ln>
        </p:spPr>
        <p:txBody>
          <a:bodyPr>
            <a:spAutoFit/>
          </a:bodyPr>
          <a:lstStyle/>
          <a:p>
            <a:r>
              <a:rPr lang="ja-JP" altLang="en-US" sz="1600" b="1" dirty="0">
                <a:latin typeface="ＭＳ Ｐゴシック" pitchFamily="50" charset="-128"/>
                <a:ea typeface="ＭＳ Ｐゴシック" pitchFamily="50" charset="-128"/>
              </a:rPr>
              <a:t>　　　</a:t>
            </a:r>
            <a:r>
              <a:rPr lang="en-US" altLang="ja-JP" sz="1600" b="1" dirty="0">
                <a:latin typeface="ＭＳ Ｐゴシック" pitchFamily="50" charset="-128"/>
                <a:ea typeface="ＭＳ Ｐゴシック" pitchFamily="50" charset="-128"/>
              </a:rPr>
              <a:t>[1]</a:t>
            </a:r>
            <a:r>
              <a:rPr lang="ja-JP" altLang="en-US" sz="1600" b="1" dirty="0">
                <a:latin typeface="ＭＳ Ｐゴシック" pitchFamily="50" charset="-128"/>
                <a:ea typeface="ＭＳ Ｐゴシック" pitchFamily="50" charset="-128"/>
              </a:rPr>
              <a:t>鍵ペア生成</a:t>
            </a:r>
            <a:r>
              <a:rPr lang="ja-JP" altLang="en-US" sz="1600" b="1" dirty="0" smtClean="0">
                <a:latin typeface="ＭＳ Ｐゴシック" pitchFamily="50" charset="-128"/>
                <a:ea typeface="ＭＳ Ｐゴシック" pitchFamily="50" charset="-128"/>
              </a:rPr>
              <a:t>・公開鍵</a:t>
            </a:r>
            <a:r>
              <a:rPr lang="ja-JP" altLang="en-US" sz="1600" b="1" dirty="0">
                <a:latin typeface="ＭＳ Ｐゴシック" pitchFamily="50" charset="-128"/>
                <a:ea typeface="ＭＳ Ｐゴシック" pitchFamily="50" charset="-128"/>
              </a:rPr>
              <a:t>の公開</a:t>
            </a:r>
          </a:p>
        </p:txBody>
      </p:sp>
      <p:sp>
        <p:nvSpPr>
          <p:cNvPr id="8" name="正方形/長方形 7"/>
          <p:cNvSpPr/>
          <p:nvPr/>
        </p:nvSpPr>
        <p:spPr>
          <a:xfrm>
            <a:off x="1331913" y="4868863"/>
            <a:ext cx="936625" cy="288925"/>
          </a:xfrm>
          <a:prstGeom prst="rect">
            <a:avLst/>
          </a:prstGeom>
          <a:solidFill>
            <a:srgbClr val="8BB9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a:xfrm>
            <a:off x="3635375" y="5876925"/>
            <a:ext cx="792163" cy="288925"/>
          </a:xfrm>
          <a:prstGeom prst="rect">
            <a:avLst/>
          </a:prstGeom>
          <a:solidFill>
            <a:srgbClr val="80E0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0" name="Group 14"/>
          <p:cNvGrpSpPr>
            <a:grpSpLocks/>
          </p:cNvGrpSpPr>
          <p:nvPr/>
        </p:nvGrpSpPr>
        <p:grpSpPr bwMode="auto">
          <a:xfrm>
            <a:off x="6012607" y="3572941"/>
            <a:ext cx="1050925" cy="771525"/>
            <a:chOff x="1565" y="1570"/>
            <a:chExt cx="662" cy="486"/>
          </a:xfrm>
        </p:grpSpPr>
        <p:pic>
          <p:nvPicPr>
            <p:cNvPr id="11" name="Picture 12" descr="MCj04339030000[1]"/>
            <p:cNvPicPr>
              <a:picLocks noChangeAspect="1" noChangeArrowheads="1"/>
            </p:cNvPicPr>
            <p:nvPr/>
          </p:nvPicPr>
          <p:blipFill>
            <a:blip r:embed="rId2"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12" name="Text Box 13"/>
            <p:cNvSpPr txBox="1">
              <a:spLocks noChangeArrowheads="1"/>
            </p:cNvSpPr>
            <p:nvPr/>
          </p:nvSpPr>
          <p:spPr bwMode="auto">
            <a:xfrm>
              <a:off x="1791" y="1822"/>
              <a:ext cx="436" cy="192"/>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private</a:t>
              </a:r>
            </a:p>
          </p:txBody>
        </p:sp>
      </p:grpSp>
      <p:grpSp>
        <p:nvGrpSpPr>
          <p:cNvPr id="13" name="Group 19"/>
          <p:cNvGrpSpPr>
            <a:grpSpLocks/>
          </p:cNvGrpSpPr>
          <p:nvPr/>
        </p:nvGrpSpPr>
        <p:grpSpPr bwMode="auto">
          <a:xfrm>
            <a:off x="7165132" y="3572941"/>
            <a:ext cx="903287" cy="771525"/>
            <a:chOff x="4513" y="890"/>
            <a:chExt cx="569" cy="486"/>
          </a:xfrm>
        </p:grpSpPr>
        <p:pic>
          <p:nvPicPr>
            <p:cNvPr id="14" name="Picture 11" descr="MCj04339030000[1]"/>
            <p:cNvPicPr>
              <a:picLocks noChangeAspect="1" noChangeArrowheads="1"/>
            </p:cNvPicPr>
            <p:nvPr/>
          </p:nvPicPr>
          <p:blipFill>
            <a:blip r:embed="rId2"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5" name="Text Box 15"/>
            <p:cNvSpPr txBox="1">
              <a:spLocks noChangeArrowheads="1"/>
            </p:cNvSpPr>
            <p:nvPr/>
          </p:nvSpPr>
          <p:spPr bwMode="auto">
            <a:xfrm>
              <a:off x="4694" y="1155"/>
              <a:ext cx="388" cy="192"/>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public</a:t>
              </a:r>
            </a:p>
          </p:txBody>
        </p:sp>
      </p:grpSp>
      <p:sp>
        <p:nvSpPr>
          <p:cNvPr id="16" name="AutoShape 18"/>
          <p:cNvSpPr>
            <a:spLocks noChangeArrowheads="1"/>
          </p:cNvSpPr>
          <p:nvPr/>
        </p:nvSpPr>
        <p:spPr bwMode="auto">
          <a:xfrm>
            <a:off x="5868144" y="3572941"/>
            <a:ext cx="2592388" cy="792163"/>
          </a:xfrm>
          <a:prstGeom prst="roundRect">
            <a:avLst>
              <a:gd name="adj" fmla="val 16667"/>
            </a:avLst>
          </a:prstGeom>
          <a:noFill/>
          <a:ln w="9525">
            <a:solidFill>
              <a:schemeClr val="tx1"/>
            </a:solidFill>
            <a:round/>
            <a:headEnd/>
            <a:tailEnd/>
          </a:ln>
        </p:spPr>
        <p:txBody>
          <a:bodyPr wrap="none" anchor="ctr"/>
          <a:lstStyle/>
          <a:p>
            <a:endParaRPr lang="ja-JP" altLang="en-US" dirty="0"/>
          </a:p>
        </p:txBody>
      </p:sp>
      <p:grpSp>
        <p:nvGrpSpPr>
          <p:cNvPr id="17" name="Group 22"/>
          <p:cNvGrpSpPr>
            <a:grpSpLocks/>
          </p:cNvGrpSpPr>
          <p:nvPr/>
        </p:nvGrpSpPr>
        <p:grpSpPr bwMode="auto">
          <a:xfrm>
            <a:off x="468313" y="5300663"/>
            <a:ext cx="884237" cy="942975"/>
            <a:chOff x="645" y="981"/>
            <a:chExt cx="557" cy="594"/>
          </a:xfrm>
        </p:grpSpPr>
        <p:pic>
          <p:nvPicPr>
            <p:cNvPr id="18" name="Picture 23" descr="MCj03966560000[1]"/>
            <p:cNvPicPr>
              <a:picLocks noChangeAspect="1" noChangeArrowheads="1"/>
            </p:cNvPicPr>
            <p:nvPr/>
          </p:nvPicPr>
          <p:blipFill>
            <a:blip r:embed="rId3" cstate="print"/>
            <a:srcRect/>
            <a:stretch>
              <a:fillRect/>
            </a:stretch>
          </p:blipFill>
          <p:spPr bwMode="auto">
            <a:xfrm>
              <a:off x="703" y="981"/>
              <a:ext cx="499" cy="407"/>
            </a:xfrm>
            <a:prstGeom prst="rect">
              <a:avLst/>
            </a:prstGeom>
            <a:noFill/>
            <a:ln w="9525">
              <a:noFill/>
              <a:miter lim="800000"/>
              <a:headEnd/>
              <a:tailEnd/>
            </a:ln>
          </p:spPr>
        </p:pic>
        <p:sp>
          <p:nvSpPr>
            <p:cNvPr id="19" name="Text Box 24"/>
            <p:cNvSpPr txBox="1">
              <a:spLocks noChangeArrowheads="1"/>
            </p:cNvSpPr>
            <p:nvPr/>
          </p:nvSpPr>
          <p:spPr bwMode="auto">
            <a:xfrm>
              <a:off x="645" y="1363"/>
              <a:ext cx="379" cy="212"/>
            </a:xfrm>
            <a:prstGeom prst="rect">
              <a:avLst/>
            </a:prstGeom>
            <a:noFill/>
            <a:ln w="9525">
              <a:noFill/>
              <a:miter lim="800000"/>
              <a:headEnd/>
              <a:tailEnd/>
            </a:ln>
          </p:spPr>
          <p:txBody>
            <a:bodyPr wrap="none">
              <a:spAutoFit/>
            </a:bodyPr>
            <a:lstStyle/>
            <a:p>
              <a:r>
                <a:rPr lang="en-US" altLang="ja-JP" sz="1600" dirty="0">
                  <a:latin typeface="ＭＳ Ｐゴシック" pitchFamily="50" charset="-128"/>
                </a:rPr>
                <a:t>Alice</a:t>
              </a:r>
            </a:p>
          </p:txBody>
        </p:sp>
      </p:grpSp>
      <p:grpSp>
        <p:nvGrpSpPr>
          <p:cNvPr id="20" name="Group 25"/>
          <p:cNvGrpSpPr>
            <a:grpSpLocks/>
          </p:cNvGrpSpPr>
          <p:nvPr/>
        </p:nvGrpSpPr>
        <p:grpSpPr bwMode="auto">
          <a:xfrm>
            <a:off x="7308850" y="5440363"/>
            <a:ext cx="900113" cy="782637"/>
            <a:chOff x="657" y="2976"/>
            <a:chExt cx="567" cy="493"/>
          </a:xfrm>
        </p:grpSpPr>
        <p:pic>
          <p:nvPicPr>
            <p:cNvPr id="21" name="Picture 26" descr="MCj03967520000[1]"/>
            <p:cNvPicPr>
              <a:picLocks noChangeAspect="1" noChangeArrowheads="1"/>
            </p:cNvPicPr>
            <p:nvPr/>
          </p:nvPicPr>
          <p:blipFill>
            <a:blip r:embed="rId4" cstate="print"/>
            <a:srcRect/>
            <a:stretch>
              <a:fillRect/>
            </a:stretch>
          </p:blipFill>
          <p:spPr bwMode="auto">
            <a:xfrm>
              <a:off x="703" y="2976"/>
              <a:ext cx="521" cy="295"/>
            </a:xfrm>
            <a:prstGeom prst="rect">
              <a:avLst/>
            </a:prstGeom>
            <a:noFill/>
            <a:ln w="9525">
              <a:noFill/>
              <a:miter lim="800000"/>
              <a:headEnd/>
              <a:tailEnd/>
            </a:ln>
          </p:spPr>
        </p:pic>
        <p:sp>
          <p:nvSpPr>
            <p:cNvPr id="22" name="Text Box 27"/>
            <p:cNvSpPr txBox="1">
              <a:spLocks noChangeArrowheads="1"/>
            </p:cNvSpPr>
            <p:nvPr/>
          </p:nvSpPr>
          <p:spPr bwMode="auto">
            <a:xfrm>
              <a:off x="657" y="3257"/>
              <a:ext cx="327" cy="212"/>
            </a:xfrm>
            <a:prstGeom prst="rect">
              <a:avLst/>
            </a:prstGeom>
            <a:noFill/>
            <a:ln w="9525">
              <a:noFill/>
              <a:miter lim="800000"/>
              <a:headEnd/>
              <a:tailEnd/>
            </a:ln>
          </p:spPr>
          <p:txBody>
            <a:bodyPr wrap="none">
              <a:spAutoFit/>
            </a:bodyPr>
            <a:lstStyle/>
            <a:p>
              <a:r>
                <a:rPr lang="en-US" altLang="ja-JP" sz="1600" dirty="0">
                  <a:latin typeface="ＭＳ Ｐゴシック" pitchFamily="50" charset="-128"/>
                </a:rPr>
                <a:t>Bob</a:t>
              </a:r>
            </a:p>
          </p:txBody>
        </p:sp>
      </p:grpSp>
      <p:pic>
        <p:nvPicPr>
          <p:cNvPr id="23" name="Picture 31" descr="MCj04325780000[1]"/>
          <p:cNvPicPr>
            <a:picLocks noChangeAspect="1" noChangeArrowheads="1"/>
          </p:cNvPicPr>
          <p:nvPr/>
        </p:nvPicPr>
        <p:blipFill>
          <a:blip r:embed="rId5" cstate="print"/>
          <a:srcRect/>
          <a:stretch>
            <a:fillRect/>
          </a:stretch>
        </p:blipFill>
        <p:spPr bwMode="auto">
          <a:xfrm>
            <a:off x="1476375" y="5516563"/>
            <a:ext cx="649288" cy="649287"/>
          </a:xfrm>
          <a:prstGeom prst="rect">
            <a:avLst/>
          </a:prstGeom>
          <a:noFill/>
          <a:ln w="9525">
            <a:noFill/>
            <a:miter lim="800000"/>
            <a:headEnd/>
            <a:tailEnd/>
          </a:ln>
        </p:spPr>
      </p:pic>
      <p:grpSp>
        <p:nvGrpSpPr>
          <p:cNvPr id="24" name="Group 28"/>
          <p:cNvGrpSpPr>
            <a:grpSpLocks/>
          </p:cNvGrpSpPr>
          <p:nvPr/>
        </p:nvGrpSpPr>
        <p:grpSpPr bwMode="auto">
          <a:xfrm>
            <a:off x="3635375" y="4579938"/>
            <a:ext cx="828675" cy="615950"/>
            <a:chOff x="4513" y="890"/>
            <a:chExt cx="701" cy="520"/>
          </a:xfrm>
        </p:grpSpPr>
        <p:pic>
          <p:nvPicPr>
            <p:cNvPr id="25" name="Picture 29" descr="MCj04339030000[1]"/>
            <p:cNvPicPr>
              <a:picLocks noChangeAspect="1" noChangeArrowheads="1"/>
            </p:cNvPicPr>
            <p:nvPr/>
          </p:nvPicPr>
          <p:blipFill>
            <a:blip r:embed="rId6"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26" name="Text Box 30"/>
            <p:cNvSpPr txBox="1">
              <a:spLocks noChangeArrowheads="1"/>
            </p:cNvSpPr>
            <p:nvPr/>
          </p:nvSpPr>
          <p:spPr bwMode="auto">
            <a:xfrm>
              <a:off x="4693" y="1153"/>
              <a:ext cx="521" cy="257"/>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public</a:t>
              </a:r>
            </a:p>
          </p:txBody>
        </p:sp>
      </p:grpSp>
      <p:grpSp>
        <p:nvGrpSpPr>
          <p:cNvPr id="27" name="Group 33"/>
          <p:cNvGrpSpPr>
            <a:grpSpLocks/>
          </p:cNvGrpSpPr>
          <p:nvPr/>
        </p:nvGrpSpPr>
        <p:grpSpPr bwMode="auto">
          <a:xfrm>
            <a:off x="7524750" y="4868863"/>
            <a:ext cx="949325" cy="582612"/>
            <a:chOff x="1565" y="1570"/>
            <a:chExt cx="836" cy="554"/>
          </a:xfrm>
        </p:grpSpPr>
        <p:pic>
          <p:nvPicPr>
            <p:cNvPr id="28" name="Picture 34" descr="MCj04339030000[1]"/>
            <p:cNvPicPr>
              <a:picLocks noChangeAspect="1" noChangeArrowheads="1"/>
            </p:cNvPicPr>
            <p:nvPr/>
          </p:nvPicPr>
          <p:blipFill>
            <a:blip r:embed="rId7"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29" name="Text Box 35"/>
            <p:cNvSpPr txBox="1">
              <a:spLocks noChangeArrowheads="1"/>
            </p:cNvSpPr>
            <p:nvPr/>
          </p:nvSpPr>
          <p:spPr bwMode="auto">
            <a:xfrm>
              <a:off x="1792" y="1834"/>
              <a:ext cx="609" cy="290"/>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private</a:t>
              </a:r>
            </a:p>
          </p:txBody>
        </p:sp>
      </p:grpSp>
      <p:cxnSp>
        <p:nvCxnSpPr>
          <p:cNvPr id="30" name="AutoShape 36"/>
          <p:cNvCxnSpPr>
            <a:cxnSpLocks noChangeShapeType="1"/>
          </p:cNvCxnSpPr>
          <p:nvPr/>
        </p:nvCxnSpPr>
        <p:spPr bwMode="auto">
          <a:xfrm rot="10800000" flipV="1">
            <a:off x="1801813" y="4868863"/>
            <a:ext cx="1833562" cy="647700"/>
          </a:xfrm>
          <a:prstGeom prst="curvedConnector2">
            <a:avLst/>
          </a:prstGeom>
          <a:noFill/>
          <a:ln w="9525">
            <a:solidFill>
              <a:srgbClr val="FF6600"/>
            </a:solidFill>
            <a:round/>
            <a:headEnd/>
            <a:tailEnd type="triangle" w="med" len="med"/>
          </a:ln>
        </p:spPr>
      </p:cxnSp>
      <p:pic>
        <p:nvPicPr>
          <p:cNvPr id="31" name="Picture 37" descr="MCj04338370000[1]"/>
          <p:cNvPicPr>
            <a:picLocks noChangeAspect="1" noChangeArrowheads="1"/>
          </p:cNvPicPr>
          <p:nvPr/>
        </p:nvPicPr>
        <p:blipFill>
          <a:blip r:embed="rId8" cstate="print"/>
          <a:srcRect/>
          <a:stretch>
            <a:fillRect/>
          </a:stretch>
        </p:blipFill>
        <p:spPr bwMode="auto">
          <a:xfrm>
            <a:off x="6659563" y="5659438"/>
            <a:ext cx="649287" cy="649287"/>
          </a:xfrm>
          <a:prstGeom prst="rect">
            <a:avLst/>
          </a:prstGeom>
          <a:noFill/>
          <a:ln w="9525">
            <a:noFill/>
            <a:miter lim="800000"/>
            <a:headEnd/>
            <a:tailEnd/>
          </a:ln>
        </p:spPr>
      </p:pic>
      <p:cxnSp>
        <p:nvCxnSpPr>
          <p:cNvPr id="33" name="AutoShape 39"/>
          <p:cNvCxnSpPr>
            <a:cxnSpLocks noChangeShapeType="1"/>
          </p:cNvCxnSpPr>
          <p:nvPr/>
        </p:nvCxnSpPr>
        <p:spPr bwMode="auto">
          <a:xfrm rot="10800000" flipV="1">
            <a:off x="6985000" y="5122863"/>
            <a:ext cx="539750" cy="536575"/>
          </a:xfrm>
          <a:prstGeom prst="curvedConnector2">
            <a:avLst/>
          </a:prstGeom>
          <a:noFill/>
          <a:ln w="9525">
            <a:solidFill>
              <a:schemeClr val="tx1"/>
            </a:solidFill>
            <a:round/>
            <a:headEnd/>
            <a:tailEnd type="triangle" w="med" len="med"/>
          </a:ln>
        </p:spPr>
      </p:cxnSp>
      <p:cxnSp>
        <p:nvCxnSpPr>
          <p:cNvPr id="34" name="AutoShape 40"/>
          <p:cNvCxnSpPr>
            <a:cxnSpLocks noChangeShapeType="1"/>
          </p:cNvCxnSpPr>
          <p:nvPr/>
        </p:nvCxnSpPr>
        <p:spPr bwMode="auto">
          <a:xfrm>
            <a:off x="4210050" y="4868863"/>
            <a:ext cx="3314700" cy="254000"/>
          </a:xfrm>
          <a:prstGeom prst="straightConnector1">
            <a:avLst/>
          </a:prstGeom>
          <a:noFill/>
          <a:ln w="63500">
            <a:solidFill>
              <a:srgbClr val="C0C0C0"/>
            </a:solidFill>
            <a:round/>
            <a:headEnd type="triangle" w="med" len="med"/>
            <a:tailEnd type="triangle" w="med" len="med"/>
          </a:ln>
        </p:spPr>
      </p:cxnSp>
      <p:sp>
        <p:nvSpPr>
          <p:cNvPr id="35" name="Text Box 42"/>
          <p:cNvSpPr txBox="1">
            <a:spLocks noChangeArrowheads="1"/>
          </p:cNvSpPr>
          <p:nvPr/>
        </p:nvSpPr>
        <p:spPr bwMode="auto">
          <a:xfrm>
            <a:off x="1258888" y="4856163"/>
            <a:ext cx="1296987" cy="336550"/>
          </a:xfrm>
          <a:prstGeom prst="rect">
            <a:avLst/>
          </a:prstGeom>
          <a:noFill/>
          <a:ln w="9525">
            <a:noFill/>
            <a:miter lim="800000"/>
            <a:headEnd/>
            <a:tailEnd/>
          </a:ln>
        </p:spPr>
        <p:txBody>
          <a:bodyPr>
            <a:spAutoFit/>
          </a:bodyPr>
          <a:lstStyle/>
          <a:p>
            <a:r>
              <a:rPr lang="en-US" altLang="ja-JP" sz="1600" b="1" dirty="0">
                <a:latin typeface="ＭＳ Ｐゴシック" pitchFamily="50" charset="-128"/>
              </a:rPr>
              <a:t>[2]</a:t>
            </a:r>
            <a:r>
              <a:rPr lang="ja-JP" altLang="en-US" sz="1600" b="1" dirty="0">
                <a:latin typeface="ＭＳ Ｐゴシック" pitchFamily="50" charset="-128"/>
                <a:ea typeface="ＭＳ Ｐゴシック" pitchFamily="50" charset="-128"/>
              </a:rPr>
              <a:t>暗号化</a:t>
            </a:r>
          </a:p>
        </p:txBody>
      </p:sp>
      <p:sp>
        <p:nvSpPr>
          <p:cNvPr id="36" name="Text Box 43"/>
          <p:cNvSpPr txBox="1">
            <a:spLocks noChangeArrowheads="1"/>
          </p:cNvSpPr>
          <p:nvPr/>
        </p:nvSpPr>
        <p:spPr bwMode="auto">
          <a:xfrm>
            <a:off x="3563938" y="5792788"/>
            <a:ext cx="1152525" cy="336550"/>
          </a:xfrm>
          <a:prstGeom prst="rect">
            <a:avLst/>
          </a:prstGeom>
          <a:noFill/>
          <a:ln w="9525">
            <a:noFill/>
            <a:miter lim="800000"/>
            <a:headEnd/>
            <a:tailEnd/>
          </a:ln>
        </p:spPr>
        <p:txBody>
          <a:bodyPr>
            <a:spAutoFit/>
          </a:bodyPr>
          <a:lstStyle/>
          <a:p>
            <a:r>
              <a:rPr lang="en-US" altLang="ja-JP" sz="1600" b="1" dirty="0">
                <a:latin typeface="ＭＳ Ｐゴシック" pitchFamily="50" charset="-128"/>
              </a:rPr>
              <a:t>[3]</a:t>
            </a:r>
            <a:r>
              <a:rPr lang="ja-JP" altLang="en-US" sz="1600" b="1" dirty="0">
                <a:latin typeface="ＭＳ Ｐゴシック" pitchFamily="50" charset="-128"/>
                <a:ea typeface="ＭＳ Ｐゴシック" pitchFamily="50" charset="-128"/>
              </a:rPr>
              <a:t>送信</a:t>
            </a:r>
          </a:p>
        </p:txBody>
      </p:sp>
      <p:sp>
        <p:nvSpPr>
          <p:cNvPr id="37" name="AutoShape 45"/>
          <p:cNvSpPr>
            <a:spLocks noChangeArrowheads="1"/>
          </p:cNvSpPr>
          <p:nvPr/>
        </p:nvSpPr>
        <p:spPr bwMode="auto">
          <a:xfrm>
            <a:off x="2627313" y="4508500"/>
            <a:ext cx="2665412" cy="1727200"/>
          </a:xfrm>
          <a:prstGeom prst="roundRect">
            <a:avLst>
              <a:gd name="adj" fmla="val 16667"/>
            </a:avLst>
          </a:prstGeom>
          <a:noFill/>
          <a:ln w="9525">
            <a:solidFill>
              <a:schemeClr val="tx1"/>
            </a:solidFill>
            <a:prstDash val="lgDashDot"/>
            <a:round/>
            <a:headEnd/>
            <a:tailEnd/>
          </a:ln>
        </p:spPr>
        <p:txBody>
          <a:bodyPr wrap="none" anchor="ctr"/>
          <a:lstStyle/>
          <a:p>
            <a:endParaRPr lang="ja-JP" altLang="en-US" dirty="0"/>
          </a:p>
        </p:txBody>
      </p:sp>
      <p:sp>
        <p:nvSpPr>
          <p:cNvPr id="38" name="Text Box 46"/>
          <p:cNvSpPr txBox="1">
            <a:spLocks noChangeArrowheads="1"/>
          </p:cNvSpPr>
          <p:nvPr/>
        </p:nvSpPr>
        <p:spPr bwMode="auto">
          <a:xfrm>
            <a:off x="3492500" y="5372100"/>
            <a:ext cx="1171575" cy="400110"/>
          </a:xfrm>
          <a:prstGeom prst="rect">
            <a:avLst/>
          </a:prstGeom>
          <a:noFill/>
          <a:ln w="9525">
            <a:noFill/>
            <a:miter lim="800000"/>
            <a:headEnd/>
            <a:tailEnd/>
          </a:ln>
        </p:spPr>
        <p:txBody>
          <a:bodyPr>
            <a:spAutoFit/>
          </a:bodyPr>
          <a:lstStyle/>
          <a:p>
            <a:r>
              <a:rPr lang="en-US" altLang="ja-JP" sz="2000" i="1" dirty="0">
                <a:solidFill>
                  <a:srgbClr val="73E600"/>
                </a:solidFill>
                <a:latin typeface="ＭＳ Ｐゴシック" pitchFamily="50" charset="-128"/>
                <a:ea typeface="ＭＳ Ｐゴシック" pitchFamily="50" charset="-128"/>
              </a:rPr>
              <a:t>Network</a:t>
            </a:r>
          </a:p>
        </p:txBody>
      </p:sp>
      <p:cxnSp>
        <p:nvCxnSpPr>
          <p:cNvPr id="40" name="直線矢印コネクタ 39"/>
          <p:cNvCxnSpPr/>
          <p:nvPr/>
        </p:nvCxnSpPr>
        <p:spPr>
          <a:xfrm>
            <a:off x="2268538" y="5841206"/>
            <a:ext cx="411967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6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公開鍵暗号</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特徴</a:t>
            </a:r>
          </a:p>
          <a:p>
            <a:pPr lvl="1"/>
            <a:r>
              <a:rPr lang="ja-JP" altLang="en-US" dirty="0"/>
              <a:t>秘密鍵と公開鍵のペアとして鍵がつくられる</a:t>
            </a:r>
          </a:p>
          <a:p>
            <a:r>
              <a:rPr lang="ja-JP" altLang="en-US" dirty="0"/>
              <a:t>メリット</a:t>
            </a:r>
          </a:p>
          <a:p>
            <a:pPr lvl="1"/>
            <a:r>
              <a:rPr lang="ja-JP" altLang="en-US" dirty="0"/>
              <a:t>鍵の配布が簡単</a:t>
            </a:r>
          </a:p>
          <a:p>
            <a:pPr lvl="2"/>
            <a:r>
              <a:rPr lang="ja-JP" altLang="en-US" dirty="0" smtClean="0"/>
              <a:t>公開</a:t>
            </a:r>
            <a:r>
              <a:rPr lang="ja-JP" altLang="en-US" dirty="0"/>
              <a:t>鍵は誰に見られても良い</a:t>
            </a:r>
          </a:p>
          <a:p>
            <a:pPr lvl="2"/>
            <a:r>
              <a:rPr lang="ja-JP" altLang="en-US" dirty="0"/>
              <a:t>解読に必要な秘密鍵は</a:t>
            </a:r>
            <a:r>
              <a:rPr lang="en-US" altLang="ja-JP" dirty="0"/>
              <a:t>, </a:t>
            </a:r>
            <a:r>
              <a:rPr lang="ja-JP" altLang="en-US" dirty="0"/>
              <a:t>ネットワークに流す必要がない</a:t>
            </a:r>
          </a:p>
          <a:p>
            <a:pPr lvl="2"/>
            <a:r>
              <a:rPr lang="ja-JP" altLang="en-US" dirty="0"/>
              <a:t>不特定多数の相手とやり取りが</a:t>
            </a:r>
            <a:r>
              <a:rPr lang="ja-JP" altLang="en-US" dirty="0" smtClean="0"/>
              <a:t>できる</a:t>
            </a:r>
            <a:r>
              <a:rPr lang="ja-JP" altLang="en-US" dirty="0"/>
              <a:t>（</a:t>
            </a:r>
            <a:r>
              <a:rPr lang="ja-JP" altLang="en-US" dirty="0" smtClean="0"/>
              <a:t>全員</a:t>
            </a:r>
            <a:r>
              <a:rPr lang="ja-JP" altLang="en-US" dirty="0"/>
              <a:t>が同じ公開鍵で暗号化して</a:t>
            </a:r>
            <a:r>
              <a:rPr lang="ja-JP" altLang="en-US" dirty="0" smtClean="0"/>
              <a:t>くれる</a:t>
            </a:r>
            <a:r>
              <a:rPr lang="ja-JP" altLang="en-US" dirty="0"/>
              <a:t>）</a:t>
            </a:r>
            <a:endParaRPr lang="en-US" altLang="ja-JP" dirty="0"/>
          </a:p>
          <a:p>
            <a:r>
              <a:rPr lang="ja-JP" altLang="en-US" dirty="0"/>
              <a:t>デメリット</a:t>
            </a:r>
          </a:p>
          <a:p>
            <a:pPr lvl="1"/>
            <a:r>
              <a:rPr lang="ja-JP" altLang="en-US" dirty="0"/>
              <a:t>同じ鍵で暗号化・復号する</a:t>
            </a:r>
            <a:r>
              <a:rPr lang="ja-JP" altLang="en-US" dirty="0" smtClean="0"/>
              <a:t>暗号（共通</a:t>
            </a:r>
            <a:r>
              <a:rPr lang="ja-JP" altLang="en-US" dirty="0"/>
              <a:t>鍵</a:t>
            </a:r>
            <a:r>
              <a:rPr lang="ja-JP" altLang="en-US" dirty="0" smtClean="0"/>
              <a:t>暗号</a:t>
            </a:r>
            <a:r>
              <a:rPr lang="ja-JP" altLang="en-US" dirty="0"/>
              <a:t>）</a:t>
            </a:r>
            <a:r>
              <a:rPr lang="ja-JP" altLang="en-US" dirty="0" smtClean="0"/>
              <a:t>に</a:t>
            </a:r>
            <a:r>
              <a:rPr lang="ja-JP" altLang="en-US" dirty="0"/>
              <a:t>比べて処理速度が遅い</a:t>
            </a:r>
          </a:p>
          <a:p>
            <a:pPr lvl="1"/>
            <a:r>
              <a:rPr lang="ja-JP" altLang="en-US" dirty="0"/>
              <a:t>公開鍵の持ち主を確かめる必要がある → 認証の必要性</a:t>
            </a:r>
          </a:p>
          <a:p>
            <a:r>
              <a:rPr lang="ja-JP" altLang="en-US" dirty="0"/>
              <a:t>公開鍵暗号の例</a:t>
            </a:r>
          </a:p>
          <a:p>
            <a:pPr lvl="1"/>
            <a:r>
              <a:rPr lang="en-US" altLang="ja-JP" dirty="0"/>
              <a:t>RSA, </a:t>
            </a:r>
            <a:r>
              <a:rPr lang="en-US" altLang="ja-JP" dirty="0" smtClean="0"/>
              <a:t>ECDSA, DSA</a:t>
            </a:r>
            <a:r>
              <a:rPr lang="en-US" altLang="ja-JP" dirty="0"/>
              <a:t>, </a:t>
            </a:r>
            <a:r>
              <a:rPr lang="en-US" altLang="ja-JP" dirty="0" err="1"/>
              <a:t>ElGamal</a:t>
            </a:r>
            <a:r>
              <a:rPr lang="en-US" altLang="ja-JP" dirty="0"/>
              <a:t>, …</a:t>
            </a:r>
          </a:p>
          <a:p>
            <a:endParaRPr lang="en-US" altLang="ja-JP" dirty="0"/>
          </a:p>
          <a:p>
            <a:endParaRPr kumimoji="1" lang="ja-JP" altLang="en-US" dirty="0"/>
          </a:p>
        </p:txBody>
      </p:sp>
    </p:spTree>
    <p:extLst>
      <p:ext uri="{BB962C8B-B14F-4D97-AF65-F5344CB8AC3E}">
        <p14:creationId xmlns:p14="http://schemas.microsoft.com/office/powerpoint/2010/main" val="254929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ssh</a:t>
            </a:r>
            <a:r>
              <a:rPr lang="en-US" altLang="ja-JP" dirty="0"/>
              <a:t> </a:t>
            </a:r>
            <a:r>
              <a:rPr lang="ja-JP" altLang="en-US" dirty="0"/>
              <a:t>認証  </a:t>
            </a:r>
            <a:r>
              <a:rPr lang="en-US" altLang="ja-JP" dirty="0"/>
              <a:t>– </a:t>
            </a:r>
            <a:r>
              <a:rPr lang="ja-JP" altLang="en-US" dirty="0"/>
              <a:t>ホスト認証 </a:t>
            </a:r>
            <a:r>
              <a:rPr lang="en-US" altLang="ja-JP" dirty="0"/>
              <a:t>- </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ユーザ側が</a:t>
            </a:r>
            <a:r>
              <a:rPr lang="en-US" altLang="ja-JP" dirty="0"/>
              <a:t>, </a:t>
            </a:r>
            <a:r>
              <a:rPr lang="ja-JP" altLang="en-US" dirty="0"/>
              <a:t>リモートホストの「なりすまし」の有無をチェック</a:t>
            </a:r>
          </a:p>
          <a:p>
            <a:pPr lvl="1"/>
            <a:r>
              <a:rPr lang="ja-JP" altLang="en-US" dirty="0"/>
              <a:t>ユーザ認証がパスワード認証の場合</a:t>
            </a:r>
            <a:r>
              <a:rPr lang="en-US" altLang="ja-JP" dirty="0"/>
              <a:t>, </a:t>
            </a:r>
            <a:r>
              <a:rPr lang="ja-JP" altLang="en-US" dirty="0"/>
              <a:t>認証先をなりすまされると</a:t>
            </a:r>
            <a:r>
              <a:rPr lang="en-US" altLang="ja-JP" dirty="0"/>
              <a:t>, </a:t>
            </a:r>
            <a:r>
              <a:rPr lang="ja-JP" altLang="en-US" dirty="0"/>
              <a:t>パスワードを相手に教えることになる</a:t>
            </a:r>
          </a:p>
          <a:p>
            <a:pPr lvl="1"/>
            <a:r>
              <a:rPr lang="ja-JP" altLang="en-US" dirty="0" smtClean="0"/>
              <a:t>公開</a:t>
            </a:r>
            <a:r>
              <a:rPr lang="ja-JP" altLang="en-US" dirty="0"/>
              <a:t>鍵暗号の仕組みを利用して認証</a:t>
            </a:r>
          </a:p>
          <a:p>
            <a:pPr lvl="2"/>
            <a:r>
              <a:rPr lang="ja-JP" altLang="en-US" dirty="0"/>
              <a:t>リモートホストの公開</a:t>
            </a:r>
            <a:r>
              <a:rPr lang="ja-JP" altLang="en-US" dirty="0" smtClean="0"/>
              <a:t>鍵（ホスト</a:t>
            </a:r>
            <a:r>
              <a:rPr lang="ja-JP" altLang="en-US" dirty="0"/>
              <a:t>公開</a:t>
            </a:r>
            <a:r>
              <a:rPr lang="ja-JP" altLang="en-US" dirty="0" smtClean="0"/>
              <a:t>鍵</a:t>
            </a:r>
            <a:r>
              <a:rPr lang="ja-JP" altLang="en-US" dirty="0"/>
              <a:t>）</a:t>
            </a:r>
            <a:r>
              <a:rPr lang="ja-JP" altLang="en-US" dirty="0" smtClean="0"/>
              <a:t>が</a:t>
            </a:r>
            <a:r>
              <a:rPr lang="ja-JP" altLang="en-US" dirty="0"/>
              <a:t>以前のアクセス時と変わっていないか？</a:t>
            </a:r>
          </a:p>
          <a:p>
            <a:pPr lvl="2"/>
            <a:r>
              <a:rPr lang="ja-JP" altLang="en-US" dirty="0"/>
              <a:t>リモートホストは</a:t>
            </a:r>
            <a:r>
              <a:rPr lang="en-US" altLang="ja-JP" dirty="0"/>
              <a:t>, </a:t>
            </a:r>
            <a:r>
              <a:rPr lang="ja-JP" altLang="en-US" dirty="0"/>
              <a:t>ユーザが持つホスト公開鍵に対応した秘密鍵を持っているか？</a:t>
            </a:r>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endParaRPr kumimoji="1" lang="en-US" altLang="ja-JP" dirty="0" smtClean="0"/>
          </a:p>
          <a:p>
            <a:pPr marL="0" indent="0">
              <a:buNone/>
            </a:pPr>
            <a:r>
              <a:rPr lang="ja-JP" altLang="en-US" dirty="0"/>
              <a:t>　</a:t>
            </a:r>
            <a:endParaRPr kumimoji="1" lang="ja-JP" altLang="en-US" dirty="0"/>
          </a:p>
        </p:txBody>
      </p:sp>
      <p:sp>
        <p:nvSpPr>
          <p:cNvPr id="4" name="角丸四角形 3"/>
          <p:cNvSpPr/>
          <p:nvPr/>
        </p:nvSpPr>
        <p:spPr>
          <a:xfrm>
            <a:off x="971674" y="3789040"/>
            <a:ext cx="2808238" cy="2448817"/>
          </a:xfrm>
          <a:prstGeom prst="roundRect">
            <a:avLst/>
          </a:prstGeom>
          <a:noFill/>
          <a:ln>
            <a:solidFill>
              <a:srgbClr val="ECA6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 name="角丸四角形 4"/>
          <p:cNvSpPr/>
          <p:nvPr/>
        </p:nvSpPr>
        <p:spPr>
          <a:xfrm>
            <a:off x="5435600" y="3860800"/>
            <a:ext cx="2665413" cy="2377057"/>
          </a:xfrm>
          <a:prstGeom prst="roundRect">
            <a:avLst/>
          </a:prstGeom>
          <a:noFill/>
          <a:ln>
            <a:solidFill>
              <a:srgbClr val="FDA1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6" name="Picture 13" descr="j0195384"/>
          <p:cNvPicPr>
            <a:picLocks noChangeAspect="1" noChangeArrowheads="1"/>
          </p:cNvPicPr>
          <p:nvPr/>
        </p:nvPicPr>
        <p:blipFill>
          <a:blip r:embed="rId2" cstate="print"/>
          <a:srcRect/>
          <a:stretch>
            <a:fillRect/>
          </a:stretch>
        </p:blipFill>
        <p:spPr bwMode="auto">
          <a:xfrm>
            <a:off x="543903" y="5049328"/>
            <a:ext cx="1128713" cy="1152525"/>
          </a:xfrm>
          <a:prstGeom prst="rect">
            <a:avLst/>
          </a:prstGeom>
          <a:noFill/>
          <a:ln w="9525">
            <a:noFill/>
            <a:miter lim="800000"/>
            <a:headEnd/>
            <a:tailEnd/>
          </a:ln>
        </p:spPr>
      </p:pic>
      <p:pic>
        <p:nvPicPr>
          <p:cNvPr id="7" name="Picture 16" descr="MCj04289710000[1]"/>
          <p:cNvPicPr>
            <a:picLocks noChangeAspect="1" noChangeArrowheads="1"/>
          </p:cNvPicPr>
          <p:nvPr/>
        </p:nvPicPr>
        <p:blipFill>
          <a:blip r:embed="rId3" cstate="print"/>
          <a:srcRect/>
          <a:stretch>
            <a:fillRect/>
          </a:stretch>
        </p:blipFill>
        <p:spPr bwMode="auto">
          <a:xfrm>
            <a:off x="7596336" y="4478338"/>
            <a:ext cx="1223962" cy="1254125"/>
          </a:xfrm>
          <a:prstGeom prst="rect">
            <a:avLst/>
          </a:prstGeom>
          <a:noFill/>
          <a:ln w="9525">
            <a:noFill/>
            <a:miter lim="800000"/>
            <a:headEnd/>
            <a:tailEnd/>
          </a:ln>
        </p:spPr>
      </p:pic>
      <p:sp>
        <p:nvSpPr>
          <p:cNvPr id="8" name="雲形吹き出し 7"/>
          <p:cNvSpPr/>
          <p:nvPr/>
        </p:nvSpPr>
        <p:spPr>
          <a:xfrm>
            <a:off x="250949" y="3644900"/>
            <a:ext cx="1728763" cy="1152525"/>
          </a:xfrm>
          <a:prstGeom prst="cloudCallout">
            <a:avLst>
              <a:gd name="adj1" fmla="val 11949"/>
              <a:gd name="adj2" fmla="val 83009"/>
            </a:avLst>
          </a:prstGeom>
          <a:solidFill>
            <a:srgbClr val="CCE8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ＭＳ Ｐゴシック" pitchFamily="50" charset="-128"/>
                <a:ea typeface="ＭＳ Ｐゴシック" pitchFamily="50" charset="-128"/>
              </a:rPr>
              <a:t>接続先は</a:t>
            </a:r>
            <a:endParaRPr lang="en-US" altLang="ja-JP" sz="1600" dirty="0">
              <a:solidFill>
                <a:schemeClr val="tx1"/>
              </a:solidFill>
              <a:latin typeface="ＭＳ Ｐゴシック" pitchFamily="50" charset="-128"/>
              <a:ea typeface="ＭＳ Ｐゴシック" pitchFamily="50" charset="-128"/>
            </a:endParaRPr>
          </a:p>
          <a:p>
            <a:pPr algn="ctr">
              <a:defRPr/>
            </a:pPr>
            <a:r>
              <a:rPr lang="ja-JP" altLang="en-US" sz="1600" dirty="0">
                <a:solidFill>
                  <a:schemeClr val="tx1"/>
                </a:solidFill>
                <a:latin typeface="ＭＳ Ｐゴシック" pitchFamily="50" charset="-128"/>
                <a:ea typeface="ＭＳ Ｐゴシック" pitchFamily="50" charset="-128"/>
              </a:rPr>
              <a:t>正しい</a:t>
            </a:r>
            <a:r>
              <a:rPr lang="ja-JP" altLang="en-US" sz="1600" dirty="0" smtClean="0">
                <a:solidFill>
                  <a:schemeClr val="tx1"/>
                </a:solidFill>
                <a:latin typeface="ＭＳ Ｐゴシック" pitchFamily="50" charset="-128"/>
                <a:ea typeface="ＭＳ Ｐゴシック" pitchFamily="50" charset="-128"/>
              </a:rPr>
              <a:t>の</a:t>
            </a:r>
            <a:endParaRPr lang="en-US" altLang="ja-JP" sz="1600" dirty="0" smtClean="0">
              <a:solidFill>
                <a:schemeClr val="tx1"/>
              </a:solidFill>
              <a:latin typeface="ＭＳ Ｐゴシック" pitchFamily="50" charset="-128"/>
              <a:ea typeface="ＭＳ Ｐゴシック" pitchFamily="50" charset="-128"/>
            </a:endParaRPr>
          </a:p>
          <a:p>
            <a:pPr algn="ctr">
              <a:defRPr/>
            </a:pPr>
            <a:r>
              <a:rPr lang="ja-JP" altLang="en-US" sz="1600" dirty="0" smtClean="0">
                <a:solidFill>
                  <a:schemeClr val="tx1"/>
                </a:solidFill>
                <a:latin typeface="ＭＳ Ｐゴシック" pitchFamily="50" charset="-128"/>
                <a:ea typeface="ＭＳ Ｐゴシック" pitchFamily="50" charset="-128"/>
              </a:rPr>
              <a:t>だろうか</a:t>
            </a:r>
            <a:r>
              <a:rPr lang="ja-JP" altLang="en-US" sz="1600" dirty="0">
                <a:solidFill>
                  <a:schemeClr val="tx1"/>
                </a:solidFill>
                <a:latin typeface="ＭＳ Ｐゴシック" pitchFamily="50" charset="-128"/>
                <a:ea typeface="ＭＳ Ｐゴシック" pitchFamily="50" charset="-128"/>
              </a:rPr>
              <a:t>？</a:t>
            </a:r>
          </a:p>
        </p:txBody>
      </p:sp>
      <p:grpSp>
        <p:nvGrpSpPr>
          <p:cNvPr id="9" name="Group 33"/>
          <p:cNvGrpSpPr>
            <a:grpSpLocks/>
          </p:cNvGrpSpPr>
          <p:nvPr/>
        </p:nvGrpSpPr>
        <p:grpSpPr bwMode="auto">
          <a:xfrm>
            <a:off x="6156176" y="5445224"/>
            <a:ext cx="936104" cy="792633"/>
            <a:chOff x="1565" y="1570"/>
            <a:chExt cx="836" cy="554"/>
          </a:xfrm>
        </p:grpSpPr>
        <p:pic>
          <p:nvPicPr>
            <p:cNvPr id="10" name="Picture 34" descr="MCj04339030000[1]"/>
            <p:cNvPicPr>
              <a:picLocks noChangeAspect="1" noChangeArrowheads="1"/>
            </p:cNvPicPr>
            <p:nvPr/>
          </p:nvPicPr>
          <p:blipFill>
            <a:blip r:embed="rId4"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11" name="Text Box 35"/>
            <p:cNvSpPr txBox="1">
              <a:spLocks noChangeArrowheads="1"/>
            </p:cNvSpPr>
            <p:nvPr/>
          </p:nvSpPr>
          <p:spPr bwMode="auto">
            <a:xfrm>
              <a:off x="1792" y="1834"/>
              <a:ext cx="609" cy="290"/>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private</a:t>
              </a:r>
            </a:p>
          </p:txBody>
        </p:sp>
      </p:grpSp>
      <p:sp>
        <p:nvSpPr>
          <p:cNvPr id="12" name="テキスト ボックス 39"/>
          <p:cNvSpPr txBox="1">
            <a:spLocks noChangeArrowheads="1"/>
          </p:cNvSpPr>
          <p:nvPr/>
        </p:nvSpPr>
        <p:spPr bwMode="auto">
          <a:xfrm>
            <a:off x="2195736" y="5435500"/>
            <a:ext cx="1366837" cy="585788"/>
          </a:xfrm>
          <a:prstGeom prst="rect">
            <a:avLst/>
          </a:prstGeom>
          <a:noFill/>
          <a:ln w="9525">
            <a:noFill/>
            <a:miter lim="800000"/>
            <a:headEnd/>
            <a:tailEnd/>
          </a:ln>
        </p:spPr>
        <p:txBody>
          <a:bodyPr>
            <a:spAutoFit/>
          </a:bodyPr>
          <a:lstStyle/>
          <a:p>
            <a:r>
              <a:rPr lang="ja-JP" altLang="en-US" sz="1600" dirty="0">
                <a:latin typeface="ＭＳ Ｐゴシック" pitchFamily="50" charset="-128"/>
                <a:ea typeface="ＭＳ Ｐゴシック" pitchFamily="50" charset="-128"/>
              </a:rPr>
              <a:t>以前保存した</a:t>
            </a:r>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ホスト公開鍵</a:t>
            </a:r>
          </a:p>
        </p:txBody>
      </p:sp>
      <p:grpSp>
        <p:nvGrpSpPr>
          <p:cNvPr id="13" name="Group 19"/>
          <p:cNvGrpSpPr>
            <a:grpSpLocks/>
          </p:cNvGrpSpPr>
          <p:nvPr/>
        </p:nvGrpSpPr>
        <p:grpSpPr bwMode="auto">
          <a:xfrm>
            <a:off x="6228184" y="4457675"/>
            <a:ext cx="759271" cy="771525"/>
            <a:chOff x="4513" y="890"/>
            <a:chExt cx="569" cy="486"/>
          </a:xfrm>
        </p:grpSpPr>
        <p:pic>
          <p:nvPicPr>
            <p:cNvPr id="14" name="Picture 11" descr="MCj04339030000[1]"/>
            <p:cNvPicPr>
              <a:picLocks noChangeAspect="1" noChangeArrowheads="1"/>
            </p:cNvPicPr>
            <p:nvPr/>
          </p:nvPicPr>
          <p:blipFill>
            <a:blip r:embed="rId5"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5" name="Text Box 15"/>
            <p:cNvSpPr txBox="1">
              <a:spLocks noChangeArrowheads="1"/>
            </p:cNvSpPr>
            <p:nvPr/>
          </p:nvSpPr>
          <p:spPr bwMode="auto">
            <a:xfrm>
              <a:off x="4694" y="1155"/>
              <a:ext cx="388" cy="192"/>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public</a:t>
              </a:r>
            </a:p>
          </p:txBody>
        </p:sp>
      </p:grpSp>
      <p:grpSp>
        <p:nvGrpSpPr>
          <p:cNvPr id="16" name="Group 19"/>
          <p:cNvGrpSpPr>
            <a:grpSpLocks/>
          </p:cNvGrpSpPr>
          <p:nvPr/>
        </p:nvGrpSpPr>
        <p:grpSpPr bwMode="auto">
          <a:xfrm>
            <a:off x="2371254" y="4601691"/>
            <a:ext cx="831279" cy="699517"/>
            <a:chOff x="4513" y="890"/>
            <a:chExt cx="569" cy="486"/>
          </a:xfrm>
        </p:grpSpPr>
        <p:pic>
          <p:nvPicPr>
            <p:cNvPr id="17" name="Picture 11" descr="MCj04339030000[1]"/>
            <p:cNvPicPr>
              <a:picLocks noChangeAspect="1" noChangeArrowheads="1"/>
            </p:cNvPicPr>
            <p:nvPr/>
          </p:nvPicPr>
          <p:blipFill>
            <a:blip r:embed="rId5"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8" name="Text Box 15"/>
            <p:cNvSpPr txBox="1">
              <a:spLocks noChangeArrowheads="1"/>
            </p:cNvSpPr>
            <p:nvPr/>
          </p:nvSpPr>
          <p:spPr bwMode="auto">
            <a:xfrm>
              <a:off x="4694" y="1155"/>
              <a:ext cx="388" cy="192"/>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public</a:t>
              </a:r>
            </a:p>
          </p:txBody>
        </p:sp>
      </p:grpSp>
      <p:sp>
        <p:nvSpPr>
          <p:cNvPr id="19" name="テキスト ボックス 18"/>
          <p:cNvSpPr txBox="1"/>
          <p:nvPr/>
        </p:nvSpPr>
        <p:spPr>
          <a:xfrm>
            <a:off x="5868144" y="3861048"/>
            <a:ext cx="1656184" cy="584775"/>
          </a:xfrm>
          <a:prstGeom prst="rect">
            <a:avLst/>
          </a:prstGeom>
          <a:noFill/>
        </p:spPr>
        <p:txBody>
          <a:bodyPr wrap="square" rtlCol="0">
            <a:spAutoFit/>
          </a:bodyPr>
          <a:lstStyle/>
          <a:p>
            <a:r>
              <a:rPr kumimoji="1" lang="ja-JP" altLang="en-US" sz="1600" dirty="0" smtClean="0">
                <a:latin typeface="ＭＳ Ｐゴシック" pitchFamily="50" charset="-128"/>
                <a:ea typeface="ＭＳ Ｐゴシック" pitchFamily="50" charset="-128"/>
              </a:rPr>
              <a:t>ホストが持つ</a:t>
            </a:r>
            <a:endParaRPr kumimoji="1" lang="en-US" altLang="ja-JP" sz="1600" dirty="0" smtClean="0">
              <a:latin typeface="ＭＳ Ｐゴシック" pitchFamily="50" charset="-128"/>
              <a:ea typeface="ＭＳ Ｐゴシック" pitchFamily="50" charset="-128"/>
            </a:endParaRPr>
          </a:p>
          <a:p>
            <a:r>
              <a:rPr kumimoji="1" lang="ja-JP" altLang="en-US" sz="1600" dirty="0" smtClean="0">
                <a:latin typeface="ＭＳ Ｐゴシック" pitchFamily="50" charset="-128"/>
                <a:ea typeface="ＭＳ Ｐゴシック" pitchFamily="50" charset="-128"/>
              </a:rPr>
              <a:t>公開鍵</a:t>
            </a:r>
            <a:r>
              <a:rPr kumimoji="1" lang="en-US" altLang="ja-JP" sz="1600" dirty="0" smtClean="0">
                <a:latin typeface="ＭＳ Ｐゴシック" pitchFamily="50" charset="-128"/>
                <a:ea typeface="ＭＳ Ｐゴシック" pitchFamily="50" charset="-128"/>
              </a:rPr>
              <a:t>, </a:t>
            </a:r>
            <a:r>
              <a:rPr kumimoji="1" lang="ja-JP" altLang="en-US" sz="1600" dirty="0" smtClean="0">
                <a:latin typeface="ＭＳ Ｐゴシック" pitchFamily="50" charset="-128"/>
                <a:ea typeface="ＭＳ Ｐゴシック" pitchFamily="50" charset="-128"/>
              </a:rPr>
              <a:t>秘密鍵</a:t>
            </a:r>
            <a:endParaRPr kumimoji="1" lang="ja-JP" altLang="en-US" sz="1600" dirty="0">
              <a:latin typeface="ＭＳ Ｐゴシック" pitchFamily="50" charset="-128"/>
              <a:ea typeface="ＭＳ Ｐゴシック" pitchFamily="50" charset="-128"/>
            </a:endParaRPr>
          </a:p>
        </p:txBody>
      </p:sp>
      <p:sp>
        <p:nvSpPr>
          <p:cNvPr id="20" name="左右矢印 19"/>
          <p:cNvSpPr/>
          <p:nvPr/>
        </p:nvSpPr>
        <p:spPr>
          <a:xfrm rot="21340639">
            <a:off x="3408541" y="4712921"/>
            <a:ext cx="2665622" cy="200082"/>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4210006" y="4391750"/>
            <a:ext cx="780983" cy="400110"/>
          </a:xfrm>
          <a:prstGeom prst="rect">
            <a:avLst/>
          </a:prstGeom>
          <a:noFill/>
        </p:spPr>
        <p:txBody>
          <a:bodyPr wrap="none" rtlCol="0">
            <a:spAutoFit/>
          </a:bodyPr>
          <a:lstStyle/>
          <a:p>
            <a:r>
              <a:rPr kumimoji="1" lang="ja-JP" altLang="en-US" sz="2000" dirty="0" smtClean="0">
                <a:latin typeface="ＭＳ Ｐゴシック" pitchFamily="50" charset="-128"/>
                <a:ea typeface="ＭＳ Ｐゴシック" pitchFamily="50" charset="-128"/>
              </a:rPr>
              <a:t>同じ</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p:txBody>
      </p:sp>
      <p:sp>
        <p:nvSpPr>
          <p:cNvPr id="22" name="左右矢印 21"/>
          <p:cNvSpPr/>
          <p:nvPr/>
        </p:nvSpPr>
        <p:spPr>
          <a:xfrm rot="789886">
            <a:off x="3407630" y="5376268"/>
            <a:ext cx="2665622" cy="200082"/>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4220978" y="5517232"/>
            <a:ext cx="774571" cy="400110"/>
          </a:xfrm>
          <a:prstGeom prst="rect">
            <a:avLst/>
          </a:prstGeom>
          <a:noFill/>
        </p:spPr>
        <p:txBody>
          <a:bodyPr wrap="none" rtlCol="0">
            <a:spAutoFit/>
          </a:bodyPr>
          <a:lstStyle/>
          <a:p>
            <a:r>
              <a:rPr lang="ja-JP" altLang="en-US" sz="2000" dirty="0" smtClean="0">
                <a:latin typeface="ＭＳ Ｐゴシック" pitchFamily="50" charset="-128"/>
                <a:ea typeface="ＭＳ Ｐゴシック" pitchFamily="50" charset="-128"/>
              </a:rPr>
              <a:t>ペア</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217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432334" y="1052736"/>
            <a:ext cx="8280920" cy="5059362"/>
          </a:xfrm>
        </p:spPr>
        <p:txBody>
          <a:bodyPr/>
          <a:lstStyle/>
          <a:p>
            <a:r>
              <a:rPr lang="en-US" altLang="ja-JP" dirty="0">
                <a:solidFill>
                  <a:srgbClr val="FF0000"/>
                </a:solidFill>
              </a:rPr>
              <a:t>Network Computing </a:t>
            </a:r>
            <a:r>
              <a:rPr lang="ja-JP" altLang="en-US" dirty="0">
                <a:solidFill>
                  <a:srgbClr val="FF0000"/>
                </a:solidFill>
              </a:rPr>
              <a:t>の基礎</a:t>
            </a:r>
          </a:p>
          <a:p>
            <a:pPr lvl="1"/>
            <a:r>
              <a:rPr lang="ja-JP" altLang="en-US" dirty="0">
                <a:solidFill>
                  <a:srgbClr val="FF0000"/>
                </a:solidFill>
              </a:rPr>
              <a:t>サーバ</a:t>
            </a:r>
            <a:r>
              <a:rPr lang="en-US" altLang="ja-JP" dirty="0">
                <a:solidFill>
                  <a:srgbClr val="FF0000"/>
                </a:solidFill>
              </a:rPr>
              <a:t>, </a:t>
            </a:r>
            <a:r>
              <a:rPr lang="ja-JP" altLang="en-US" dirty="0">
                <a:solidFill>
                  <a:srgbClr val="FF0000"/>
                </a:solidFill>
              </a:rPr>
              <a:t>クライアント</a:t>
            </a:r>
            <a:r>
              <a:rPr lang="en-US" altLang="ja-JP" dirty="0">
                <a:solidFill>
                  <a:srgbClr val="FF0000"/>
                </a:solidFill>
              </a:rPr>
              <a:t>, </a:t>
            </a:r>
            <a:r>
              <a:rPr lang="ja-JP" altLang="en-US" dirty="0">
                <a:solidFill>
                  <a:srgbClr val="FF0000"/>
                </a:solidFill>
              </a:rPr>
              <a:t>ポート</a:t>
            </a:r>
            <a:r>
              <a:rPr lang="en-US" altLang="ja-JP" dirty="0">
                <a:solidFill>
                  <a:srgbClr val="FF0000"/>
                </a:solidFill>
              </a:rPr>
              <a:t>, </a:t>
            </a:r>
            <a:r>
              <a:rPr lang="ja-JP" altLang="en-US" dirty="0" smtClean="0">
                <a:solidFill>
                  <a:srgbClr val="FF0000"/>
                </a:solidFill>
              </a:rPr>
              <a:t>デーモン</a:t>
            </a:r>
            <a:endParaRPr lang="ja-JP" altLang="en-US" dirty="0">
              <a:solidFill>
                <a:srgbClr val="FF0000"/>
              </a:solidFill>
            </a:endParaRPr>
          </a:p>
          <a:p>
            <a:r>
              <a:rPr lang="ja-JP" altLang="en-US" dirty="0">
                <a:solidFill>
                  <a:schemeClr val="tx2">
                    <a:lumMod val="65000"/>
                  </a:schemeClr>
                </a:solidFill>
              </a:rPr>
              <a:t>最低限リモートアクセス</a:t>
            </a:r>
          </a:p>
          <a:p>
            <a:pPr lvl="1"/>
            <a:r>
              <a:rPr lang="ja-JP" altLang="en-US" dirty="0">
                <a:solidFill>
                  <a:schemeClr val="tx2">
                    <a:lumMod val="65000"/>
                  </a:schemeClr>
                </a:solidFill>
              </a:rPr>
              <a:t>リモートログイン</a:t>
            </a:r>
            <a:r>
              <a:rPr lang="en-US" altLang="ja-JP" dirty="0">
                <a:solidFill>
                  <a:schemeClr val="tx2">
                    <a:lumMod val="65000"/>
                  </a:schemeClr>
                </a:solidFill>
              </a:rPr>
              <a:t>, </a:t>
            </a:r>
            <a:r>
              <a:rPr lang="ja-JP" altLang="en-US" dirty="0" smtClean="0">
                <a:solidFill>
                  <a:schemeClr val="tx2">
                    <a:lumMod val="65000"/>
                  </a:schemeClr>
                </a:solidFill>
              </a:rPr>
              <a:t>ファイル</a:t>
            </a:r>
            <a:r>
              <a:rPr lang="ja-JP" altLang="en-US" dirty="0" smtClean="0">
                <a:solidFill>
                  <a:schemeClr val="tx2">
                    <a:lumMod val="65000"/>
                  </a:schemeClr>
                </a:solidFill>
              </a:rPr>
              <a:t>転送</a:t>
            </a:r>
            <a:endParaRPr lang="en-US" altLang="ja-JP" dirty="0" smtClean="0">
              <a:solidFill>
                <a:schemeClr val="tx2">
                  <a:lumMod val="65000"/>
                </a:schemeClr>
              </a:solidFill>
            </a:endParaRPr>
          </a:p>
          <a:p>
            <a:r>
              <a:rPr lang="ja-JP" altLang="en-US" dirty="0" smtClean="0">
                <a:solidFill>
                  <a:schemeClr val="tx2">
                    <a:lumMod val="65000"/>
                  </a:schemeClr>
                </a:solidFill>
              </a:rPr>
              <a:t>インターネットセキュリティ</a:t>
            </a:r>
            <a:endParaRPr lang="en-US" altLang="ja-JP" dirty="0" smtClean="0">
              <a:solidFill>
                <a:schemeClr val="tx2">
                  <a:lumMod val="65000"/>
                </a:schemeClr>
              </a:solidFill>
            </a:endParaRPr>
          </a:p>
          <a:p>
            <a:pPr lvl="1"/>
            <a:r>
              <a:rPr lang="ja-JP" altLang="en-US" dirty="0" smtClean="0">
                <a:solidFill>
                  <a:schemeClr val="tx2">
                    <a:lumMod val="65000"/>
                  </a:schemeClr>
                </a:solidFill>
              </a:rPr>
              <a:t>被害に遭わないために</a:t>
            </a:r>
            <a:r>
              <a:rPr lang="en-US" altLang="ja-JP" dirty="0" smtClean="0">
                <a:solidFill>
                  <a:schemeClr val="tx2">
                    <a:lumMod val="65000"/>
                  </a:schemeClr>
                </a:solidFill>
              </a:rPr>
              <a:t>, </a:t>
            </a:r>
            <a:r>
              <a:rPr lang="ja-JP" altLang="en-US" dirty="0" smtClean="0">
                <a:solidFill>
                  <a:schemeClr val="tx2">
                    <a:lumMod val="65000"/>
                  </a:schemeClr>
                </a:solidFill>
              </a:rPr>
              <a:t>ユーザーを守るために</a:t>
            </a:r>
            <a:endParaRPr lang="en-US" altLang="ja-JP" dirty="0" smtClean="0">
              <a:solidFill>
                <a:schemeClr val="tx2">
                  <a:lumMod val="65000"/>
                </a:schemeClr>
              </a:solidFill>
            </a:endParaRPr>
          </a:p>
          <a:p>
            <a:r>
              <a:rPr lang="ja-JP" altLang="en-US" dirty="0" smtClean="0">
                <a:solidFill>
                  <a:schemeClr val="tx2">
                    <a:lumMod val="65000"/>
                  </a:schemeClr>
                </a:solidFill>
              </a:rPr>
              <a:t>公開</a:t>
            </a:r>
            <a:r>
              <a:rPr lang="ja-JP" altLang="en-US" dirty="0">
                <a:solidFill>
                  <a:schemeClr val="tx2">
                    <a:lumMod val="65000"/>
                  </a:schemeClr>
                </a:solidFill>
              </a:rPr>
              <a:t>鍵</a:t>
            </a:r>
            <a:r>
              <a:rPr lang="ja-JP" altLang="en-US" dirty="0" smtClean="0">
                <a:solidFill>
                  <a:schemeClr val="tx2">
                    <a:lumMod val="65000"/>
                  </a:schemeClr>
                </a:solidFill>
              </a:rPr>
              <a:t>暗号による通信と</a:t>
            </a:r>
            <a:r>
              <a:rPr lang="en-US" altLang="ja-JP" dirty="0" smtClean="0">
                <a:solidFill>
                  <a:schemeClr val="tx2">
                    <a:lumMod val="65000"/>
                  </a:schemeClr>
                </a:solidFill>
              </a:rPr>
              <a:t> </a:t>
            </a:r>
            <a:r>
              <a:rPr lang="en-US" altLang="ja-JP" dirty="0" err="1">
                <a:solidFill>
                  <a:schemeClr val="tx2">
                    <a:lumMod val="65000"/>
                  </a:schemeClr>
                </a:solidFill>
              </a:rPr>
              <a:t>ssh</a:t>
            </a:r>
            <a:r>
              <a:rPr lang="en-US" altLang="ja-JP" dirty="0">
                <a:solidFill>
                  <a:schemeClr val="tx2">
                    <a:lumMod val="65000"/>
                  </a:schemeClr>
                </a:solidFill>
              </a:rPr>
              <a:t> </a:t>
            </a:r>
            <a:r>
              <a:rPr lang="ja-JP" altLang="en-US" dirty="0">
                <a:solidFill>
                  <a:schemeClr val="tx2">
                    <a:lumMod val="65000"/>
                  </a:schemeClr>
                </a:solidFill>
              </a:rPr>
              <a:t>認証</a:t>
            </a:r>
          </a:p>
          <a:p>
            <a:endParaRPr kumimoji="1" lang="ja-JP" altLang="en-US" dirty="0"/>
          </a:p>
        </p:txBody>
      </p:sp>
    </p:spTree>
    <p:extLst>
      <p:ext uri="{BB962C8B-B14F-4D97-AF65-F5344CB8AC3E}">
        <p14:creationId xmlns:p14="http://schemas.microsoft.com/office/powerpoint/2010/main" val="1087111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ssh</a:t>
            </a:r>
            <a:r>
              <a:rPr lang="en-US" altLang="ja-JP" dirty="0"/>
              <a:t> </a:t>
            </a:r>
            <a:r>
              <a:rPr lang="ja-JP" altLang="en-US" dirty="0"/>
              <a:t>認証  </a:t>
            </a:r>
            <a:r>
              <a:rPr lang="en-US" altLang="ja-JP" dirty="0"/>
              <a:t>– </a:t>
            </a:r>
            <a:r>
              <a:rPr lang="ja-JP" altLang="en-US" dirty="0"/>
              <a:t>ユーザ認証 </a:t>
            </a:r>
            <a:r>
              <a:rPr lang="en-US" altLang="ja-JP" dirty="0"/>
              <a:t>- </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リモートホスト側が</a:t>
            </a:r>
            <a:r>
              <a:rPr lang="en-US" altLang="ja-JP" dirty="0"/>
              <a:t>, </a:t>
            </a:r>
            <a:r>
              <a:rPr lang="ja-JP" altLang="en-US" dirty="0"/>
              <a:t>ユーザの「なりすまし」の有無をチェック</a:t>
            </a:r>
          </a:p>
          <a:p>
            <a:pPr lvl="1"/>
            <a:r>
              <a:rPr lang="ja-JP" altLang="en-US" dirty="0"/>
              <a:t>たいていはどちらかの方法で認証</a:t>
            </a:r>
          </a:p>
          <a:p>
            <a:pPr lvl="2"/>
            <a:r>
              <a:rPr lang="ja-JP" altLang="en-US" dirty="0"/>
              <a:t>パスワード認証</a:t>
            </a:r>
            <a:r>
              <a:rPr lang="en-US" altLang="ja-JP" dirty="0"/>
              <a:t>: </a:t>
            </a:r>
            <a:r>
              <a:rPr lang="ja-JP" altLang="en-US" dirty="0"/>
              <a:t>ユーザはパスワードを知っているか？</a:t>
            </a:r>
          </a:p>
          <a:p>
            <a:pPr lvl="2"/>
            <a:r>
              <a:rPr lang="ja-JP" altLang="en-US" dirty="0"/>
              <a:t>公開鍵認証</a:t>
            </a:r>
            <a:r>
              <a:rPr lang="en-US" altLang="ja-JP" dirty="0"/>
              <a:t>: </a:t>
            </a:r>
            <a:r>
              <a:rPr lang="ja-JP" altLang="en-US" dirty="0"/>
              <a:t>ユーザが設置した公開鍵に対する秘密鍵を持っているか？</a:t>
            </a:r>
          </a:p>
          <a:p>
            <a:pPr lvl="1"/>
            <a:r>
              <a:rPr lang="ja-JP" altLang="en-US" dirty="0"/>
              <a:t>安全性から</a:t>
            </a:r>
            <a:r>
              <a:rPr lang="en-US" altLang="ja-JP" dirty="0"/>
              <a:t>, </a:t>
            </a:r>
            <a:r>
              <a:rPr lang="ja-JP" altLang="en-US" dirty="0"/>
              <a:t>公開鍵認証が推奨されている</a:t>
            </a:r>
          </a:p>
          <a:p>
            <a:pPr lvl="2"/>
            <a:r>
              <a:rPr lang="ja-JP" altLang="en-US" dirty="0"/>
              <a:t>例</a:t>
            </a:r>
            <a:r>
              <a:rPr lang="en-US" altLang="ja-JP" dirty="0"/>
              <a:t>) ITPASS </a:t>
            </a:r>
            <a:r>
              <a:rPr lang="ja-JP" altLang="en-US" dirty="0"/>
              <a:t>サーバ</a:t>
            </a:r>
            <a:r>
              <a:rPr lang="en-US" altLang="ja-JP" dirty="0"/>
              <a:t>: </a:t>
            </a:r>
            <a:r>
              <a:rPr lang="ja-JP" altLang="en-US" dirty="0"/>
              <a:t>公開鍵認証のみ受け付けている</a:t>
            </a:r>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lang="en-US" altLang="ja-JP" dirty="0"/>
              <a:t> </a:t>
            </a:r>
            <a:endParaRPr kumimoji="1" lang="ja-JP" altLang="en-US" dirty="0"/>
          </a:p>
        </p:txBody>
      </p:sp>
      <p:sp>
        <p:nvSpPr>
          <p:cNvPr id="4" name="角丸四角形 3"/>
          <p:cNvSpPr/>
          <p:nvPr/>
        </p:nvSpPr>
        <p:spPr>
          <a:xfrm>
            <a:off x="971426" y="3423331"/>
            <a:ext cx="2808238" cy="2852167"/>
          </a:xfrm>
          <a:prstGeom prst="roundRect">
            <a:avLst/>
          </a:prstGeom>
          <a:noFill/>
          <a:ln>
            <a:solidFill>
              <a:srgbClr val="ECA6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 name="角丸四角形 4"/>
          <p:cNvSpPr/>
          <p:nvPr/>
        </p:nvSpPr>
        <p:spPr>
          <a:xfrm>
            <a:off x="5451549" y="3579263"/>
            <a:ext cx="2665413" cy="2663825"/>
          </a:xfrm>
          <a:prstGeom prst="roundRect">
            <a:avLst/>
          </a:prstGeom>
          <a:noFill/>
          <a:ln>
            <a:solidFill>
              <a:srgbClr val="FDA1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6" name="Picture 13" descr="j0195384"/>
          <p:cNvPicPr>
            <a:picLocks noChangeAspect="1" noChangeArrowheads="1"/>
          </p:cNvPicPr>
          <p:nvPr/>
        </p:nvPicPr>
        <p:blipFill>
          <a:blip r:embed="rId2" cstate="print"/>
          <a:srcRect/>
          <a:stretch>
            <a:fillRect/>
          </a:stretch>
        </p:blipFill>
        <p:spPr bwMode="auto">
          <a:xfrm>
            <a:off x="725115" y="4908549"/>
            <a:ext cx="1128713" cy="1152525"/>
          </a:xfrm>
          <a:prstGeom prst="rect">
            <a:avLst/>
          </a:prstGeom>
          <a:noFill/>
          <a:ln w="9525">
            <a:noFill/>
            <a:miter lim="800000"/>
            <a:headEnd/>
            <a:tailEnd/>
          </a:ln>
        </p:spPr>
      </p:pic>
      <p:pic>
        <p:nvPicPr>
          <p:cNvPr id="7" name="Picture 16" descr="MCj04289710000[1]"/>
          <p:cNvPicPr>
            <a:picLocks noChangeAspect="1" noChangeArrowheads="1"/>
          </p:cNvPicPr>
          <p:nvPr/>
        </p:nvPicPr>
        <p:blipFill>
          <a:blip r:embed="rId3" cstate="print"/>
          <a:srcRect/>
          <a:stretch>
            <a:fillRect/>
          </a:stretch>
        </p:blipFill>
        <p:spPr bwMode="auto">
          <a:xfrm>
            <a:off x="7612285" y="4196801"/>
            <a:ext cx="1223962" cy="1254125"/>
          </a:xfrm>
          <a:prstGeom prst="rect">
            <a:avLst/>
          </a:prstGeom>
          <a:noFill/>
          <a:ln w="9525">
            <a:noFill/>
            <a:miter lim="800000"/>
            <a:headEnd/>
            <a:tailEnd/>
          </a:ln>
        </p:spPr>
      </p:pic>
      <p:sp>
        <p:nvSpPr>
          <p:cNvPr id="8" name="テキスト ボックス 39"/>
          <p:cNvSpPr txBox="1">
            <a:spLocks noChangeArrowheads="1"/>
          </p:cNvSpPr>
          <p:nvPr/>
        </p:nvSpPr>
        <p:spPr bwMode="auto">
          <a:xfrm>
            <a:off x="6748189" y="5377075"/>
            <a:ext cx="1476077" cy="584775"/>
          </a:xfrm>
          <a:prstGeom prst="rect">
            <a:avLst/>
          </a:prstGeom>
          <a:noFill/>
          <a:ln w="9525">
            <a:noFill/>
            <a:miter lim="800000"/>
            <a:headEnd/>
            <a:tailEnd/>
          </a:ln>
        </p:spPr>
        <p:txBody>
          <a:bodyPr wrap="square">
            <a:spAutoFit/>
          </a:bodyPr>
          <a:lstStyle/>
          <a:p>
            <a:r>
              <a:rPr lang="ja-JP" altLang="en-US" sz="1600" dirty="0">
                <a:latin typeface="ＭＳ Ｐゴシック" pitchFamily="50" charset="-128"/>
                <a:ea typeface="ＭＳ Ｐゴシック" pitchFamily="50" charset="-128"/>
              </a:rPr>
              <a:t>以前保存した</a:t>
            </a:r>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ユーザ</a:t>
            </a:r>
            <a:r>
              <a:rPr lang="ja-JP" altLang="en-US" sz="1600" dirty="0" smtClean="0">
                <a:latin typeface="ＭＳ Ｐゴシック" pitchFamily="50" charset="-128"/>
                <a:ea typeface="ＭＳ Ｐゴシック" pitchFamily="50" charset="-128"/>
              </a:rPr>
              <a:t>公開</a:t>
            </a:r>
            <a:r>
              <a:rPr lang="ja-JP" altLang="en-US" sz="1600" dirty="0">
                <a:latin typeface="ＭＳ Ｐゴシック" pitchFamily="50" charset="-128"/>
                <a:ea typeface="ＭＳ Ｐゴシック" pitchFamily="50" charset="-128"/>
              </a:rPr>
              <a:t>鍵</a:t>
            </a:r>
          </a:p>
        </p:txBody>
      </p:sp>
      <p:sp>
        <p:nvSpPr>
          <p:cNvPr id="9" name="雲形吹き出し 8"/>
          <p:cNvSpPr/>
          <p:nvPr/>
        </p:nvSpPr>
        <p:spPr>
          <a:xfrm>
            <a:off x="90140" y="3468934"/>
            <a:ext cx="1907704" cy="864096"/>
          </a:xfrm>
          <a:prstGeom prst="cloudCallout">
            <a:avLst>
              <a:gd name="adj1" fmla="val 5312"/>
              <a:gd name="adj2" fmla="val 81348"/>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ＭＳ Ｐゴシック" pitchFamily="50" charset="-128"/>
                <a:ea typeface="ＭＳ Ｐゴシック" pitchFamily="50" charset="-128"/>
              </a:rPr>
              <a:t>復号できるよ！</a:t>
            </a:r>
            <a:endParaRPr kumimoji="1" lang="ja-JP" altLang="en-US" sz="1800" dirty="0">
              <a:solidFill>
                <a:schemeClr val="tx1"/>
              </a:solidFill>
              <a:latin typeface="ＭＳ Ｐゴシック" pitchFamily="50" charset="-128"/>
              <a:ea typeface="ＭＳ Ｐゴシック" pitchFamily="50" charset="-128"/>
            </a:endParaRPr>
          </a:p>
        </p:txBody>
      </p:sp>
      <p:sp>
        <p:nvSpPr>
          <p:cNvPr id="10" name="雲形吹き出し 9"/>
          <p:cNvSpPr/>
          <p:nvPr/>
        </p:nvSpPr>
        <p:spPr>
          <a:xfrm>
            <a:off x="6964213" y="2671139"/>
            <a:ext cx="2195512" cy="1268412"/>
          </a:xfrm>
          <a:prstGeom prst="cloudCallout">
            <a:avLst>
              <a:gd name="adj1" fmla="val 5929"/>
              <a:gd name="adj2" fmla="val 68947"/>
            </a:avLst>
          </a:prstGeom>
          <a:solidFill>
            <a:srgbClr val="CCE8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ＭＳ Ｐゴシック" pitchFamily="50" charset="-128"/>
                <a:ea typeface="ＭＳ Ｐゴシック" pitchFamily="50" charset="-128"/>
              </a:rPr>
              <a:t>このユーザは</a:t>
            </a:r>
            <a:endParaRPr lang="en-US" altLang="ja-JP" sz="1600" dirty="0">
              <a:solidFill>
                <a:schemeClr val="tx1"/>
              </a:solidFill>
              <a:latin typeface="ＭＳ Ｐゴシック" pitchFamily="50" charset="-128"/>
              <a:ea typeface="ＭＳ Ｐゴシック" pitchFamily="50" charset="-128"/>
            </a:endParaRPr>
          </a:p>
          <a:p>
            <a:pPr algn="ctr">
              <a:defRPr/>
            </a:pPr>
            <a:r>
              <a:rPr lang="ja-JP" altLang="en-US" sz="1600" dirty="0">
                <a:solidFill>
                  <a:schemeClr val="tx1"/>
                </a:solidFill>
                <a:latin typeface="ＭＳ Ｐゴシック" pitchFamily="50" charset="-128"/>
                <a:ea typeface="ＭＳ Ｐゴシック" pitchFamily="50" charset="-128"/>
              </a:rPr>
              <a:t>以前と同じ</a:t>
            </a:r>
            <a:endParaRPr lang="en-US" altLang="ja-JP" sz="1600" dirty="0">
              <a:solidFill>
                <a:schemeClr val="tx1"/>
              </a:solidFill>
              <a:latin typeface="ＭＳ Ｐゴシック" pitchFamily="50" charset="-128"/>
              <a:ea typeface="ＭＳ Ｐゴシック" pitchFamily="50" charset="-128"/>
            </a:endParaRPr>
          </a:p>
          <a:p>
            <a:pPr algn="ctr">
              <a:defRPr/>
            </a:pPr>
            <a:r>
              <a:rPr lang="ja-JP" altLang="en-US" sz="1600" dirty="0">
                <a:solidFill>
                  <a:schemeClr val="tx1"/>
                </a:solidFill>
                <a:latin typeface="ＭＳ Ｐゴシック" pitchFamily="50" charset="-128"/>
                <a:ea typeface="ＭＳ Ｐゴシック" pitchFamily="50" charset="-128"/>
              </a:rPr>
              <a:t>ユーザか？</a:t>
            </a:r>
          </a:p>
        </p:txBody>
      </p:sp>
      <p:grpSp>
        <p:nvGrpSpPr>
          <p:cNvPr id="11" name="Group 33"/>
          <p:cNvGrpSpPr>
            <a:grpSpLocks/>
          </p:cNvGrpSpPr>
          <p:nvPr/>
        </p:nvGrpSpPr>
        <p:grpSpPr bwMode="auto">
          <a:xfrm>
            <a:off x="2051722" y="5051438"/>
            <a:ext cx="846147" cy="935966"/>
            <a:chOff x="1496" y="1644"/>
            <a:chExt cx="818" cy="599"/>
          </a:xfrm>
        </p:grpSpPr>
        <p:pic>
          <p:nvPicPr>
            <p:cNvPr id="12" name="Picture 34" descr="MCj04339030000[1]"/>
            <p:cNvPicPr>
              <a:picLocks noChangeAspect="1" noChangeArrowheads="1"/>
            </p:cNvPicPr>
            <p:nvPr/>
          </p:nvPicPr>
          <p:blipFill>
            <a:blip r:embed="rId4" cstate="print">
              <a:lum bright="-100000" contrast="66000"/>
            </a:blip>
            <a:srcRect/>
            <a:stretch>
              <a:fillRect/>
            </a:stretch>
          </p:blipFill>
          <p:spPr bwMode="auto">
            <a:xfrm>
              <a:off x="1496" y="1644"/>
              <a:ext cx="766" cy="599"/>
            </a:xfrm>
            <a:prstGeom prst="rect">
              <a:avLst/>
            </a:prstGeom>
            <a:noFill/>
            <a:ln w="9525">
              <a:solidFill>
                <a:srgbClr val="00B0F0"/>
              </a:solidFill>
              <a:miter lim="800000"/>
              <a:headEnd/>
              <a:tailEnd/>
            </a:ln>
          </p:spPr>
        </p:pic>
        <p:sp>
          <p:nvSpPr>
            <p:cNvPr id="13" name="Text Box 35"/>
            <p:cNvSpPr txBox="1">
              <a:spLocks noChangeArrowheads="1"/>
            </p:cNvSpPr>
            <p:nvPr/>
          </p:nvSpPr>
          <p:spPr bwMode="auto">
            <a:xfrm>
              <a:off x="1705" y="1933"/>
              <a:ext cx="609" cy="290"/>
            </a:xfrm>
            <a:prstGeom prst="rect">
              <a:avLst/>
            </a:prstGeom>
            <a:noFill/>
            <a:ln w="9525">
              <a:noFill/>
              <a:miter lim="800000"/>
              <a:headEnd/>
              <a:tailEnd/>
            </a:ln>
          </p:spPr>
          <p:txBody>
            <a:bodyPr wrap="none">
              <a:spAutoFit/>
            </a:bodyPr>
            <a:lstStyle/>
            <a:p>
              <a:r>
                <a:rPr lang="en-US" altLang="ja-JP" sz="1400" dirty="0">
                  <a:latin typeface="ＭＳ Ｐゴシック" pitchFamily="50" charset="-128"/>
                </a:rPr>
                <a:t>private</a:t>
              </a:r>
            </a:p>
          </p:txBody>
        </p:sp>
      </p:grpSp>
      <p:sp>
        <p:nvSpPr>
          <p:cNvPr id="14" name="テキスト ボックス 13"/>
          <p:cNvSpPr txBox="1">
            <a:spLocks noChangeArrowheads="1"/>
          </p:cNvSpPr>
          <p:nvPr/>
        </p:nvSpPr>
        <p:spPr bwMode="auto">
          <a:xfrm>
            <a:off x="2411798" y="4403786"/>
            <a:ext cx="595035" cy="338554"/>
          </a:xfrm>
          <a:prstGeom prst="rect">
            <a:avLst/>
          </a:prstGeom>
          <a:noFill/>
          <a:ln w="9525">
            <a:noFill/>
            <a:miter lim="800000"/>
            <a:headEnd/>
            <a:tailEnd/>
          </a:ln>
        </p:spPr>
        <p:txBody>
          <a:bodyPr wrap="none">
            <a:spAutoFit/>
          </a:bodyPr>
          <a:lstStyle/>
          <a:p>
            <a:r>
              <a:rPr lang="ja-JP" altLang="en-US" sz="1600" dirty="0" smtClean="0">
                <a:latin typeface="ＭＳ Ｐゴシック" pitchFamily="50" charset="-128"/>
                <a:ea typeface="ＭＳ Ｐゴシック" pitchFamily="50" charset="-128"/>
              </a:rPr>
              <a:t>復号</a:t>
            </a:r>
            <a:endParaRPr lang="ja-JP" altLang="en-US" sz="1600" dirty="0">
              <a:latin typeface="ＭＳ Ｐゴシック" pitchFamily="50" charset="-128"/>
              <a:ea typeface="ＭＳ Ｐゴシック" pitchFamily="50" charset="-128"/>
            </a:endParaRPr>
          </a:p>
        </p:txBody>
      </p:sp>
      <p:cxnSp>
        <p:nvCxnSpPr>
          <p:cNvPr id="15" name="曲線コネクタ 14"/>
          <p:cNvCxnSpPr/>
          <p:nvPr/>
        </p:nvCxnSpPr>
        <p:spPr>
          <a:xfrm rot="10800000" flipV="1">
            <a:off x="3131879" y="3899359"/>
            <a:ext cx="3040246" cy="230246"/>
          </a:xfrm>
          <a:prstGeom prst="curved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6172125" y="3796093"/>
            <a:ext cx="1152128" cy="2880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ＭＳ Ｐゴシック" pitchFamily="50" charset="-128"/>
                <a:ea typeface="ＭＳ Ｐゴシック" pitchFamily="50" charset="-128"/>
              </a:rPr>
              <a:t>メッセージ</a:t>
            </a:r>
            <a:endParaRPr kumimoji="1" lang="ja-JP" altLang="en-US" sz="1600" dirty="0">
              <a:solidFill>
                <a:schemeClr val="tx1"/>
              </a:solidFill>
              <a:latin typeface="ＭＳ Ｐゴシック" pitchFamily="50" charset="-128"/>
              <a:ea typeface="ＭＳ Ｐゴシック" pitchFamily="50" charset="-128"/>
            </a:endParaRPr>
          </a:p>
        </p:txBody>
      </p:sp>
      <p:cxnSp>
        <p:nvCxnSpPr>
          <p:cNvPr id="17" name="曲線コネクタ 16"/>
          <p:cNvCxnSpPr/>
          <p:nvPr/>
        </p:nvCxnSpPr>
        <p:spPr>
          <a:xfrm rot="5400000" flipH="1" flipV="1">
            <a:off x="6028111" y="4444167"/>
            <a:ext cx="864095" cy="288031"/>
          </a:xfrm>
          <a:prstGeom prst="curvedConnector3">
            <a:avLst>
              <a:gd name="adj1" fmla="val 50000"/>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9"/>
          <p:cNvGrpSpPr>
            <a:grpSpLocks/>
          </p:cNvGrpSpPr>
          <p:nvPr/>
        </p:nvGrpSpPr>
        <p:grpSpPr bwMode="auto">
          <a:xfrm>
            <a:off x="6028109" y="5092237"/>
            <a:ext cx="863029" cy="939230"/>
            <a:chOff x="4513" y="890"/>
            <a:chExt cx="672" cy="569"/>
          </a:xfrm>
        </p:grpSpPr>
        <p:pic>
          <p:nvPicPr>
            <p:cNvPr id="19" name="Picture 11" descr="MCj04339030000[1]"/>
            <p:cNvPicPr>
              <a:picLocks noChangeAspect="1" noChangeArrowheads="1"/>
            </p:cNvPicPr>
            <p:nvPr/>
          </p:nvPicPr>
          <p:blipFill>
            <a:blip r:embed="rId5" cstate="print">
              <a:lum contrast="66000"/>
            </a:blip>
            <a:srcRect/>
            <a:stretch>
              <a:fillRect/>
            </a:stretch>
          </p:blipFill>
          <p:spPr bwMode="auto">
            <a:xfrm>
              <a:off x="4513" y="890"/>
              <a:ext cx="569" cy="569"/>
            </a:xfrm>
            <a:prstGeom prst="rect">
              <a:avLst/>
            </a:prstGeom>
            <a:noFill/>
            <a:ln w="9525">
              <a:solidFill>
                <a:schemeClr val="accent1">
                  <a:lumMod val="75000"/>
                </a:schemeClr>
              </a:solidFill>
              <a:miter lim="800000"/>
              <a:headEnd/>
              <a:tailEnd/>
            </a:ln>
          </p:spPr>
        </p:pic>
        <p:sp>
          <p:nvSpPr>
            <p:cNvPr id="20" name="Text Box 15"/>
            <p:cNvSpPr txBox="1">
              <a:spLocks noChangeArrowheads="1"/>
            </p:cNvSpPr>
            <p:nvPr/>
          </p:nvSpPr>
          <p:spPr bwMode="auto">
            <a:xfrm>
              <a:off x="4694" y="1155"/>
              <a:ext cx="491" cy="173"/>
            </a:xfrm>
            <a:prstGeom prst="rect">
              <a:avLst/>
            </a:prstGeom>
            <a:noFill/>
            <a:ln w="9525">
              <a:noFill/>
              <a:miter lim="800000"/>
              <a:headEnd/>
              <a:tailEnd/>
            </a:ln>
          </p:spPr>
          <p:txBody>
            <a:bodyPr>
              <a:spAutoFit/>
            </a:bodyPr>
            <a:lstStyle/>
            <a:p>
              <a:r>
                <a:rPr lang="en-US" altLang="ja-JP" sz="1400" dirty="0">
                  <a:latin typeface="ＭＳ Ｐゴシック" pitchFamily="50" charset="-128"/>
                </a:rPr>
                <a:t>public</a:t>
              </a:r>
            </a:p>
          </p:txBody>
        </p:sp>
      </p:grpSp>
      <p:sp>
        <p:nvSpPr>
          <p:cNvPr id="21" name="テキスト ボックス 20"/>
          <p:cNvSpPr txBox="1"/>
          <p:nvPr/>
        </p:nvSpPr>
        <p:spPr>
          <a:xfrm>
            <a:off x="6372200" y="4849415"/>
            <a:ext cx="723275" cy="307777"/>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暗号化</a:t>
            </a:r>
            <a:endParaRPr kumimoji="1" lang="ja-JP" altLang="en-US" sz="1400" dirty="0">
              <a:latin typeface="ＭＳ Ｐゴシック" pitchFamily="50" charset="-128"/>
              <a:ea typeface="ＭＳ Ｐゴシック" pitchFamily="50" charset="-128"/>
            </a:endParaRPr>
          </a:p>
        </p:txBody>
      </p:sp>
      <p:sp>
        <p:nvSpPr>
          <p:cNvPr id="22" name="テキスト ボックス 21"/>
          <p:cNvSpPr txBox="1"/>
          <p:nvPr/>
        </p:nvSpPr>
        <p:spPr>
          <a:xfrm>
            <a:off x="4139988" y="3480791"/>
            <a:ext cx="697627" cy="400110"/>
          </a:xfrm>
          <a:prstGeom prst="rect">
            <a:avLst/>
          </a:prstGeom>
          <a:noFill/>
        </p:spPr>
        <p:txBody>
          <a:bodyPr wrap="square" rtlCol="0">
            <a:spAutoFit/>
          </a:bodyPr>
          <a:lstStyle/>
          <a:p>
            <a:r>
              <a:rPr kumimoji="1" lang="ja-JP" altLang="en-US" sz="2000" dirty="0" smtClean="0">
                <a:latin typeface="ＭＳ Ｐゴシック" pitchFamily="50" charset="-128"/>
                <a:ea typeface="ＭＳ Ｐゴシック" pitchFamily="50" charset="-128"/>
              </a:rPr>
              <a:t>送信</a:t>
            </a:r>
            <a:endParaRPr kumimoji="1" lang="ja-JP" altLang="en-US" sz="2000" dirty="0">
              <a:latin typeface="ＭＳ Ｐゴシック" pitchFamily="50" charset="-128"/>
              <a:ea typeface="ＭＳ Ｐゴシック" pitchFamily="50" charset="-128"/>
            </a:endParaRPr>
          </a:p>
        </p:txBody>
      </p:sp>
      <p:sp>
        <p:nvSpPr>
          <p:cNvPr id="23" name="正方形/長方形 22"/>
          <p:cNvSpPr/>
          <p:nvPr/>
        </p:nvSpPr>
        <p:spPr>
          <a:xfrm>
            <a:off x="1979750" y="3899730"/>
            <a:ext cx="1152128" cy="2880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ＭＳ Ｐゴシック" pitchFamily="50" charset="-128"/>
                <a:ea typeface="ＭＳ Ｐゴシック" pitchFamily="50" charset="-128"/>
              </a:rPr>
              <a:t>メッセージ</a:t>
            </a:r>
            <a:endParaRPr kumimoji="1" lang="ja-JP" altLang="en-US" sz="1600" dirty="0">
              <a:solidFill>
                <a:schemeClr val="tx1"/>
              </a:solidFill>
              <a:latin typeface="ＭＳ Ｐゴシック" pitchFamily="50" charset="-128"/>
              <a:ea typeface="ＭＳ Ｐゴシック" pitchFamily="50" charset="-128"/>
            </a:endParaRPr>
          </a:p>
        </p:txBody>
      </p:sp>
      <p:cxnSp>
        <p:nvCxnSpPr>
          <p:cNvPr id="24" name="曲線コネクタ 23"/>
          <p:cNvCxnSpPr/>
          <p:nvPr/>
        </p:nvCxnSpPr>
        <p:spPr>
          <a:xfrm rot="5400000" flipH="1" flipV="1">
            <a:off x="2051758" y="4547802"/>
            <a:ext cx="720080" cy="144016"/>
          </a:xfrm>
          <a:prstGeom prst="curvedConnector3">
            <a:avLst>
              <a:gd name="adj1" fmla="val 50000"/>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51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公開鍵暗号と </a:t>
            </a:r>
            <a:r>
              <a:rPr lang="en-US" altLang="ja-JP" dirty="0" err="1" smtClean="0"/>
              <a:t>ssh</a:t>
            </a:r>
            <a:r>
              <a:rPr lang="en-US" altLang="ja-JP" dirty="0" smtClean="0"/>
              <a:t> </a:t>
            </a:r>
            <a:r>
              <a:rPr lang="ja-JP" altLang="en-US" dirty="0" smtClean="0"/>
              <a:t>認証まとめ</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共通鍵暗号と公開鍵暗号</a:t>
            </a:r>
          </a:p>
          <a:p>
            <a:pPr lvl="1"/>
            <a:r>
              <a:rPr lang="ja-JP" altLang="en-US" dirty="0"/>
              <a:t>共通鍵暗号</a:t>
            </a:r>
          </a:p>
          <a:p>
            <a:pPr lvl="2"/>
            <a:r>
              <a:rPr lang="ja-JP" altLang="en-US" dirty="0"/>
              <a:t>暗号化と復号に同じ鍵を用いる</a:t>
            </a:r>
          </a:p>
          <a:p>
            <a:pPr lvl="2"/>
            <a:r>
              <a:rPr lang="ja-JP" altLang="en-US" dirty="0"/>
              <a:t>処理速度は速いが</a:t>
            </a:r>
            <a:r>
              <a:rPr lang="en-US" altLang="ja-JP" dirty="0"/>
              <a:t>, </a:t>
            </a:r>
            <a:r>
              <a:rPr lang="ja-JP" altLang="en-US" dirty="0"/>
              <a:t>鍵配送問題が存在する</a:t>
            </a:r>
          </a:p>
          <a:p>
            <a:pPr lvl="1"/>
            <a:r>
              <a:rPr lang="ja-JP" altLang="en-US" dirty="0"/>
              <a:t>公開鍵暗号</a:t>
            </a:r>
          </a:p>
          <a:p>
            <a:pPr lvl="2"/>
            <a:r>
              <a:rPr lang="ja-JP" altLang="en-US" dirty="0"/>
              <a:t>ペアとして生成される「秘密鍵」と「公開鍵」を用いる</a:t>
            </a:r>
          </a:p>
          <a:p>
            <a:pPr lvl="2"/>
            <a:r>
              <a:rPr lang="ja-JP" altLang="en-US" dirty="0"/>
              <a:t>公開鍵の持ち主を確認する必要あり  → 認証の</a:t>
            </a:r>
            <a:r>
              <a:rPr lang="ja-JP" altLang="en-US" dirty="0" smtClean="0"/>
              <a:t>必要性</a:t>
            </a:r>
            <a:endParaRPr lang="ja-JP" altLang="en-US" dirty="0"/>
          </a:p>
          <a:p>
            <a:r>
              <a:rPr lang="en-US" altLang="ja-JP" dirty="0" err="1" smtClean="0"/>
              <a:t>ssh</a:t>
            </a:r>
            <a:r>
              <a:rPr lang="en-US" altLang="ja-JP" dirty="0" smtClean="0"/>
              <a:t> </a:t>
            </a:r>
            <a:r>
              <a:rPr lang="ja-JP" altLang="en-US" dirty="0"/>
              <a:t>認証</a:t>
            </a:r>
          </a:p>
          <a:p>
            <a:pPr lvl="1"/>
            <a:r>
              <a:rPr lang="ja-JP" altLang="en-US" dirty="0"/>
              <a:t>通信を行うもの同士がそれぞれ「なりすまし」</a:t>
            </a:r>
            <a:r>
              <a:rPr lang="ja-JP" altLang="en-US" dirty="0" err="1"/>
              <a:t>て</a:t>
            </a:r>
            <a:r>
              <a:rPr lang="ja-JP" altLang="en-US" dirty="0"/>
              <a:t>いないかチェックする</a:t>
            </a:r>
          </a:p>
          <a:p>
            <a:pPr lvl="1"/>
            <a:r>
              <a:rPr lang="ja-JP" altLang="en-US" dirty="0"/>
              <a:t>認証には主に公開鍵暗号が用いられる</a:t>
            </a:r>
          </a:p>
          <a:p>
            <a:endParaRPr kumimoji="1" lang="ja-JP" altLang="en-US" dirty="0"/>
          </a:p>
        </p:txBody>
      </p:sp>
    </p:spTree>
    <p:extLst>
      <p:ext uri="{BB962C8B-B14F-4D97-AF65-F5344CB8AC3E}">
        <p14:creationId xmlns:p14="http://schemas.microsoft.com/office/powerpoint/2010/main" val="76596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参考資料・参考文献</a:t>
            </a:r>
            <a:endParaRPr kumimoji="1" lang="ja-JP" altLang="en-US" dirty="0"/>
          </a:p>
        </p:txBody>
      </p:sp>
      <p:sp>
        <p:nvSpPr>
          <p:cNvPr id="3" name="コンテンツ プレースホルダー 2"/>
          <p:cNvSpPr>
            <a:spLocks noGrp="1"/>
          </p:cNvSpPr>
          <p:nvPr>
            <p:ph idx="1"/>
          </p:nvPr>
        </p:nvSpPr>
        <p:spPr>
          <a:xfrm>
            <a:off x="324322" y="1196752"/>
            <a:ext cx="8496944" cy="4914800"/>
          </a:xfrm>
        </p:spPr>
        <p:txBody>
          <a:bodyPr>
            <a:noAutofit/>
          </a:bodyPr>
          <a:lstStyle/>
          <a:p>
            <a:r>
              <a:rPr lang="ja-JP" altLang="en-US" sz="1800" dirty="0" smtClean="0"/>
              <a:t>全般</a:t>
            </a:r>
            <a:endParaRPr lang="ja-JP" altLang="en-US" sz="1800" dirty="0"/>
          </a:p>
          <a:p>
            <a:pPr lvl="1"/>
            <a:r>
              <a:rPr lang="ja-JP" altLang="en-US" sz="1400" dirty="0" smtClean="0"/>
              <a:t>神戸大学 </a:t>
            </a:r>
            <a:r>
              <a:rPr lang="en-US" altLang="ja-JP" sz="1400" dirty="0" smtClean="0"/>
              <a:t>ITPASS </a:t>
            </a:r>
            <a:r>
              <a:rPr lang="ja-JP" altLang="en-US" sz="1400" dirty="0" smtClean="0"/>
              <a:t>実習 </a:t>
            </a:r>
            <a:r>
              <a:rPr lang="en-US" altLang="ja-JP" sz="1400" dirty="0" smtClean="0"/>
              <a:t>2015 </a:t>
            </a:r>
            <a:r>
              <a:rPr lang="ja-JP" altLang="en-US" sz="1400" dirty="0" smtClean="0"/>
              <a:t>年度「</a:t>
            </a:r>
            <a:r>
              <a:rPr lang="en-US" altLang="ja-JP" sz="1400" dirty="0"/>
              <a:t>Network Computing &amp; Internet Security</a:t>
            </a:r>
            <a:r>
              <a:rPr lang="ja-JP" altLang="en-US" sz="1400" dirty="0" smtClean="0"/>
              <a:t>」</a:t>
            </a:r>
            <a:endParaRPr lang="en-US" altLang="ja-JP" sz="1400" dirty="0" smtClean="0"/>
          </a:p>
          <a:p>
            <a:pPr lvl="2"/>
            <a:r>
              <a:rPr lang="en-US" altLang="ja-JP" sz="1200" dirty="0"/>
              <a:t>https://</a:t>
            </a:r>
            <a:r>
              <a:rPr lang="en-US" altLang="ja-JP" sz="1200" dirty="0" err="1"/>
              <a:t>itpass.scitec.kobe-u.ac.jp</a:t>
            </a:r>
            <a:r>
              <a:rPr lang="en-US" altLang="ja-JP" sz="1200" dirty="0"/>
              <a:t>/</a:t>
            </a:r>
            <a:r>
              <a:rPr lang="en-US" altLang="ja-JP" sz="1200" dirty="0" err="1"/>
              <a:t>exp</a:t>
            </a:r>
            <a:r>
              <a:rPr lang="en-US" altLang="ja-JP" sz="1200" dirty="0"/>
              <a:t>/fy2015/150806/</a:t>
            </a:r>
            <a:r>
              <a:rPr lang="en-US" altLang="ja-JP" sz="1200" dirty="0" err="1"/>
              <a:t>lecture_networkcomputing</a:t>
            </a:r>
            <a:r>
              <a:rPr lang="en-US" altLang="ja-JP" sz="1200" dirty="0"/>
              <a:t>/pub/</a:t>
            </a:r>
            <a:endParaRPr lang="en-US" altLang="ja-JP" sz="1200" dirty="0" smtClean="0"/>
          </a:p>
          <a:p>
            <a:pPr lvl="1"/>
            <a:r>
              <a:rPr lang="ja-JP" altLang="en-US" sz="1400" dirty="0" smtClean="0"/>
              <a:t>北海道大学 情報実習 </a:t>
            </a:r>
            <a:r>
              <a:rPr lang="en-US" altLang="ja-JP" sz="1400" dirty="0" smtClean="0"/>
              <a:t>2016</a:t>
            </a:r>
            <a:r>
              <a:rPr lang="ja-JP" altLang="en-US" sz="1400" dirty="0" smtClean="0"/>
              <a:t> 年度</a:t>
            </a:r>
            <a:r>
              <a:rPr lang="en-US" altLang="ja-JP" sz="1400" dirty="0" smtClean="0"/>
              <a:t> </a:t>
            </a:r>
            <a:r>
              <a:rPr lang="ja-JP" altLang="en-US" sz="1400" dirty="0"/>
              <a:t>「リモートアクセス</a:t>
            </a:r>
            <a:r>
              <a:rPr lang="en-US" altLang="ja-JP" sz="1400" dirty="0"/>
              <a:t>/</a:t>
            </a:r>
            <a:r>
              <a:rPr lang="ja-JP" altLang="en-US" sz="1400" dirty="0"/>
              <a:t>ネットワークセキュリティ 」</a:t>
            </a:r>
            <a:endParaRPr lang="en-US" altLang="ja-JP" sz="1400" dirty="0" smtClean="0"/>
          </a:p>
          <a:p>
            <a:pPr lvl="2"/>
            <a:r>
              <a:rPr lang="en-US" altLang="ja-JP" sz="1200" dirty="0"/>
              <a:t>http://</a:t>
            </a:r>
            <a:r>
              <a:rPr lang="en-US" altLang="ja-JP" sz="1200" dirty="0" err="1"/>
              <a:t>www.ep.sci.hokudai.ac.jp</a:t>
            </a:r>
            <a:r>
              <a:rPr lang="en-US" altLang="ja-JP" sz="1200" dirty="0"/>
              <a:t>/~</a:t>
            </a:r>
            <a:r>
              <a:rPr lang="en-US" altLang="ja-JP" sz="1200" dirty="0" err="1"/>
              <a:t>inex</a:t>
            </a:r>
            <a:r>
              <a:rPr lang="en-US" altLang="ja-JP" sz="1200" dirty="0"/>
              <a:t>/y2016/0624/lecture/pub/</a:t>
            </a:r>
          </a:p>
          <a:p>
            <a:pPr lvl="1"/>
            <a:r>
              <a:rPr lang="ja-JP" altLang="en-US" sz="1400" dirty="0" smtClean="0"/>
              <a:t>小悪魔</a:t>
            </a:r>
            <a:r>
              <a:rPr lang="ja-JP" altLang="en-US" sz="1400" dirty="0"/>
              <a:t>女子大生のサーバエンジニア日記</a:t>
            </a:r>
          </a:p>
          <a:p>
            <a:pPr lvl="2"/>
            <a:r>
              <a:rPr lang="en-US" altLang="ja-JP" sz="1200" dirty="0"/>
              <a:t>http://co-akuma.directorz.jp/blog/</a:t>
            </a:r>
          </a:p>
          <a:p>
            <a:pPr lvl="1"/>
            <a:r>
              <a:rPr lang="en-US" altLang="ja-JP" sz="1400" dirty="0"/>
              <a:t>IT </a:t>
            </a:r>
            <a:r>
              <a:rPr lang="ja-JP" altLang="en-US" sz="1400" dirty="0"/>
              <a:t>用語辞典 </a:t>
            </a:r>
            <a:r>
              <a:rPr lang="en-US" altLang="ja-JP" sz="1400" dirty="0"/>
              <a:t>e-Words</a:t>
            </a:r>
          </a:p>
          <a:p>
            <a:pPr lvl="2"/>
            <a:r>
              <a:rPr lang="en-US" altLang="ja-JP" sz="1200" dirty="0"/>
              <a:t>http://e-words.jp/</a:t>
            </a:r>
          </a:p>
          <a:p>
            <a:r>
              <a:rPr lang="en-US" altLang="ja-JP" sz="1800" dirty="0"/>
              <a:t>Network Computing </a:t>
            </a:r>
            <a:r>
              <a:rPr lang="ja-JP" altLang="en-US" sz="1800" dirty="0"/>
              <a:t>の基礎</a:t>
            </a:r>
          </a:p>
          <a:p>
            <a:pPr lvl="1"/>
            <a:r>
              <a:rPr lang="en-US" altLang="ja-JP" sz="1400" dirty="0" smtClean="0"/>
              <a:t>Service </a:t>
            </a:r>
            <a:r>
              <a:rPr lang="en-US" altLang="ja-JP" sz="1400" dirty="0"/>
              <a:t>Name and Transport Protocol Port Number Registry</a:t>
            </a:r>
          </a:p>
          <a:p>
            <a:pPr lvl="2"/>
            <a:r>
              <a:rPr lang="en-US" altLang="ja-JP" sz="1200" dirty="0"/>
              <a:t>http://www.iana.org/assignments/service-names-port-numbers/service-names-port-numbers.xml</a:t>
            </a:r>
          </a:p>
          <a:p>
            <a:r>
              <a:rPr lang="ja-JP" altLang="en-US" sz="1800" dirty="0"/>
              <a:t>インターネットセキュリティ</a:t>
            </a:r>
          </a:p>
          <a:p>
            <a:pPr lvl="1"/>
            <a:r>
              <a:rPr lang="ja-JP" altLang="en-US" sz="1400" dirty="0"/>
              <a:t>結城浩 </a:t>
            </a:r>
            <a:r>
              <a:rPr lang="en-US" altLang="ja-JP" sz="1400" dirty="0" smtClean="0"/>
              <a:t>(2015)</a:t>
            </a:r>
            <a:r>
              <a:rPr lang="ja-JP" altLang="en-US" sz="1400" dirty="0" smtClean="0"/>
              <a:t>「</a:t>
            </a:r>
            <a:r>
              <a:rPr lang="ja-JP" altLang="en-US" sz="1400" dirty="0"/>
              <a:t>暗号技術入門 </a:t>
            </a:r>
            <a:r>
              <a:rPr lang="en-US" altLang="ja-JP" sz="1400" dirty="0"/>
              <a:t>~</a:t>
            </a:r>
            <a:r>
              <a:rPr lang="ja-JP" altLang="en-US" sz="1400" dirty="0"/>
              <a:t>秘密の国のアリス</a:t>
            </a:r>
            <a:r>
              <a:rPr lang="en-US" altLang="ja-JP" sz="1400" dirty="0" smtClean="0"/>
              <a:t>~ (</a:t>
            </a:r>
            <a:r>
              <a:rPr lang="ja-JP" altLang="en-US" sz="1400" dirty="0" smtClean="0"/>
              <a:t>第</a:t>
            </a:r>
            <a:r>
              <a:rPr lang="en-US" altLang="ja-JP" sz="1400" dirty="0" smtClean="0"/>
              <a:t>3</a:t>
            </a:r>
            <a:r>
              <a:rPr lang="ja-JP" altLang="en-US" sz="1400" dirty="0" smtClean="0"/>
              <a:t>版</a:t>
            </a:r>
            <a:r>
              <a:rPr lang="en-US" altLang="ja-JP" sz="1400" dirty="0" smtClean="0"/>
              <a:t>)</a:t>
            </a:r>
            <a:r>
              <a:rPr lang="ja-JP" altLang="en-US" sz="1400" dirty="0" smtClean="0"/>
              <a:t>」ソフトバンクパブリッシング</a:t>
            </a:r>
            <a:r>
              <a:rPr lang="en-US" altLang="ja-JP" sz="1400" dirty="0"/>
              <a:t>.</a:t>
            </a:r>
          </a:p>
          <a:p>
            <a:pPr lvl="1"/>
            <a:r>
              <a:rPr lang="en-US" altLang="ja-JP" sz="1400" dirty="0"/>
              <a:t>Linux </a:t>
            </a:r>
            <a:r>
              <a:rPr lang="ja-JP" altLang="en-US" sz="1400" dirty="0"/>
              <a:t>道場ネットワーク編</a:t>
            </a:r>
          </a:p>
          <a:p>
            <a:pPr lvl="2"/>
            <a:r>
              <a:rPr lang="en-US" altLang="ja-JP" sz="1200" dirty="0" smtClean="0"/>
              <a:t>[</a:t>
            </a:r>
            <a:r>
              <a:rPr lang="ja-JP" altLang="en-US" sz="1200" dirty="0"/>
              <a:t>第 </a:t>
            </a:r>
            <a:r>
              <a:rPr lang="en-US" altLang="ja-JP" sz="1200" dirty="0"/>
              <a:t>6 </a:t>
            </a:r>
            <a:r>
              <a:rPr lang="ja-JP" altLang="en-US" sz="1200" dirty="0"/>
              <a:t>回</a:t>
            </a:r>
            <a:r>
              <a:rPr lang="en-US" altLang="ja-JP" sz="1200" dirty="0"/>
              <a:t>] </a:t>
            </a:r>
            <a:r>
              <a:rPr lang="en-US" altLang="ja-JP" sz="1200" dirty="0" err="1"/>
              <a:t>TCPWappers</a:t>
            </a:r>
            <a:r>
              <a:rPr lang="en-US" altLang="ja-JP" sz="1200" dirty="0"/>
              <a:t> (</a:t>
            </a:r>
            <a:r>
              <a:rPr lang="en-US" altLang="ja-JP" sz="1200" dirty="0" err="1"/>
              <a:t>hosts.allow</a:t>
            </a:r>
            <a:r>
              <a:rPr lang="en-US" altLang="ja-JP" sz="1200" dirty="0"/>
              <a:t>, </a:t>
            </a:r>
            <a:r>
              <a:rPr lang="en-US" altLang="ja-JP" sz="1200" dirty="0" err="1"/>
              <a:t>hosts.deny</a:t>
            </a:r>
            <a:r>
              <a:rPr lang="en-US" altLang="ja-JP" sz="1200" dirty="0"/>
              <a:t>) </a:t>
            </a:r>
            <a:r>
              <a:rPr lang="ja-JP" altLang="en-US" sz="1200" dirty="0"/>
              <a:t>と </a:t>
            </a:r>
            <a:r>
              <a:rPr lang="en-US" altLang="ja-JP" sz="1200" dirty="0"/>
              <a:t>SSH </a:t>
            </a:r>
            <a:r>
              <a:rPr lang="ja-JP" altLang="en-US" sz="1200" dirty="0"/>
              <a:t>の公開鍵認証について</a:t>
            </a:r>
          </a:p>
          <a:p>
            <a:pPr lvl="3"/>
            <a:r>
              <a:rPr lang="en-US" altLang="ja-JP" sz="1100" dirty="0"/>
              <a:t>http://lpi.or.jp/column/linux/linux_m06.shtml</a:t>
            </a:r>
          </a:p>
          <a:p>
            <a:endParaRPr lang="en-US" altLang="ja-JP" sz="1800" dirty="0"/>
          </a:p>
          <a:p>
            <a:endParaRPr lang="en-US" altLang="ja-JP" sz="1800" dirty="0"/>
          </a:p>
          <a:p>
            <a:endParaRPr lang="en-US" altLang="ja-JP" sz="1800" dirty="0"/>
          </a:p>
          <a:p>
            <a:endParaRPr kumimoji="1" lang="ja-JP" altLang="en-US" sz="1800" dirty="0"/>
          </a:p>
        </p:txBody>
      </p:sp>
    </p:spTree>
    <p:extLst>
      <p:ext uri="{BB962C8B-B14F-4D97-AF65-F5344CB8AC3E}">
        <p14:creationId xmlns:p14="http://schemas.microsoft.com/office/powerpoint/2010/main" val="1622701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今日の一冊</a:t>
            </a:r>
            <a:endParaRPr kumimoji="1" lang="ja-JP" altLang="en-US" dirty="0"/>
          </a:p>
        </p:txBody>
      </p:sp>
      <p:sp>
        <p:nvSpPr>
          <p:cNvPr id="3" name="コンテンツ プレースホルダー 2"/>
          <p:cNvSpPr>
            <a:spLocks noGrp="1"/>
          </p:cNvSpPr>
          <p:nvPr>
            <p:ph sz="half" idx="1"/>
          </p:nvPr>
        </p:nvSpPr>
        <p:spPr>
          <a:xfrm>
            <a:off x="467544" y="1097850"/>
            <a:ext cx="4248472" cy="5067454"/>
          </a:xfrm>
        </p:spPr>
        <p:txBody>
          <a:bodyPr/>
          <a:lstStyle/>
          <a:p>
            <a:r>
              <a:rPr lang="ja-JP" altLang="en-US" dirty="0"/>
              <a:t>結城浩</a:t>
            </a:r>
            <a:r>
              <a:rPr lang="en-US" altLang="ja-JP" dirty="0"/>
              <a:t>, </a:t>
            </a:r>
            <a:r>
              <a:rPr lang="en-US" altLang="ja-JP" dirty="0" smtClean="0"/>
              <a:t>2015: </a:t>
            </a:r>
            <a:r>
              <a:rPr lang="ja-JP" altLang="en-US" dirty="0" smtClean="0"/>
              <a:t>暗号</a:t>
            </a:r>
            <a:r>
              <a:rPr lang="ja-JP" altLang="en-US" dirty="0"/>
              <a:t>技術入門</a:t>
            </a:r>
            <a:r>
              <a:rPr lang="en-US" altLang="ja-JP" dirty="0"/>
              <a:t>-</a:t>
            </a:r>
            <a:r>
              <a:rPr lang="ja-JP" altLang="en-US" dirty="0"/>
              <a:t>秘密の国のアリス</a:t>
            </a:r>
            <a:r>
              <a:rPr lang="en-US" altLang="ja-JP" dirty="0" smtClean="0"/>
              <a:t>, </a:t>
            </a:r>
            <a:r>
              <a:rPr lang="ja-JP" altLang="en-US" dirty="0" smtClean="0"/>
              <a:t>ソフトバンククリエイティブ</a:t>
            </a:r>
            <a:r>
              <a:rPr lang="en-US" altLang="ja-JP" dirty="0"/>
              <a:t>, </a:t>
            </a:r>
          </a:p>
          <a:p>
            <a:r>
              <a:rPr lang="en-US" altLang="ja-JP" dirty="0"/>
              <a:t>ISBN 978-4-7973-5099-9</a:t>
            </a:r>
          </a:p>
          <a:p>
            <a:endParaRPr lang="en-US" altLang="ja-JP" dirty="0"/>
          </a:p>
          <a:p>
            <a:r>
              <a:rPr lang="ja-JP" altLang="en-US" dirty="0"/>
              <a:t>暗号技術について図を</a:t>
            </a:r>
            <a:r>
              <a:rPr lang="ja-JP" altLang="en-US" dirty="0" smtClean="0"/>
              <a:t>使って説明</a:t>
            </a:r>
            <a:r>
              <a:rPr lang="ja-JP" altLang="en-US" dirty="0"/>
              <a:t>しており</a:t>
            </a:r>
            <a:r>
              <a:rPr lang="en-US" altLang="ja-JP" dirty="0"/>
              <a:t>, </a:t>
            </a:r>
            <a:r>
              <a:rPr lang="ja-JP" altLang="en-US" dirty="0"/>
              <a:t>読みやすいです</a:t>
            </a:r>
          </a:p>
          <a:p>
            <a:endParaRPr kumimoji="1" lang="ja-JP" altLang="en-US" dirty="0"/>
          </a:p>
        </p:txBody>
      </p:sp>
      <p:pic>
        <p:nvPicPr>
          <p:cNvPr id="6" name="コンテンツ プレースホルダー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106304"/>
            <a:ext cx="3560258" cy="5067300"/>
          </a:xfrm>
        </p:spPr>
      </p:pic>
    </p:spTree>
    <p:extLst>
      <p:ext uri="{BB962C8B-B14F-4D97-AF65-F5344CB8AC3E}">
        <p14:creationId xmlns:p14="http://schemas.microsoft.com/office/powerpoint/2010/main" val="2619691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276872"/>
            <a:ext cx="7543800" cy="1574031"/>
          </a:xfrm>
        </p:spPr>
        <p:txBody>
          <a:bodyPr/>
          <a:lstStyle/>
          <a:p>
            <a:pPr marL="182880" indent="0">
              <a:buNone/>
            </a:pPr>
            <a:r>
              <a:rPr kumimoji="1" lang="ja-JP" altLang="en-US" sz="4800" dirty="0" smtClean="0">
                <a:latin typeface="ＭＳ Ｐゴシック" pitchFamily="50" charset="-128"/>
                <a:ea typeface="ＭＳ Ｐゴシック" pitchFamily="50" charset="-128"/>
              </a:rPr>
              <a:t>インターネットセキュリティ</a:t>
            </a:r>
            <a:endParaRPr kumimoji="1" lang="ja-JP" altLang="en-US" sz="4800" dirty="0">
              <a:latin typeface="ＭＳ Ｐゴシック" pitchFamily="50" charset="-128"/>
              <a:ea typeface="ＭＳ Ｐゴシック" pitchFamily="50" charset="-128"/>
            </a:endParaRPr>
          </a:p>
        </p:txBody>
      </p:sp>
      <p:sp>
        <p:nvSpPr>
          <p:cNvPr id="4" name="テキスト ボックス 3"/>
          <p:cNvSpPr txBox="1"/>
          <p:nvPr/>
        </p:nvSpPr>
        <p:spPr>
          <a:xfrm>
            <a:off x="539552" y="548680"/>
            <a:ext cx="3600400" cy="584775"/>
          </a:xfrm>
          <a:prstGeom prst="rect">
            <a:avLst/>
          </a:prstGeom>
          <a:noFill/>
        </p:spPr>
        <p:txBody>
          <a:bodyPr wrap="square" rtlCol="0">
            <a:spAutoFit/>
          </a:bodyPr>
          <a:lstStyle/>
          <a:p>
            <a:pPr fontAlgn="auto">
              <a:spcBef>
                <a:spcPts val="0"/>
              </a:spcBef>
              <a:spcAft>
                <a:spcPts val="0"/>
              </a:spcAft>
            </a:pPr>
            <a:r>
              <a:rPr lang="ja-JP" altLang="en-US" sz="3200" dirty="0">
                <a:solidFill>
                  <a:prstClr val="black"/>
                </a:solidFill>
                <a:latin typeface="ＭＳ Ｐゴシック" pitchFamily="50" charset="-128"/>
                <a:ea typeface="ＭＳ Ｐゴシック" pitchFamily="50" charset="-128"/>
              </a:rPr>
              <a:t>補足資料</a:t>
            </a:r>
            <a:endParaRPr lang="ja-JP" altLang="en-US" sz="3200" dirty="0">
              <a:solidFill>
                <a:prstClr val="black"/>
              </a:solidFill>
              <a:latin typeface="Palatino Linotype"/>
              <a:ea typeface="HGS明朝E"/>
            </a:endParaRPr>
          </a:p>
        </p:txBody>
      </p:sp>
    </p:spTree>
    <p:extLst>
      <p:ext uri="{BB962C8B-B14F-4D97-AF65-F5344CB8AC3E}">
        <p14:creationId xmlns:p14="http://schemas.microsoft.com/office/powerpoint/2010/main" val="2126662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アルファベットを </a:t>
            </a:r>
            <a:r>
              <a:rPr kumimoji="1" lang="en-US" altLang="ja-JP" b="1" dirty="0" smtClean="0">
                <a:solidFill>
                  <a:srgbClr val="FF0000"/>
                </a:solidFill>
              </a:rPr>
              <a:t>n</a:t>
            </a:r>
            <a:r>
              <a:rPr kumimoji="1" lang="en-US" altLang="ja-JP" dirty="0" smtClean="0">
                <a:solidFill>
                  <a:srgbClr val="FF0000"/>
                </a:solidFill>
              </a:rPr>
              <a:t> </a:t>
            </a:r>
            <a:r>
              <a:rPr kumimoji="1" lang="ja-JP" altLang="en-US" dirty="0" smtClean="0">
                <a:solidFill>
                  <a:srgbClr val="FF0000"/>
                </a:solidFill>
              </a:rPr>
              <a:t>文字後にずらす</a:t>
            </a:r>
            <a:endParaRPr kumimoji="1" lang="en-US" altLang="ja-JP" dirty="0" smtClean="0"/>
          </a:p>
          <a:p>
            <a:pPr lvl="1"/>
            <a:r>
              <a:rPr lang="ja-JP" altLang="en-US" dirty="0" smtClean="0"/>
              <a:t>例</a:t>
            </a:r>
            <a:r>
              <a:rPr lang="en-US" altLang="ja-JP" dirty="0" smtClean="0"/>
              <a:t>: </a:t>
            </a:r>
            <a:r>
              <a:rPr lang="en-US" altLang="ja-JP" b="1" dirty="0" smtClean="0"/>
              <a:t>n</a:t>
            </a:r>
            <a:r>
              <a:rPr lang="en-US" altLang="ja-JP" dirty="0" smtClean="0"/>
              <a:t> = 3 </a:t>
            </a:r>
            <a:r>
              <a:rPr lang="ja-JP" altLang="en-US" dirty="0" smtClean="0"/>
              <a:t>のとき</a:t>
            </a:r>
            <a:endParaRPr lang="en-US" altLang="ja-JP" dirty="0" smtClean="0"/>
          </a:p>
          <a:p>
            <a:pPr lvl="2"/>
            <a:r>
              <a:rPr lang="en-US" altLang="ja-JP" dirty="0"/>
              <a:t>d</a:t>
            </a:r>
            <a:r>
              <a:rPr lang="en-US" altLang="ja-JP" dirty="0" smtClean="0"/>
              <a:t>eepconv </a:t>
            </a:r>
            <a:r>
              <a:rPr lang="ja-JP" altLang="en-US" dirty="0" smtClean="0"/>
              <a:t>→ </a:t>
            </a:r>
            <a:r>
              <a:rPr lang="en-US" altLang="ja-JP" dirty="0" smtClean="0"/>
              <a:t>ghhsfrqy</a:t>
            </a:r>
          </a:p>
          <a:p>
            <a:pPr lvl="2"/>
            <a:r>
              <a:rPr kumimoji="1" lang="en-US" altLang="ja-JP" dirty="0" smtClean="0"/>
              <a:t>Kobe Hanako </a:t>
            </a:r>
            <a:r>
              <a:rPr kumimoji="1" lang="ja-JP" altLang="en-US" dirty="0" smtClean="0"/>
              <a:t>→ </a:t>
            </a:r>
            <a:r>
              <a:rPr kumimoji="1" lang="en-US" altLang="ja-JP" dirty="0" smtClean="0"/>
              <a:t>Nrdh Kcqcmr</a:t>
            </a:r>
          </a:p>
          <a:p>
            <a:pPr lvl="1"/>
            <a:r>
              <a:rPr lang="ja-JP" altLang="en-US" dirty="0" smtClean="0"/>
              <a:t>暗号化</a:t>
            </a:r>
            <a:r>
              <a:rPr lang="ja-JP" altLang="en-US" dirty="0"/>
              <a:t>の</a:t>
            </a:r>
            <a:r>
              <a:rPr lang="ja-JP" altLang="en-US" dirty="0" smtClean="0"/>
              <a:t>アルゴリズム</a:t>
            </a:r>
            <a:endParaRPr lang="en-US" altLang="ja-JP" dirty="0" smtClean="0"/>
          </a:p>
          <a:p>
            <a:pPr lvl="2"/>
            <a:r>
              <a:rPr kumimoji="1" lang="ja-JP" altLang="en-US" dirty="0" smtClean="0"/>
              <a:t>「</a:t>
            </a:r>
            <a:r>
              <a:rPr lang="en-US" altLang="ja-JP" b="1" dirty="0" smtClean="0">
                <a:solidFill>
                  <a:srgbClr val="FF0000"/>
                </a:solidFill>
              </a:rPr>
              <a:t>n</a:t>
            </a:r>
            <a:r>
              <a:rPr lang="en-US" altLang="ja-JP" dirty="0" smtClean="0">
                <a:solidFill>
                  <a:srgbClr val="FF0000"/>
                </a:solidFill>
              </a:rPr>
              <a:t> </a:t>
            </a:r>
            <a:r>
              <a:rPr lang="ja-JP" altLang="en-US" dirty="0" smtClean="0">
                <a:solidFill>
                  <a:srgbClr val="FF0000"/>
                </a:solidFill>
              </a:rPr>
              <a:t>文字後にずらす</a:t>
            </a:r>
            <a:r>
              <a:rPr lang="ja-JP" altLang="en-US" dirty="0" smtClean="0"/>
              <a:t>」という操作</a:t>
            </a:r>
            <a:endParaRPr lang="en-US" altLang="ja-JP" dirty="0" smtClean="0"/>
          </a:p>
          <a:p>
            <a:pPr lvl="3"/>
            <a:r>
              <a:rPr kumimoji="1" lang="ja-JP" altLang="en-US" dirty="0" smtClean="0"/>
              <a:t>この </a:t>
            </a:r>
            <a:r>
              <a:rPr kumimoji="1" lang="en-US" altLang="ja-JP" b="1" dirty="0" smtClean="0"/>
              <a:t>n</a:t>
            </a:r>
            <a:r>
              <a:rPr kumimoji="1" lang="en-US" altLang="ja-JP" dirty="0" smtClean="0"/>
              <a:t> </a:t>
            </a:r>
            <a:r>
              <a:rPr kumimoji="1" lang="ja-JP" altLang="en-US" dirty="0" smtClean="0"/>
              <a:t>は任意に選ぶことができる</a:t>
            </a:r>
            <a:endParaRPr kumimoji="1" lang="en-US" altLang="ja-JP" dirty="0" smtClean="0"/>
          </a:p>
          <a:p>
            <a:pPr lvl="1"/>
            <a:r>
              <a:rPr lang="ja-JP" altLang="en-US" dirty="0" smtClean="0"/>
              <a:t>鍵</a:t>
            </a:r>
            <a:endParaRPr lang="en-US" altLang="ja-JP" dirty="0" smtClean="0"/>
          </a:p>
          <a:p>
            <a:pPr lvl="2"/>
            <a:r>
              <a:rPr kumimoji="1" lang="ja-JP" altLang="en-US" dirty="0" smtClean="0"/>
              <a:t>「ずらす文字数 </a:t>
            </a:r>
            <a:r>
              <a:rPr kumimoji="1" lang="en-US" altLang="ja-JP" b="1" dirty="0" smtClean="0"/>
              <a:t>n</a:t>
            </a:r>
            <a:r>
              <a:rPr kumimoji="1" lang="ja-JP" altLang="en-US" dirty="0" smtClean="0"/>
              <a:t>」が鍵として扱われる</a:t>
            </a:r>
            <a:endParaRPr kumimoji="1" lang="ja-JP" altLang="en-US" dirty="0"/>
          </a:p>
        </p:txBody>
      </p:sp>
      <p:sp>
        <p:nvSpPr>
          <p:cNvPr id="3" name="タイトル 2"/>
          <p:cNvSpPr>
            <a:spLocks noGrp="1"/>
          </p:cNvSpPr>
          <p:nvPr>
            <p:ph type="title"/>
          </p:nvPr>
        </p:nvSpPr>
        <p:spPr/>
        <p:txBody>
          <a:bodyPr/>
          <a:lstStyle/>
          <a:p>
            <a:r>
              <a:rPr kumimoji="1" lang="ja-JP" altLang="en-US" dirty="0" smtClean="0"/>
              <a:t>暗号の例</a:t>
            </a:r>
            <a:r>
              <a:rPr kumimoji="1" lang="en-US" altLang="ja-JP" dirty="0" smtClean="0"/>
              <a:t>: </a:t>
            </a:r>
            <a:r>
              <a:rPr kumimoji="1" lang="ja-JP" altLang="en-US" dirty="0" smtClean="0"/>
              <a:t>シーザー暗号</a:t>
            </a:r>
            <a:endParaRPr kumimoji="1" lang="ja-JP" altLang="en-US" dirty="0"/>
          </a:p>
        </p:txBody>
      </p:sp>
    </p:spTree>
    <p:extLst>
      <p:ext uri="{BB962C8B-B14F-4D97-AF65-F5344CB8AC3E}">
        <p14:creationId xmlns:p14="http://schemas.microsoft.com/office/powerpoint/2010/main" val="32525605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 </a:t>
            </a:r>
            <a:r>
              <a:rPr kumimoji="1" lang="en-US" altLang="ja-JP" dirty="0" smtClean="0">
                <a:solidFill>
                  <a:srgbClr val="FF0000"/>
                </a:solidFill>
              </a:rPr>
              <a:t>Man-in-the-Middle </a:t>
            </a:r>
            <a:r>
              <a:rPr kumimoji="1" lang="ja-JP" altLang="en-US" dirty="0" smtClean="0">
                <a:solidFill>
                  <a:srgbClr val="FF0000"/>
                </a:solidFill>
              </a:rPr>
              <a:t>攻撃</a:t>
            </a:r>
            <a:r>
              <a:rPr kumimoji="1" lang="ja-JP" altLang="en-US" dirty="0" smtClean="0"/>
              <a:t> </a:t>
            </a:r>
            <a:r>
              <a:rPr kumimoji="1" lang="en-US" altLang="ja-JP" dirty="0" smtClean="0"/>
              <a:t>(</a:t>
            </a:r>
            <a:r>
              <a:rPr kumimoji="1" lang="ja-JP" altLang="en-US" dirty="0" smtClean="0"/>
              <a:t>次項</a:t>
            </a:r>
            <a:r>
              <a:rPr kumimoji="1" lang="en-US" altLang="ja-JP" dirty="0" smtClean="0"/>
              <a:t>)</a:t>
            </a:r>
            <a:r>
              <a:rPr kumimoji="1" lang="ja-JP" altLang="en-US" dirty="0" smtClean="0"/>
              <a:t> などにより</a:t>
            </a:r>
            <a:r>
              <a:rPr kumimoji="1" lang="en-US" altLang="ja-JP" dirty="0" smtClean="0"/>
              <a:t>, </a:t>
            </a:r>
            <a:r>
              <a:rPr kumimoji="1" lang="ja-JP" altLang="en-US" dirty="0" smtClean="0"/>
              <a:t>ネットワーク上に公開している公開鍵が改ざんを受ける可能性がある</a:t>
            </a:r>
            <a:endParaRPr kumimoji="1" lang="en-US" altLang="ja-JP" dirty="0" smtClean="0"/>
          </a:p>
          <a:p>
            <a:pPr marL="0" indent="0">
              <a:buNone/>
            </a:pPr>
            <a:r>
              <a:rPr lang="ja-JP" altLang="en-US" dirty="0"/>
              <a:t> </a:t>
            </a:r>
            <a:r>
              <a:rPr lang="ja-JP" altLang="en-US" dirty="0" smtClean="0"/>
              <a:t>   → 公開鍵が本当に本人のものなのか</a:t>
            </a:r>
            <a:r>
              <a:rPr lang="en-US" altLang="ja-JP" dirty="0" smtClean="0"/>
              <a:t>, </a:t>
            </a:r>
            <a:r>
              <a:rPr lang="ja-JP" altLang="en-US" dirty="0" smtClean="0"/>
              <a:t>認証する必要がある</a:t>
            </a:r>
            <a:endParaRPr kumimoji="1" lang="ja-JP" altLang="en-US" dirty="0"/>
          </a:p>
        </p:txBody>
      </p:sp>
      <p:sp>
        <p:nvSpPr>
          <p:cNvPr id="3" name="タイトル 2"/>
          <p:cNvSpPr>
            <a:spLocks noGrp="1"/>
          </p:cNvSpPr>
          <p:nvPr>
            <p:ph type="title"/>
          </p:nvPr>
        </p:nvSpPr>
        <p:spPr/>
        <p:txBody>
          <a:bodyPr/>
          <a:lstStyle/>
          <a:p>
            <a:r>
              <a:rPr kumimoji="1" lang="ja-JP" altLang="en-US" dirty="0" smtClean="0"/>
              <a:t>公開鍵認証における認証の必要性</a:t>
            </a:r>
            <a:endParaRPr kumimoji="1" lang="ja-JP" altLang="en-US" dirty="0"/>
          </a:p>
        </p:txBody>
      </p:sp>
    </p:spTree>
    <p:extLst>
      <p:ext uri="{BB962C8B-B14F-4D97-AF65-F5344CB8AC3E}">
        <p14:creationId xmlns:p14="http://schemas.microsoft.com/office/powerpoint/2010/main" val="1125536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052736"/>
            <a:ext cx="8229600" cy="432048"/>
          </a:xfrm>
        </p:spPr>
        <p:txBody>
          <a:bodyPr/>
          <a:lstStyle/>
          <a:p>
            <a:r>
              <a:rPr kumimoji="1" lang="en-US" altLang="ja-JP" sz="2000" dirty="0" smtClean="0"/>
              <a:t>Alice </a:t>
            </a:r>
            <a:r>
              <a:rPr kumimoji="1" lang="ja-JP" altLang="en-US" sz="2000" dirty="0" smtClean="0"/>
              <a:t>が </a:t>
            </a:r>
            <a:r>
              <a:rPr kumimoji="1" lang="en-US" altLang="ja-JP" sz="2000" dirty="0" smtClean="0"/>
              <a:t>Bob </a:t>
            </a:r>
            <a:r>
              <a:rPr kumimoji="1" lang="ja-JP" altLang="en-US" sz="2000" dirty="0" smtClean="0"/>
              <a:t>にメッセージを送る</a:t>
            </a:r>
            <a:endParaRPr kumimoji="1" lang="en-US" altLang="ja-JP" sz="2000" dirty="0" smtClean="0"/>
          </a:p>
        </p:txBody>
      </p:sp>
      <p:sp>
        <p:nvSpPr>
          <p:cNvPr id="3" name="タイトル 2"/>
          <p:cNvSpPr>
            <a:spLocks noGrp="1"/>
          </p:cNvSpPr>
          <p:nvPr>
            <p:ph type="title"/>
          </p:nvPr>
        </p:nvSpPr>
        <p:spPr>
          <a:xfrm>
            <a:off x="457200" y="-27384"/>
            <a:ext cx="8229600" cy="1080120"/>
          </a:xfrm>
        </p:spPr>
        <p:txBody>
          <a:bodyPr/>
          <a:lstStyle/>
          <a:p>
            <a:r>
              <a:rPr kumimoji="1" lang="en-US" altLang="ja-JP" dirty="0" smtClean="0"/>
              <a:t>Man-in-the-Middle </a:t>
            </a:r>
            <a:r>
              <a:rPr kumimoji="1" lang="ja-JP" altLang="en-US" dirty="0" smtClean="0"/>
              <a:t>攻撃</a:t>
            </a:r>
            <a:endParaRPr kumimoji="1" lang="ja-JP" altLang="en-US" dirty="0"/>
          </a:p>
        </p:txBody>
      </p:sp>
      <p:sp>
        <p:nvSpPr>
          <p:cNvPr id="4" name="Rectangle 2"/>
          <p:cNvSpPr>
            <a:spLocks noChangeArrowheads="1"/>
          </p:cNvSpPr>
          <p:nvPr/>
        </p:nvSpPr>
        <p:spPr bwMode="auto">
          <a:xfrm>
            <a:off x="3020209" y="4185035"/>
            <a:ext cx="541643" cy="612020"/>
          </a:xfrm>
          <a:prstGeom prst="rect">
            <a:avLst/>
          </a:prstGeom>
          <a:solidFill>
            <a:srgbClr val="FF0000"/>
          </a:solidFill>
          <a:ln w="9525">
            <a:noFill/>
            <a:miter lim="800000"/>
            <a:headEnd/>
            <a:tailEnd/>
          </a:ln>
        </p:spPr>
        <p:txBody>
          <a:bodyPr wrap="none" anchor="ctr"/>
          <a:lstStyle/>
          <a:p>
            <a:pPr fontAlgn="auto">
              <a:spcBef>
                <a:spcPts val="0"/>
              </a:spcBef>
              <a:spcAft>
                <a:spcPts val="0"/>
              </a:spcAft>
            </a:pPr>
            <a:endParaRPr lang="ja-JP" altLang="en-US" sz="1800" dirty="0">
              <a:solidFill>
                <a:prstClr val="black"/>
              </a:solidFill>
              <a:latin typeface="Palatino Linotype"/>
              <a:ea typeface="HGS明朝E"/>
            </a:endParaRPr>
          </a:p>
        </p:txBody>
      </p:sp>
      <p:sp>
        <p:nvSpPr>
          <p:cNvPr id="5" name="Rectangle 6"/>
          <p:cNvSpPr>
            <a:spLocks noChangeArrowheads="1"/>
          </p:cNvSpPr>
          <p:nvPr/>
        </p:nvSpPr>
        <p:spPr bwMode="auto">
          <a:xfrm>
            <a:off x="2325518" y="5410425"/>
            <a:ext cx="3254645" cy="613370"/>
          </a:xfrm>
          <a:prstGeom prst="rect">
            <a:avLst/>
          </a:prstGeom>
          <a:noFill/>
          <a:ln w="9525">
            <a:noFill/>
            <a:miter lim="800000"/>
            <a:headEnd/>
            <a:tailEnd/>
          </a:ln>
        </p:spPr>
        <p:txBody>
          <a:bodyPr wrap="none" anchor="ctr"/>
          <a:lstStyle/>
          <a:p>
            <a:pPr fontAlgn="auto">
              <a:spcBef>
                <a:spcPts val="0"/>
              </a:spcBef>
              <a:spcAft>
                <a:spcPts val="0"/>
              </a:spcAft>
            </a:pPr>
            <a:endParaRPr lang="ja-JP" altLang="en-US" sz="1800" dirty="0">
              <a:solidFill>
                <a:prstClr val="black"/>
              </a:solidFill>
              <a:latin typeface="Palatino Linotype"/>
              <a:ea typeface="HGS明朝E"/>
            </a:endParaRPr>
          </a:p>
        </p:txBody>
      </p:sp>
      <p:grpSp>
        <p:nvGrpSpPr>
          <p:cNvPr id="6" name="Group 11"/>
          <p:cNvGrpSpPr>
            <a:grpSpLocks/>
          </p:cNvGrpSpPr>
          <p:nvPr/>
        </p:nvGrpSpPr>
        <p:grpSpPr bwMode="auto">
          <a:xfrm>
            <a:off x="1403648" y="4980795"/>
            <a:ext cx="665994" cy="802515"/>
            <a:chOff x="645" y="981"/>
            <a:chExt cx="557" cy="594"/>
          </a:xfrm>
        </p:grpSpPr>
        <p:pic>
          <p:nvPicPr>
            <p:cNvPr id="7" name="Picture 12" descr="MCj03966560000[1]"/>
            <p:cNvPicPr>
              <a:picLocks noChangeAspect="1" noChangeArrowheads="1"/>
            </p:cNvPicPr>
            <p:nvPr/>
          </p:nvPicPr>
          <p:blipFill>
            <a:blip r:embed="rId3" cstate="print"/>
            <a:srcRect/>
            <a:stretch>
              <a:fillRect/>
            </a:stretch>
          </p:blipFill>
          <p:spPr bwMode="auto">
            <a:xfrm>
              <a:off x="703" y="981"/>
              <a:ext cx="499" cy="407"/>
            </a:xfrm>
            <a:prstGeom prst="rect">
              <a:avLst/>
            </a:prstGeom>
            <a:noFill/>
            <a:ln w="9525">
              <a:noFill/>
              <a:miter lim="800000"/>
              <a:headEnd/>
              <a:tailEnd/>
            </a:ln>
          </p:spPr>
        </p:pic>
        <p:sp>
          <p:nvSpPr>
            <p:cNvPr id="8" name="Text Box 13"/>
            <p:cNvSpPr txBox="1">
              <a:spLocks noChangeArrowheads="1"/>
            </p:cNvSpPr>
            <p:nvPr/>
          </p:nvSpPr>
          <p:spPr bwMode="auto">
            <a:xfrm>
              <a:off x="645" y="1363"/>
              <a:ext cx="379" cy="212"/>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600" dirty="0">
                  <a:solidFill>
                    <a:prstClr val="black"/>
                  </a:solidFill>
                  <a:latin typeface="ＭＳ Ｐゴシック" pitchFamily="50" charset="-128"/>
                  <a:ea typeface="HGS明朝E"/>
                </a:rPr>
                <a:t>Alice</a:t>
              </a:r>
            </a:p>
          </p:txBody>
        </p:sp>
      </p:grpSp>
      <p:grpSp>
        <p:nvGrpSpPr>
          <p:cNvPr id="9" name="Group 14"/>
          <p:cNvGrpSpPr>
            <a:grpSpLocks/>
          </p:cNvGrpSpPr>
          <p:nvPr/>
        </p:nvGrpSpPr>
        <p:grpSpPr bwMode="auto">
          <a:xfrm>
            <a:off x="6529534" y="5161834"/>
            <a:ext cx="677952" cy="666060"/>
            <a:chOff x="657" y="2976"/>
            <a:chExt cx="567" cy="493"/>
          </a:xfrm>
        </p:grpSpPr>
        <p:pic>
          <p:nvPicPr>
            <p:cNvPr id="10" name="Picture 15" descr="MCj03967520000[1]"/>
            <p:cNvPicPr>
              <a:picLocks noChangeAspect="1" noChangeArrowheads="1"/>
            </p:cNvPicPr>
            <p:nvPr/>
          </p:nvPicPr>
          <p:blipFill>
            <a:blip r:embed="rId4" cstate="print"/>
            <a:srcRect/>
            <a:stretch>
              <a:fillRect/>
            </a:stretch>
          </p:blipFill>
          <p:spPr bwMode="auto">
            <a:xfrm>
              <a:off x="703" y="2976"/>
              <a:ext cx="521" cy="295"/>
            </a:xfrm>
            <a:prstGeom prst="rect">
              <a:avLst/>
            </a:prstGeom>
            <a:noFill/>
            <a:ln w="9525">
              <a:noFill/>
              <a:miter lim="800000"/>
              <a:headEnd/>
              <a:tailEnd/>
            </a:ln>
          </p:spPr>
        </p:pic>
        <p:sp>
          <p:nvSpPr>
            <p:cNvPr id="11" name="Text Box 16"/>
            <p:cNvSpPr txBox="1">
              <a:spLocks noChangeArrowheads="1"/>
            </p:cNvSpPr>
            <p:nvPr/>
          </p:nvSpPr>
          <p:spPr bwMode="auto">
            <a:xfrm>
              <a:off x="657" y="3257"/>
              <a:ext cx="327" cy="212"/>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600" dirty="0">
                  <a:solidFill>
                    <a:prstClr val="black"/>
                  </a:solidFill>
                  <a:latin typeface="ＭＳ Ｐゴシック" pitchFamily="50" charset="-128"/>
                  <a:ea typeface="HGS明朝E"/>
                </a:rPr>
                <a:t>Bob</a:t>
              </a:r>
            </a:p>
          </p:txBody>
        </p:sp>
      </p:grpSp>
      <p:pic>
        <p:nvPicPr>
          <p:cNvPr id="12" name="Picture 17" descr="MCj04325780000[1]"/>
          <p:cNvPicPr>
            <a:picLocks noChangeAspect="1" noChangeArrowheads="1"/>
          </p:cNvPicPr>
          <p:nvPr/>
        </p:nvPicPr>
        <p:blipFill>
          <a:blip r:embed="rId5" cstate="print"/>
          <a:srcRect/>
          <a:stretch>
            <a:fillRect/>
          </a:stretch>
        </p:blipFill>
        <p:spPr bwMode="auto">
          <a:xfrm>
            <a:off x="2136600" y="5226684"/>
            <a:ext cx="489034" cy="552573"/>
          </a:xfrm>
          <a:prstGeom prst="rect">
            <a:avLst/>
          </a:prstGeom>
          <a:noFill/>
          <a:ln w="9525">
            <a:noFill/>
            <a:miter lim="800000"/>
            <a:headEnd/>
            <a:tailEnd/>
          </a:ln>
        </p:spPr>
      </p:pic>
      <p:grpSp>
        <p:nvGrpSpPr>
          <p:cNvPr id="13" name="Group 18"/>
          <p:cNvGrpSpPr>
            <a:grpSpLocks/>
          </p:cNvGrpSpPr>
          <p:nvPr/>
        </p:nvGrpSpPr>
        <p:grpSpPr bwMode="auto">
          <a:xfrm>
            <a:off x="2916188" y="4245833"/>
            <a:ext cx="535666" cy="741719"/>
            <a:chOff x="1840" y="1253"/>
            <a:chExt cx="448" cy="549"/>
          </a:xfrm>
        </p:grpSpPr>
        <p:pic>
          <p:nvPicPr>
            <p:cNvPr id="14" name="Picture 19" descr="MCj02983050000[1]"/>
            <p:cNvPicPr>
              <a:picLocks noChangeAspect="1" noChangeArrowheads="1"/>
            </p:cNvPicPr>
            <p:nvPr/>
          </p:nvPicPr>
          <p:blipFill>
            <a:blip r:embed="rId6" cstate="print"/>
            <a:srcRect/>
            <a:stretch>
              <a:fillRect/>
            </a:stretch>
          </p:blipFill>
          <p:spPr bwMode="auto">
            <a:xfrm>
              <a:off x="2018" y="1297"/>
              <a:ext cx="112" cy="137"/>
            </a:xfrm>
            <a:prstGeom prst="rect">
              <a:avLst/>
            </a:prstGeom>
            <a:noFill/>
            <a:ln w="9525">
              <a:noFill/>
              <a:miter lim="800000"/>
              <a:headEnd/>
              <a:tailEnd/>
            </a:ln>
          </p:spPr>
        </p:pic>
        <p:pic>
          <p:nvPicPr>
            <p:cNvPr id="15" name="Picture 20" descr="MCj04339030000[1]"/>
            <p:cNvPicPr>
              <a:picLocks noChangeAspect="1" noChangeArrowheads="1"/>
            </p:cNvPicPr>
            <p:nvPr/>
          </p:nvPicPr>
          <p:blipFill>
            <a:blip r:embed="rId7" cstate="print">
              <a:lum contrast="66000"/>
            </a:blip>
            <a:srcRect/>
            <a:stretch>
              <a:fillRect/>
            </a:stretch>
          </p:blipFill>
          <p:spPr bwMode="auto">
            <a:xfrm>
              <a:off x="1927" y="1253"/>
              <a:ext cx="361" cy="363"/>
            </a:xfrm>
            <a:prstGeom prst="rect">
              <a:avLst/>
            </a:prstGeom>
            <a:noFill/>
            <a:ln w="9525">
              <a:noFill/>
              <a:miter lim="800000"/>
              <a:headEnd/>
              <a:tailEnd/>
            </a:ln>
          </p:spPr>
        </p:pic>
        <p:sp>
          <p:nvSpPr>
            <p:cNvPr id="16" name="Text Box 21"/>
            <p:cNvSpPr txBox="1">
              <a:spLocks noChangeArrowheads="1"/>
            </p:cNvSpPr>
            <p:nvPr/>
          </p:nvSpPr>
          <p:spPr bwMode="auto">
            <a:xfrm>
              <a:off x="1840" y="1608"/>
              <a:ext cx="391" cy="194"/>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smtClean="0">
                  <a:solidFill>
                    <a:prstClr val="black"/>
                  </a:solidFill>
                  <a:latin typeface="ＭＳ Ｐゴシック" pitchFamily="50" charset="-128"/>
                  <a:ea typeface="HGS明朝E"/>
                </a:rPr>
                <a:t>public</a:t>
              </a:r>
              <a:endParaRPr lang="ja-JP" altLang="en-US" sz="1400" dirty="0">
                <a:solidFill>
                  <a:prstClr val="black"/>
                </a:solidFill>
                <a:latin typeface="ＭＳ Ｐゴシック" pitchFamily="50" charset="-128"/>
                <a:ea typeface="HGS明朝E"/>
              </a:endParaRPr>
            </a:p>
          </p:txBody>
        </p:sp>
      </p:grpSp>
      <p:cxnSp>
        <p:nvCxnSpPr>
          <p:cNvPr id="17" name="AutoShape 22"/>
          <p:cNvCxnSpPr>
            <a:cxnSpLocks noChangeShapeType="1"/>
          </p:cNvCxnSpPr>
          <p:nvPr/>
        </p:nvCxnSpPr>
        <p:spPr bwMode="auto">
          <a:xfrm rot="10800000" flipV="1">
            <a:off x="2381715" y="4491720"/>
            <a:ext cx="638494" cy="734963"/>
          </a:xfrm>
          <a:prstGeom prst="curvedConnector2">
            <a:avLst/>
          </a:prstGeom>
          <a:noFill/>
          <a:ln w="9525">
            <a:solidFill>
              <a:srgbClr val="FF6600"/>
            </a:solidFill>
            <a:round/>
            <a:headEnd/>
            <a:tailEnd type="triangle" w="med" len="med"/>
          </a:ln>
        </p:spPr>
      </p:cxnSp>
      <p:pic>
        <p:nvPicPr>
          <p:cNvPr id="18" name="Picture 23" descr="MCj04338370000[1]"/>
          <p:cNvPicPr>
            <a:picLocks noChangeAspect="1" noChangeArrowheads="1"/>
          </p:cNvPicPr>
          <p:nvPr/>
        </p:nvPicPr>
        <p:blipFill>
          <a:blip r:embed="rId8" cstate="print"/>
          <a:srcRect/>
          <a:stretch>
            <a:fillRect/>
          </a:stretch>
        </p:blipFill>
        <p:spPr bwMode="auto">
          <a:xfrm>
            <a:off x="3779466" y="5838703"/>
            <a:ext cx="489034" cy="552574"/>
          </a:xfrm>
          <a:prstGeom prst="rect">
            <a:avLst/>
          </a:prstGeom>
          <a:noFill/>
          <a:ln w="9525">
            <a:noFill/>
            <a:miter lim="800000"/>
            <a:headEnd/>
            <a:tailEnd/>
          </a:ln>
        </p:spPr>
      </p:pic>
      <p:cxnSp>
        <p:nvCxnSpPr>
          <p:cNvPr id="19" name="AutoShape 24"/>
          <p:cNvCxnSpPr>
            <a:cxnSpLocks noChangeShapeType="1"/>
          </p:cNvCxnSpPr>
          <p:nvPr/>
        </p:nvCxnSpPr>
        <p:spPr bwMode="auto">
          <a:xfrm>
            <a:off x="2625634" y="5503646"/>
            <a:ext cx="1153832" cy="612020"/>
          </a:xfrm>
          <a:prstGeom prst="bentConnector3">
            <a:avLst>
              <a:gd name="adj1" fmla="val 49949"/>
            </a:avLst>
          </a:prstGeom>
          <a:noFill/>
          <a:ln w="9525">
            <a:solidFill>
              <a:schemeClr val="tx1"/>
            </a:solidFill>
            <a:miter lim="800000"/>
            <a:headEnd/>
            <a:tailEnd type="triangle" w="med" len="med"/>
          </a:ln>
        </p:spPr>
      </p:cxnSp>
      <p:cxnSp>
        <p:nvCxnSpPr>
          <p:cNvPr id="20" name="AutoShape 25"/>
          <p:cNvCxnSpPr>
            <a:cxnSpLocks noChangeShapeType="1"/>
          </p:cNvCxnSpPr>
          <p:nvPr/>
        </p:nvCxnSpPr>
        <p:spPr bwMode="auto">
          <a:xfrm rot="16200000" flipH="1">
            <a:off x="3764213" y="5578334"/>
            <a:ext cx="483671" cy="37066"/>
          </a:xfrm>
          <a:prstGeom prst="curvedConnector3">
            <a:avLst>
              <a:gd name="adj1" fmla="val 50000"/>
            </a:avLst>
          </a:prstGeom>
          <a:noFill/>
          <a:ln w="9525">
            <a:solidFill>
              <a:schemeClr val="tx1"/>
            </a:solidFill>
            <a:round/>
            <a:headEnd/>
            <a:tailEnd type="triangle" w="med" len="med"/>
          </a:ln>
        </p:spPr>
      </p:cxnSp>
      <p:cxnSp>
        <p:nvCxnSpPr>
          <p:cNvPr id="21" name="AutoShape 26"/>
          <p:cNvCxnSpPr>
            <a:cxnSpLocks noChangeShapeType="1"/>
          </p:cNvCxnSpPr>
          <p:nvPr/>
        </p:nvCxnSpPr>
        <p:spPr bwMode="auto">
          <a:xfrm>
            <a:off x="3451850" y="4491720"/>
            <a:ext cx="327617" cy="645795"/>
          </a:xfrm>
          <a:prstGeom prst="straightConnector1">
            <a:avLst/>
          </a:prstGeom>
          <a:noFill/>
          <a:ln w="63500">
            <a:solidFill>
              <a:srgbClr val="C0C0C0"/>
            </a:solidFill>
            <a:round/>
            <a:headEnd type="triangle" w="med" len="med"/>
            <a:tailEnd type="triangle" w="med" len="med"/>
          </a:ln>
        </p:spPr>
      </p:cxnSp>
      <p:sp>
        <p:nvSpPr>
          <p:cNvPr id="22" name="AutoShape 27"/>
          <p:cNvSpPr>
            <a:spLocks noChangeArrowheads="1"/>
          </p:cNvSpPr>
          <p:nvPr/>
        </p:nvSpPr>
        <p:spPr bwMode="auto">
          <a:xfrm>
            <a:off x="2868357" y="3573016"/>
            <a:ext cx="2385385" cy="2879057"/>
          </a:xfrm>
          <a:prstGeom prst="roundRect">
            <a:avLst>
              <a:gd name="adj" fmla="val 16667"/>
            </a:avLst>
          </a:prstGeom>
          <a:noFill/>
          <a:ln w="9525">
            <a:solidFill>
              <a:schemeClr val="tx1"/>
            </a:solidFill>
            <a:prstDash val="lgDashDot"/>
            <a:round/>
            <a:headEnd/>
            <a:tailEnd/>
          </a:ln>
        </p:spPr>
        <p:txBody>
          <a:bodyPr wrap="none" anchor="ctr"/>
          <a:lstStyle/>
          <a:p>
            <a:pPr fontAlgn="auto">
              <a:spcBef>
                <a:spcPts val="0"/>
              </a:spcBef>
              <a:spcAft>
                <a:spcPts val="0"/>
              </a:spcAft>
            </a:pPr>
            <a:endParaRPr lang="ja-JP" altLang="en-US" sz="1800" dirty="0">
              <a:solidFill>
                <a:prstClr val="black"/>
              </a:solidFill>
              <a:latin typeface="Palatino Linotype"/>
              <a:ea typeface="HGS明朝E"/>
            </a:endParaRPr>
          </a:p>
        </p:txBody>
      </p:sp>
      <p:pic>
        <p:nvPicPr>
          <p:cNvPr id="23" name="Picture 28" descr="MCj02983050000[1]"/>
          <p:cNvPicPr>
            <a:picLocks noChangeAspect="1" noChangeArrowheads="1"/>
          </p:cNvPicPr>
          <p:nvPr/>
        </p:nvPicPr>
        <p:blipFill>
          <a:blip r:embed="rId6" cstate="print"/>
          <a:srcRect/>
          <a:stretch>
            <a:fillRect/>
          </a:stretch>
        </p:blipFill>
        <p:spPr bwMode="auto">
          <a:xfrm>
            <a:off x="3887078" y="4306628"/>
            <a:ext cx="411314" cy="566084"/>
          </a:xfrm>
          <a:prstGeom prst="rect">
            <a:avLst/>
          </a:prstGeom>
          <a:noFill/>
          <a:ln w="9525">
            <a:noFill/>
            <a:miter lim="800000"/>
            <a:headEnd/>
            <a:tailEnd/>
          </a:ln>
        </p:spPr>
      </p:pic>
      <p:grpSp>
        <p:nvGrpSpPr>
          <p:cNvPr id="24" name="Group 29"/>
          <p:cNvGrpSpPr>
            <a:grpSpLocks/>
          </p:cNvGrpSpPr>
          <p:nvPr/>
        </p:nvGrpSpPr>
        <p:grpSpPr bwMode="auto">
          <a:xfrm>
            <a:off x="3779466" y="4919998"/>
            <a:ext cx="715017" cy="495831"/>
            <a:chOff x="2608" y="1480"/>
            <a:chExt cx="598" cy="367"/>
          </a:xfrm>
        </p:grpSpPr>
        <p:grpSp>
          <p:nvGrpSpPr>
            <p:cNvPr id="25" name="Group 30"/>
            <p:cNvGrpSpPr>
              <a:grpSpLocks/>
            </p:cNvGrpSpPr>
            <p:nvPr/>
          </p:nvGrpSpPr>
          <p:grpSpPr bwMode="auto">
            <a:xfrm>
              <a:off x="2608" y="1480"/>
              <a:ext cx="598" cy="367"/>
              <a:chOff x="1565" y="1570"/>
              <a:chExt cx="836" cy="554"/>
            </a:xfrm>
          </p:grpSpPr>
          <p:pic>
            <p:nvPicPr>
              <p:cNvPr id="27" name="Picture 31" descr="MCj04339030000[1]"/>
              <p:cNvPicPr>
                <a:picLocks noChangeAspect="1" noChangeArrowheads="1"/>
              </p:cNvPicPr>
              <p:nvPr/>
            </p:nvPicPr>
            <p:blipFill>
              <a:blip r:embed="rId9"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28" name="Text Box 32"/>
              <p:cNvSpPr txBox="1">
                <a:spLocks noChangeArrowheads="1"/>
              </p:cNvSpPr>
              <p:nvPr/>
            </p:nvSpPr>
            <p:spPr bwMode="auto">
              <a:xfrm>
                <a:off x="1792" y="1834"/>
                <a:ext cx="609" cy="290"/>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a:solidFill>
                      <a:prstClr val="black"/>
                    </a:solidFill>
                    <a:latin typeface="ＭＳ Ｐゴシック" pitchFamily="50" charset="-128"/>
                    <a:ea typeface="HGS明朝E"/>
                  </a:rPr>
                  <a:t>private</a:t>
                </a:r>
              </a:p>
            </p:txBody>
          </p:sp>
        </p:grpSp>
        <p:pic>
          <p:nvPicPr>
            <p:cNvPr id="26" name="Picture 33" descr="MCj02983050000[1]"/>
            <p:cNvPicPr>
              <a:picLocks noChangeAspect="1" noChangeArrowheads="1"/>
            </p:cNvPicPr>
            <p:nvPr/>
          </p:nvPicPr>
          <p:blipFill>
            <a:blip r:embed="rId6" cstate="print"/>
            <a:srcRect/>
            <a:stretch>
              <a:fillRect/>
            </a:stretch>
          </p:blipFill>
          <p:spPr bwMode="auto">
            <a:xfrm>
              <a:off x="2699" y="1525"/>
              <a:ext cx="112" cy="136"/>
            </a:xfrm>
            <a:prstGeom prst="rect">
              <a:avLst/>
            </a:prstGeom>
            <a:noFill/>
            <a:ln w="9525">
              <a:noFill/>
              <a:miter lim="800000"/>
              <a:headEnd/>
              <a:tailEnd/>
            </a:ln>
          </p:spPr>
        </p:pic>
      </p:grpSp>
      <p:cxnSp>
        <p:nvCxnSpPr>
          <p:cNvPr id="29" name="AutoShape 34"/>
          <p:cNvCxnSpPr>
            <a:cxnSpLocks noChangeShapeType="1"/>
          </p:cNvCxnSpPr>
          <p:nvPr/>
        </p:nvCxnSpPr>
        <p:spPr bwMode="auto">
          <a:xfrm rot="16200000">
            <a:off x="2365026" y="3348740"/>
            <a:ext cx="1038947" cy="2225163"/>
          </a:xfrm>
          <a:prstGeom prst="bentConnector3">
            <a:avLst>
              <a:gd name="adj1" fmla="val 119245"/>
            </a:avLst>
          </a:prstGeom>
          <a:noFill/>
          <a:ln w="9525">
            <a:solidFill>
              <a:schemeClr val="folHlink"/>
            </a:solidFill>
            <a:miter lim="800000"/>
            <a:headEnd/>
            <a:tailEnd type="oval" w="sm" len="sm"/>
          </a:ln>
        </p:spPr>
      </p:cxnSp>
      <p:grpSp>
        <p:nvGrpSpPr>
          <p:cNvPr id="30" name="Group 35"/>
          <p:cNvGrpSpPr>
            <a:grpSpLocks/>
          </p:cNvGrpSpPr>
          <p:nvPr/>
        </p:nvGrpSpPr>
        <p:grpSpPr bwMode="auto">
          <a:xfrm>
            <a:off x="4376112" y="5534720"/>
            <a:ext cx="489033" cy="552573"/>
            <a:chOff x="2789" y="2840"/>
            <a:chExt cx="409" cy="409"/>
          </a:xfrm>
        </p:grpSpPr>
        <p:pic>
          <p:nvPicPr>
            <p:cNvPr id="31" name="Picture 36" descr="MCj04325780000[1]"/>
            <p:cNvPicPr>
              <a:picLocks noChangeAspect="1" noChangeArrowheads="1"/>
            </p:cNvPicPr>
            <p:nvPr/>
          </p:nvPicPr>
          <p:blipFill>
            <a:blip r:embed="rId5" cstate="print"/>
            <a:srcRect/>
            <a:stretch>
              <a:fillRect/>
            </a:stretch>
          </p:blipFill>
          <p:spPr bwMode="auto">
            <a:xfrm>
              <a:off x="2789" y="2840"/>
              <a:ext cx="409" cy="409"/>
            </a:xfrm>
            <a:prstGeom prst="rect">
              <a:avLst/>
            </a:prstGeom>
            <a:noFill/>
            <a:ln w="9525">
              <a:noFill/>
              <a:miter lim="800000"/>
              <a:headEnd/>
              <a:tailEnd/>
            </a:ln>
          </p:spPr>
        </p:pic>
        <p:pic>
          <p:nvPicPr>
            <p:cNvPr id="32" name="Picture 37" descr="MCj02983050000[1]"/>
            <p:cNvPicPr>
              <a:picLocks noChangeAspect="1" noChangeArrowheads="1"/>
            </p:cNvPicPr>
            <p:nvPr/>
          </p:nvPicPr>
          <p:blipFill>
            <a:blip r:embed="rId6" cstate="print"/>
            <a:srcRect/>
            <a:stretch>
              <a:fillRect/>
            </a:stretch>
          </p:blipFill>
          <p:spPr bwMode="auto">
            <a:xfrm>
              <a:off x="2904" y="2931"/>
              <a:ext cx="112" cy="137"/>
            </a:xfrm>
            <a:prstGeom prst="rect">
              <a:avLst/>
            </a:prstGeom>
            <a:noFill/>
            <a:ln w="9525">
              <a:noFill/>
              <a:miter lim="800000"/>
              <a:headEnd/>
              <a:tailEnd/>
            </a:ln>
          </p:spPr>
        </p:pic>
      </p:grpSp>
      <p:grpSp>
        <p:nvGrpSpPr>
          <p:cNvPr id="33" name="Group 38"/>
          <p:cNvGrpSpPr>
            <a:grpSpLocks/>
          </p:cNvGrpSpPr>
          <p:nvPr/>
        </p:nvGrpSpPr>
        <p:grpSpPr bwMode="auto">
          <a:xfrm>
            <a:off x="6003435" y="5105091"/>
            <a:ext cx="476158" cy="468809"/>
            <a:chOff x="1565" y="1570"/>
            <a:chExt cx="667" cy="557"/>
          </a:xfrm>
        </p:grpSpPr>
        <p:pic>
          <p:nvPicPr>
            <p:cNvPr id="34" name="Picture 39" descr="MCj04339030000[1]"/>
            <p:cNvPicPr>
              <a:picLocks noChangeAspect="1" noChangeArrowheads="1"/>
            </p:cNvPicPr>
            <p:nvPr/>
          </p:nvPicPr>
          <p:blipFill>
            <a:blip r:embed="rId10"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35" name="Text Box 40"/>
            <p:cNvSpPr txBox="1">
              <a:spLocks noChangeArrowheads="1"/>
            </p:cNvSpPr>
            <p:nvPr/>
          </p:nvSpPr>
          <p:spPr bwMode="auto">
            <a:xfrm>
              <a:off x="1577" y="1849"/>
              <a:ext cx="655" cy="278"/>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200" dirty="0">
                  <a:solidFill>
                    <a:prstClr val="black"/>
                  </a:solidFill>
                  <a:latin typeface="ＭＳ Ｐゴシック" pitchFamily="50" charset="-128"/>
                  <a:ea typeface="HGS明朝E"/>
                </a:rPr>
                <a:t>private</a:t>
              </a:r>
            </a:p>
          </p:txBody>
        </p:sp>
      </p:grpSp>
      <p:grpSp>
        <p:nvGrpSpPr>
          <p:cNvPr id="36" name="Group 41"/>
          <p:cNvGrpSpPr>
            <a:grpSpLocks/>
          </p:cNvGrpSpPr>
          <p:nvPr/>
        </p:nvGrpSpPr>
        <p:grpSpPr bwMode="auto">
          <a:xfrm>
            <a:off x="4431114" y="4259342"/>
            <a:ext cx="573049" cy="476915"/>
            <a:chOff x="4513" y="890"/>
            <a:chExt cx="735" cy="581"/>
          </a:xfrm>
        </p:grpSpPr>
        <p:pic>
          <p:nvPicPr>
            <p:cNvPr id="37" name="Picture 42" descr="MCj04339030000[1]"/>
            <p:cNvPicPr>
              <a:picLocks noChangeAspect="1" noChangeArrowheads="1"/>
            </p:cNvPicPr>
            <p:nvPr/>
          </p:nvPicPr>
          <p:blipFill>
            <a:blip r:embed="rId11"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38" name="Text Box 43"/>
            <p:cNvSpPr txBox="1">
              <a:spLocks noChangeArrowheads="1"/>
            </p:cNvSpPr>
            <p:nvPr/>
          </p:nvSpPr>
          <p:spPr bwMode="auto">
            <a:xfrm>
              <a:off x="4653" y="1155"/>
              <a:ext cx="595" cy="316"/>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a:solidFill>
                    <a:prstClr val="black"/>
                  </a:solidFill>
                  <a:latin typeface="ＭＳ Ｐゴシック" pitchFamily="50" charset="-128"/>
                  <a:ea typeface="HGS明朝E"/>
                </a:rPr>
                <a:t>public</a:t>
              </a:r>
            </a:p>
          </p:txBody>
        </p:sp>
      </p:grpSp>
      <p:cxnSp>
        <p:nvCxnSpPr>
          <p:cNvPr id="39" name="AutoShape 44"/>
          <p:cNvCxnSpPr>
            <a:cxnSpLocks noChangeShapeType="1"/>
          </p:cNvCxnSpPr>
          <p:nvPr/>
        </p:nvCxnSpPr>
        <p:spPr bwMode="auto">
          <a:xfrm>
            <a:off x="5136565" y="4725451"/>
            <a:ext cx="835367" cy="584997"/>
          </a:xfrm>
          <a:prstGeom prst="straightConnector1">
            <a:avLst/>
          </a:prstGeom>
          <a:noFill/>
          <a:ln w="63500">
            <a:solidFill>
              <a:srgbClr val="C0C0C0"/>
            </a:solidFill>
            <a:round/>
            <a:headEnd type="triangle" w="med" len="med"/>
            <a:tailEnd type="triangle" w="med" len="med"/>
          </a:ln>
        </p:spPr>
      </p:cxnSp>
      <p:grpSp>
        <p:nvGrpSpPr>
          <p:cNvPr id="40" name="Group 45"/>
          <p:cNvGrpSpPr>
            <a:grpSpLocks/>
          </p:cNvGrpSpPr>
          <p:nvPr/>
        </p:nvGrpSpPr>
        <p:grpSpPr bwMode="auto">
          <a:xfrm>
            <a:off x="5678208" y="5533369"/>
            <a:ext cx="489034" cy="552574"/>
            <a:chOff x="3560" y="3067"/>
            <a:chExt cx="409" cy="409"/>
          </a:xfrm>
        </p:grpSpPr>
        <p:pic>
          <p:nvPicPr>
            <p:cNvPr id="41" name="Picture 46" descr="MCj04338370000[1]"/>
            <p:cNvPicPr>
              <a:picLocks noChangeAspect="1" noChangeArrowheads="1"/>
            </p:cNvPicPr>
            <p:nvPr/>
          </p:nvPicPr>
          <p:blipFill>
            <a:blip r:embed="rId8" cstate="print"/>
            <a:srcRect/>
            <a:stretch>
              <a:fillRect/>
            </a:stretch>
          </p:blipFill>
          <p:spPr bwMode="auto">
            <a:xfrm>
              <a:off x="3560" y="3067"/>
              <a:ext cx="409" cy="409"/>
            </a:xfrm>
            <a:prstGeom prst="rect">
              <a:avLst/>
            </a:prstGeom>
            <a:noFill/>
            <a:ln w="9525">
              <a:noFill/>
              <a:miter lim="800000"/>
              <a:headEnd/>
              <a:tailEnd/>
            </a:ln>
          </p:spPr>
        </p:pic>
        <p:pic>
          <p:nvPicPr>
            <p:cNvPr id="42" name="Picture 47" descr="MCj02983050000[1]"/>
            <p:cNvPicPr>
              <a:picLocks noChangeAspect="1" noChangeArrowheads="1"/>
            </p:cNvPicPr>
            <p:nvPr/>
          </p:nvPicPr>
          <p:blipFill>
            <a:blip r:embed="rId6" cstate="print"/>
            <a:srcRect/>
            <a:stretch>
              <a:fillRect/>
            </a:stretch>
          </p:blipFill>
          <p:spPr bwMode="auto">
            <a:xfrm>
              <a:off x="3696" y="3158"/>
              <a:ext cx="112" cy="137"/>
            </a:xfrm>
            <a:prstGeom prst="rect">
              <a:avLst/>
            </a:prstGeom>
            <a:noFill/>
            <a:ln w="9525">
              <a:noFill/>
              <a:miter lim="800000"/>
              <a:headEnd/>
              <a:tailEnd/>
            </a:ln>
          </p:spPr>
        </p:pic>
      </p:grpSp>
      <p:cxnSp>
        <p:nvCxnSpPr>
          <p:cNvPr id="43" name="AutoShape 48"/>
          <p:cNvCxnSpPr>
            <a:cxnSpLocks noChangeShapeType="1"/>
          </p:cNvCxnSpPr>
          <p:nvPr/>
        </p:nvCxnSpPr>
        <p:spPr bwMode="auto">
          <a:xfrm flipV="1">
            <a:off x="4865145" y="5810331"/>
            <a:ext cx="813063" cy="1351"/>
          </a:xfrm>
          <a:prstGeom prst="bentConnector3">
            <a:avLst>
              <a:gd name="adj1" fmla="val 49852"/>
            </a:avLst>
          </a:prstGeom>
          <a:noFill/>
          <a:ln w="9525">
            <a:solidFill>
              <a:schemeClr val="tx1"/>
            </a:solidFill>
            <a:miter lim="800000"/>
            <a:headEnd/>
            <a:tailEnd type="triangle" w="med" len="med"/>
          </a:ln>
        </p:spPr>
      </p:cxnSp>
      <p:cxnSp>
        <p:nvCxnSpPr>
          <p:cNvPr id="44" name="AutoShape 49"/>
          <p:cNvCxnSpPr>
            <a:cxnSpLocks noChangeShapeType="1"/>
            <a:stCxn id="38" idx="2"/>
            <a:endCxn id="31" idx="0"/>
          </p:cNvCxnSpPr>
          <p:nvPr/>
        </p:nvCxnSpPr>
        <p:spPr bwMode="auto">
          <a:xfrm rot="5400000">
            <a:off x="4297191" y="5059695"/>
            <a:ext cx="798463" cy="151586"/>
          </a:xfrm>
          <a:prstGeom prst="curvedConnector3">
            <a:avLst>
              <a:gd name="adj1" fmla="val 50000"/>
            </a:avLst>
          </a:prstGeom>
          <a:noFill/>
          <a:ln w="9525">
            <a:solidFill>
              <a:srgbClr val="FF6600"/>
            </a:solidFill>
            <a:round/>
            <a:headEnd/>
            <a:tailEnd type="triangle" w="med" len="med"/>
          </a:ln>
        </p:spPr>
      </p:cxnSp>
      <p:cxnSp>
        <p:nvCxnSpPr>
          <p:cNvPr id="45" name="AutoShape 50"/>
          <p:cNvCxnSpPr>
            <a:cxnSpLocks noChangeShapeType="1"/>
          </p:cNvCxnSpPr>
          <p:nvPr/>
        </p:nvCxnSpPr>
        <p:spPr bwMode="auto">
          <a:xfrm rot="5400000">
            <a:off x="5958232" y="5530959"/>
            <a:ext cx="235080" cy="202071"/>
          </a:xfrm>
          <a:prstGeom prst="curvedConnector2">
            <a:avLst/>
          </a:prstGeom>
          <a:noFill/>
          <a:ln w="9525">
            <a:solidFill>
              <a:schemeClr val="tx1"/>
            </a:solidFill>
            <a:round/>
            <a:headEnd/>
            <a:tailEnd type="triangle" w="med" len="med"/>
          </a:ln>
        </p:spPr>
      </p:cxnSp>
      <p:pic>
        <p:nvPicPr>
          <p:cNvPr id="46" name="Picture 51" descr="MCj04289670000[1]"/>
          <p:cNvPicPr>
            <a:picLocks noChangeAspect="1" noChangeArrowheads="1"/>
          </p:cNvPicPr>
          <p:nvPr/>
        </p:nvPicPr>
        <p:blipFill>
          <a:blip r:embed="rId12" cstate="print"/>
          <a:srcRect/>
          <a:stretch>
            <a:fillRect/>
          </a:stretch>
        </p:blipFill>
        <p:spPr bwMode="auto">
          <a:xfrm rot="5171131">
            <a:off x="3763071" y="4123093"/>
            <a:ext cx="493128" cy="127938"/>
          </a:xfrm>
          <a:prstGeom prst="rect">
            <a:avLst/>
          </a:prstGeom>
          <a:noFill/>
          <a:ln w="9525">
            <a:noFill/>
            <a:miter lim="800000"/>
            <a:headEnd/>
            <a:tailEnd/>
          </a:ln>
        </p:spPr>
      </p:pic>
      <p:sp>
        <p:nvSpPr>
          <p:cNvPr id="47" name="AutoShape 52"/>
          <p:cNvSpPr>
            <a:spLocks noChangeArrowheads="1"/>
          </p:cNvSpPr>
          <p:nvPr/>
        </p:nvSpPr>
        <p:spPr bwMode="auto">
          <a:xfrm rot="10800000">
            <a:off x="5894627" y="6023795"/>
            <a:ext cx="542839" cy="430980"/>
          </a:xfrm>
          <a:prstGeom prst="wedgeEllipseCallout">
            <a:avLst>
              <a:gd name="adj1" fmla="val 40745"/>
              <a:gd name="adj2" fmla="val 84167"/>
            </a:avLst>
          </a:prstGeom>
          <a:noFill/>
          <a:ln w="9525">
            <a:solidFill>
              <a:schemeClr val="tx1"/>
            </a:solidFill>
            <a:miter lim="800000"/>
            <a:headEnd/>
            <a:tailEnd/>
          </a:ln>
        </p:spPr>
        <p:txBody>
          <a:bodyPr rot="10800000"/>
          <a:lstStyle/>
          <a:p>
            <a:pPr algn="ctr" fontAlgn="auto">
              <a:spcBef>
                <a:spcPts val="0"/>
              </a:spcBef>
              <a:spcAft>
                <a:spcPts val="0"/>
              </a:spcAft>
            </a:pPr>
            <a:endParaRPr lang="ja-JP" altLang="ja-JP" sz="1800" dirty="0">
              <a:solidFill>
                <a:prstClr val="black"/>
              </a:solidFill>
              <a:latin typeface="ＭＳ Ｐゴシック" pitchFamily="50" charset="-128"/>
              <a:ea typeface="HGS明朝E"/>
            </a:endParaRPr>
          </a:p>
        </p:txBody>
      </p:sp>
      <p:pic>
        <p:nvPicPr>
          <p:cNvPr id="48" name="Picture 53" descr="MCj03966560000[1]"/>
          <p:cNvPicPr>
            <a:picLocks noChangeAspect="1" noChangeArrowheads="1"/>
          </p:cNvPicPr>
          <p:nvPr/>
        </p:nvPicPr>
        <p:blipFill>
          <a:blip r:embed="rId3" cstate="print"/>
          <a:srcRect/>
          <a:stretch>
            <a:fillRect/>
          </a:stretch>
        </p:blipFill>
        <p:spPr bwMode="auto">
          <a:xfrm>
            <a:off x="6002238" y="6085943"/>
            <a:ext cx="326421" cy="301281"/>
          </a:xfrm>
          <a:prstGeom prst="rect">
            <a:avLst/>
          </a:prstGeom>
          <a:noFill/>
          <a:ln w="9525">
            <a:noFill/>
            <a:miter lim="800000"/>
            <a:headEnd/>
            <a:tailEnd/>
          </a:ln>
        </p:spPr>
      </p:pic>
      <p:sp>
        <p:nvSpPr>
          <p:cNvPr id="49" name="AutoShape 57"/>
          <p:cNvSpPr>
            <a:spLocks noChangeArrowheads="1"/>
          </p:cNvSpPr>
          <p:nvPr/>
        </p:nvSpPr>
        <p:spPr bwMode="auto">
          <a:xfrm rot="10800000">
            <a:off x="4593726" y="5962998"/>
            <a:ext cx="542839" cy="429629"/>
          </a:xfrm>
          <a:prstGeom prst="wedgeEllipseCallout">
            <a:avLst>
              <a:gd name="adj1" fmla="val 38324"/>
              <a:gd name="adj2" fmla="val 69495"/>
            </a:avLst>
          </a:prstGeom>
          <a:noFill/>
          <a:ln w="9525">
            <a:solidFill>
              <a:schemeClr val="tx1"/>
            </a:solidFill>
            <a:miter lim="800000"/>
            <a:headEnd/>
            <a:tailEnd/>
          </a:ln>
        </p:spPr>
        <p:txBody>
          <a:bodyPr rot="10800000"/>
          <a:lstStyle/>
          <a:p>
            <a:pPr algn="ctr" fontAlgn="auto">
              <a:spcBef>
                <a:spcPts val="0"/>
              </a:spcBef>
              <a:spcAft>
                <a:spcPts val="0"/>
              </a:spcAft>
            </a:pPr>
            <a:endParaRPr lang="ja-JP" altLang="ja-JP" sz="1800" dirty="0">
              <a:solidFill>
                <a:prstClr val="black"/>
              </a:solidFill>
              <a:latin typeface="ＭＳ Ｐゴシック" pitchFamily="50" charset="-128"/>
              <a:ea typeface="HGS明朝E"/>
            </a:endParaRPr>
          </a:p>
        </p:txBody>
      </p:sp>
      <p:pic>
        <p:nvPicPr>
          <p:cNvPr id="50" name="Picture 58" descr="MCj03966560000[1]"/>
          <p:cNvPicPr>
            <a:picLocks noChangeAspect="1" noChangeArrowheads="1"/>
          </p:cNvPicPr>
          <p:nvPr/>
        </p:nvPicPr>
        <p:blipFill>
          <a:blip r:embed="rId3" cstate="print"/>
          <a:srcRect/>
          <a:stretch>
            <a:fillRect/>
          </a:stretch>
        </p:blipFill>
        <p:spPr bwMode="auto">
          <a:xfrm>
            <a:off x="4701337" y="6025146"/>
            <a:ext cx="326421" cy="301281"/>
          </a:xfrm>
          <a:prstGeom prst="rect">
            <a:avLst/>
          </a:prstGeom>
          <a:noFill/>
          <a:ln w="9525">
            <a:noFill/>
            <a:miter lim="800000"/>
            <a:headEnd/>
            <a:tailEnd/>
          </a:ln>
        </p:spPr>
      </p:pic>
      <p:pic>
        <p:nvPicPr>
          <p:cNvPr id="51" name="Picture 59" descr="MCj04325260000[1]"/>
          <p:cNvPicPr>
            <a:picLocks noChangeAspect="1" noChangeArrowheads="1"/>
          </p:cNvPicPr>
          <p:nvPr/>
        </p:nvPicPr>
        <p:blipFill>
          <a:blip r:embed="rId13" cstate="print"/>
          <a:srcRect/>
          <a:stretch>
            <a:fillRect/>
          </a:stretch>
        </p:blipFill>
        <p:spPr bwMode="auto">
          <a:xfrm>
            <a:off x="6924108" y="4857851"/>
            <a:ext cx="326421" cy="368833"/>
          </a:xfrm>
          <a:prstGeom prst="rect">
            <a:avLst/>
          </a:prstGeom>
          <a:noFill/>
          <a:ln w="9525">
            <a:noFill/>
            <a:miter lim="800000"/>
            <a:headEnd/>
            <a:tailEnd/>
          </a:ln>
        </p:spPr>
      </p:pic>
      <p:cxnSp>
        <p:nvCxnSpPr>
          <p:cNvPr id="52" name="AutoShape 60"/>
          <p:cNvCxnSpPr>
            <a:cxnSpLocks noChangeShapeType="1"/>
          </p:cNvCxnSpPr>
          <p:nvPr/>
        </p:nvCxnSpPr>
        <p:spPr bwMode="auto">
          <a:xfrm rot="5400000" flipV="1">
            <a:off x="4836851" y="3102078"/>
            <a:ext cx="1219986" cy="2899528"/>
          </a:xfrm>
          <a:prstGeom prst="bentConnector3">
            <a:avLst>
              <a:gd name="adj1" fmla="val -16389"/>
            </a:avLst>
          </a:prstGeom>
          <a:noFill/>
          <a:ln w="9525">
            <a:solidFill>
              <a:schemeClr val="folHlink"/>
            </a:solidFill>
            <a:miter lim="800000"/>
            <a:headEnd/>
            <a:tailEnd type="triangle" w="lg" len="lg"/>
          </a:ln>
        </p:spPr>
      </p:cxnSp>
      <p:sp>
        <p:nvSpPr>
          <p:cNvPr id="53" name="Text Box 62"/>
          <p:cNvSpPr txBox="1">
            <a:spLocks noChangeArrowheads="1"/>
          </p:cNvSpPr>
          <p:nvPr/>
        </p:nvSpPr>
        <p:spPr bwMode="auto">
          <a:xfrm>
            <a:off x="2966403" y="3695960"/>
            <a:ext cx="988828" cy="369332"/>
          </a:xfrm>
          <a:prstGeom prst="rect">
            <a:avLst/>
          </a:prstGeom>
          <a:noFill/>
          <a:ln w="9525">
            <a:noFill/>
            <a:miter lim="800000"/>
            <a:headEnd/>
            <a:tailEnd/>
          </a:ln>
        </p:spPr>
        <p:txBody>
          <a:bodyPr wrap="square">
            <a:spAutoFit/>
          </a:bodyPr>
          <a:lstStyle/>
          <a:p>
            <a:pPr fontAlgn="auto">
              <a:spcBef>
                <a:spcPts val="0"/>
              </a:spcBef>
              <a:spcAft>
                <a:spcPts val="0"/>
              </a:spcAft>
            </a:pPr>
            <a:r>
              <a:rPr lang="en-US" altLang="ja-JP" sz="1800" dirty="0" smtClean="0">
                <a:solidFill>
                  <a:srgbClr val="B2B2B2"/>
                </a:solidFill>
                <a:latin typeface="ＭＳ Ｐゴシック" pitchFamily="50" charset="-128"/>
                <a:ea typeface="ＭＳ Ｐゴシック" pitchFamily="50" charset="-128"/>
              </a:rPr>
              <a:t>Network</a:t>
            </a:r>
            <a:endParaRPr lang="en-US" altLang="ja-JP" sz="1800" dirty="0">
              <a:solidFill>
                <a:srgbClr val="B2B2B2"/>
              </a:solidFill>
              <a:latin typeface="ＭＳ Ｐゴシック" pitchFamily="50" charset="-128"/>
              <a:ea typeface="ＭＳ Ｐゴシック" pitchFamily="50" charset="-128"/>
            </a:endParaRPr>
          </a:p>
        </p:txBody>
      </p:sp>
      <p:sp>
        <p:nvSpPr>
          <p:cNvPr id="54" name="Text Box 65"/>
          <p:cNvSpPr txBox="1">
            <a:spLocks noChangeArrowheads="1"/>
          </p:cNvSpPr>
          <p:nvPr/>
        </p:nvSpPr>
        <p:spPr bwMode="auto">
          <a:xfrm>
            <a:off x="4019799" y="4052633"/>
            <a:ext cx="627732" cy="286420"/>
          </a:xfrm>
          <a:prstGeom prst="rect">
            <a:avLst/>
          </a:prstGeom>
          <a:noFill/>
          <a:ln w="9525">
            <a:noFill/>
            <a:miter lim="800000"/>
            <a:headEnd/>
            <a:tailEnd/>
          </a:ln>
        </p:spPr>
        <p:txBody>
          <a:bodyPr>
            <a:spAutoFit/>
          </a:bodyPr>
          <a:lstStyle/>
          <a:p>
            <a:pPr fontAlgn="auto">
              <a:spcBef>
                <a:spcPts val="0"/>
              </a:spcBef>
              <a:spcAft>
                <a:spcPts val="0"/>
              </a:spcAft>
            </a:pPr>
            <a:r>
              <a:rPr lang="en-US" altLang="ja-JP" sz="1600" b="1" dirty="0">
                <a:solidFill>
                  <a:srgbClr val="008000"/>
                </a:solidFill>
                <a:latin typeface="ＭＳ Ｐゴシック" pitchFamily="50" charset="-128"/>
                <a:ea typeface="HGS明朝E"/>
              </a:rPr>
              <a:t>Mid</a:t>
            </a:r>
          </a:p>
        </p:txBody>
      </p:sp>
      <p:sp>
        <p:nvSpPr>
          <p:cNvPr id="55" name="Rectangle 66"/>
          <p:cNvSpPr>
            <a:spLocks noChangeArrowheads="1"/>
          </p:cNvSpPr>
          <p:nvPr/>
        </p:nvSpPr>
        <p:spPr bwMode="auto">
          <a:xfrm>
            <a:off x="4538725" y="3806745"/>
            <a:ext cx="4353755" cy="387798"/>
          </a:xfrm>
          <a:prstGeom prst="rect">
            <a:avLst/>
          </a:prstGeom>
          <a:noFill/>
          <a:ln w="9525">
            <a:noFill/>
            <a:miter lim="800000"/>
            <a:headEnd/>
            <a:tailEnd/>
          </a:ln>
        </p:spPr>
        <p:txBody>
          <a:bodyPr wrap="square">
            <a:spAutoFit/>
          </a:bodyPr>
          <a:lstStyle/>
          <a:p>
            <a:pPr fontAlgn="auto">
              <a:lnSpc>
                <a:spcPct val="120000"/>
              </a:lnSpc>
              <a:spcBef>
                <a:spcPts val="0"/>
              </a:spcBef>
              <a:spcAft>
                <a:spcPts val="0"/>
              </a:spcAft>
              <a:buFont typeface="Wingdings" pitchFamily="2" charset="2"/>
              <a:buChar char="n"/>
            </a:pPr>
            <a:r>
              <a:rPr lang="ja-JP" altLang="en-US" sz="1600" b="1" dirty="0">
                <a:solidFill>
                  <a:srgbClr val="008000"/>
                </a:solidFill>
                <a:latin typeface="ＭＳ Ｐゴシック" pitchFamily="50" charset="-128"/>
                <a:ea typeface="ＭＳ Ｐゴシック" pitchFamily="50" charset="-128"/>
              </a:rPr>
              <a:t>　公開鍵は本当に </a:t>
            </a:r>
            <a:r>
              <a:rPr lang="en-US" altLang="ja-JP" sz="1600" b="1" dirty="0">
                <a:solidFill>
                  <a:srgbClr val="008000"/>
                </a:solidFill>
                <a:latin typeface="ＭＳ Ｐゴシック" pitchFamily="50" charset="-128"/>
                <a:ea typeface="ＭＳ Ｐゴシック" pitchFamily="50" charset="-128"/>
              </a:rPr>
              <a:t>Bob </a:t>
            </a:r>
            <a:r>
              <a:rPr lang="ja-JP" altLang="en-US" sz="1600" b="1" dirty="0">
                <a:solidFill>
                  <a:srgbClr val="008000"/>
                </a:solidFill>
                <a:latin typeface="ＭＳ Ｐゴシック" pitchFamily="50" charset="-128"/>
                <a:ea typeface="ＭＳ Ｐゴシック" pitchFamily="50" charset="-128"/>
              </a:rPr>
              <a:t>のものだったのか？</a:t>
            </a:r>
          </a:p>
        </p:txBody>
      </p:sp>
      <p:sp>
        <p:nvSpPr>
          <p:cNvPr id="56" name="Text Box 67"/>
          <p:cNvSpPr txBox="1">
            <a:spLocks noChangeArrowheads="1"/>
          </p:cNvSpPr>
          <p:nvPr/>
        </p:nvSpPr>
        <p:spPr bwMode="auto">
          <a:xfrm>
            <a:off x="5949628" y="4063442"/>
            <a:ext cx="2366788" cy="369332"/>
          </a:xfrm>
          <a:prstGeom prst="rect">
            <a:avLst/>
          </a:prstGeom>
          <a:noFill/>
          <a:ln w="9525">
            <a:noFill/>
            <a:miter lim="800000"/>
            <a:headEnd/>
            <a:tailEnd/>
          </a:ln>
        </p:spPr>
        <p:txBody>
          <a:bodyPr wrap="square">
            <a:spAutoFit/>
          </a:bodyPr>
          <a:lstStyle/>
          <a:p>
            <a:pPr fontAlgn="auto">
              <a:spcBef>
                <a:spcPts val="0"/>
              </a:spcBef>
              <a:spcAft>
                <a:spcPts val="0"/>
              </a:spcAft>
            </a:pPr>
            <a:r>
              <a:rPr lang="en-US" altLang="ja-JP" sz="1800" b="1" dirty="0">
                <a:solidFill>
                  <a:prstClr val="black"/>
                </a:solidFill>
                <a:latin typeface="ＭＳ Ｐゴシック" pitchFamily="50" charset="-128"/>
                <a:ea typeface="ＭＳ Ｐゴシック" pitchFamily="50" charset="-128"/>
              </a:rPr>
              <a:t>→</a:t>
            </a:r>
            <a:r>
              <a:rPr lang="ja-JP" altLang="en-US" sz="1800" b="1" dirty="0">
                <a:solidFill>
                  <a:prstClr val="black"/>
                </a:solidFill>
                <a:latin typeface="ＭＳ Ｐゴシック" pitchFamily="50" charset="-128"/>
                <a:ea typeface="ＭＳ Ｐゴシック" pitchFamily="50" charset="-128"/>
              </a:rPr>
              <a:t>「認証」の必要性</a:t>
            </a:r>
          </a:p>
        </p:txBody>
      </p:sp>
      <p:sp>
        <p:nvSpPr>
          <p:cNvPr id="68" name="コンテンツ プレースホルダー 1"/>
          <p:cNvSpPr txBox="1">
            <a:spLocks/>
          </p:cNvSpPr>
          <p:nvPr/>
        </p:nvSpPr>
        <p:spPr>
          <a:xfrm>
            <a:off x="457200" y="1340768"/>
            <a:ext cx="551473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en-US" altLang="ja-JP" sz="1600" dirty="0" smtClean="0">
                <a:solidFill>
                  <a:prstClr val="black">
                    <a:lumMod val="50000"/>
                    <a:lumOff val="50000"/>
                  </a:prstClr>
                </a:solidFill>
              </a:rPr>
              <a:t>Alice: Bob </a:t>
            </a:r>
            <a:r>
              <a:rPr lang="ja-JP" altLang="en-US" sz="1600" dirty="0" smtClean="0">
                <a:solidFill>
                  <a:prstClr val="black">
                    <a:lumMod val="50000"/>
                    <a:lumOff val="50000"/>
                  </a:prstClr>
                </a:solidFill>
              </a:rPr>
              <a:t>へメッセージを送るために公開鍵を要求</a:t>
            </a:r>
            <a:endParaRPr lang="en-US" altLang="ja-JP" sz="1600" dirty="0" smtClean="0">
              <a:solidFill>
                <a:srgbClr val="00B050"/>
              </a:solidFill>
            </a:endParaRPr>
          </a:p>
        </p:txBody>
      </p:sp>
      <p:sp>
        <p:nvSpPr>
          <p:cNvPr id="69" name="コンテンツ プレースホルダー 1"/>
          <p:cNvSpPr txBox="1">
            <a:spLocks/>
          </p:cNvSpPr>
          <p:nvPr/>
        </p:nvSpPr>
        <p:spPr>
          <a:xfrm>
            <a:off x="457200" y="1628800"/>
            <a:ext cx="822960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en-US" altLang="ja-JP" sz="1600" dirty="0" smtClean="0">
                <a:solidFill>
                  <a:srgbClr val="00B050"/>
                </a:solidFill>
              </a:rPr>
              <a:t>Mid:   Bob </a:t>
            </a:r>
            <a:r>
              <a:rPr lang="ja-JP" altLang="en-US" sz="1600" dirty="0" smtClean="0">
                <a:solidFill>
                  <a:srgbClr val="00B050"/>
                </a:solidFill>
              </a:rPr>
              <a:t>からの公開鍵を奪い</a:t>
            </a:r>
            <a:r>
              <a:rPr lang="en-US" altLang="ja-JP" sz="1600" dirty="0" smtClean="0">
                <a:solidFill>
                  <a:srgbClr val="00B050"/>
                </a:solidFill>
              </a:rPr>
              <a:t>, Alice </a:t>
            </a:r>
            <a:r>
              <a:rPr lang="ja-JP" altLang="en-US" sz="1600" dirty="0" smtClean="0">
                <a:solidFill>
                  <a:srgbClr val="00B050"/>
                </a:solidFill>
              </a:rPr>
              <a:t>に届かないようにする</a:t>
            </a:r>
            <a:endParaRPr lang="en-US" altLang="ja-JP" sz="1600" dirty="0" smtClean="0">
              <a:solidFill>
                <a:srgbClr val="00B050"/>
              </a:solidFill>
            </a:endParaRPr>
          </a:p>
        </p:txBody>
      </p:sp>
      <p:sp>
        <p:nvSpPr>
          <p:cNvPr id="70" name="コンテンツ プレースホルダー 1"/>
          <p:cNvSpPr txBox="1">
            <a:spLocks/>
          </p:cNvSpPr>
          <p:nvPr/>
        </p:nvSpPr>
        <p:spPr>
          <a:xfrm>
            <a:off x="457200" y="1916832"/>
            <a:ext cx="822960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457200" lvl="1" indent="0" fontAlgn="auto">
              <a:spcAft>
                <a:spcPts val="0"/>
              </a:spcAft>
              <a:buFont typeface="Courier New" pitchFamily="49" charset="0"/>
              <a:buNone/>
            </a:pPr>
            <a:r>
              <a:rPr lang="ja-JP" altLang="en-US" sz="1600" dirty="0" smtClean="0">
                <a:solidFill>
                  <a:srgbClr val="00B050"/>
                </a:solidFill>
              </a:rPr>
              <a:t>               代わりに</a:t>
            </a:r>
            <a:r>
              <a:rPr lang="en-US" altLang="ja-JP" sz="1600" dirty="0" smtClean="0">
                <a:solidFill>
                  <a:srgbClr val="00B050"/>
                </a:solidFill>
              </a:rPr>
              <a:t>, </a:t>
            </a:r>
            <a:r>
              <a:rPr lang="ja-JP" altLang="en-US" sz="1600" dirty="0" smtClean="0">
                <a:solidFill>
                  <a:srgbClr val="00B050"/>
                </a:solidFill>
              </a:rPr>
              <a:t>自分の公開鍵を </a:t>
            </a:r>
            <a:r>
              <a:rPr lang="en-US" altLang="ja-JP" sz="1600" dirty="0" smtClean="0">
                <a:solidFill>
                  <a:srgbClr val="00B050"/>
                </a:solidFill>
              </a:rPr>
              <a:t>Bob </a:t>
            </a:r>
            <a:r>
              <a:rPr lang="ja-JP" altLang="en-US" sz="1600" dirty="0" smtClean="0">
                <a:solidFill>
                  <a:srgbClr val="00B050"/>
                </a:solidFill>
              </a:rPr>
              <a:t>のものと偽って </a:t>
            </a:r>
            <a:r>
              <a:rPr lang="en-US" altLang="ja-JP" sz="1600" dirty="0" smtClean="0">
                <a:solidFill>
                  <a:srgbClr val="00B050"/>
                </a:solidFill>
              </a:rPr>
              <a:t>Alice </a:t>
            </a:r>
            <a:r>
              <a:rPr lang="ja-JP" altLang="en-US" sz="1600" dirty="0" smtClean="0">
                <a:solidFill>
                  <a:srgbClr val="00B050"/>
                </a:solidFill>
              </a:rPr>
              <a:t>に送りつける</a:t>
            </a:r>
            <a:endParaRPr lang="en-US" altLang="ja-JP" sz="1600" dirty="0" smtClean="0">
              <a:solidFill>
                <a:srgbClr val="00B050"/>
              </a:solidFill>
            </a:endParaRPr>
          </a:p>
        </p:txBody>
      </p:sp>
      <p:sp>
        <p:nvSpPr>
          <p:cNvPr id="71" name="コンテンツ プレースホルダー 1"/>
          <p:cNvSpPr txBox="1">
            <a:spLocks/>
          </p:cNvSpPr>
          <p:nvPr/>
        </p:nvSpPr>
        <p:spPr>
          <a:xfrm>
            <a:off x="457200" y="2226568"/>
            <a:ext cx="8229600" cy="313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en-US" altLang="ja-JP" sz="1600" dirty="0" smtClean="0">
                <a:solidFill>
                  <a:prstClr val="black">
                    <a:lumMod val="50000"/>
                    <a:lumOff val="50000"/>
                  </a:prstClr>
                </a:solidFill>
              </a:rPr>
              <a:t>Alice: (Bob </a:t>
            </a:r>
            <a:r>
              <a:rPr lang="ja-JP" altLang="en-US" sz="1600" dirty="0" smtClean="0">
                <a:solidFill>
                  <a:prstClr val="black">
                    <a:lumMod val="50000"/>
                    <a:lumOff val="50000"/>
                  </a:prstClr>
                </a:solidFill>
              </a:rPr>
              <a:t>のものだと思って</a:t>
            </a:r>
            <a:r>
              <a:rPr lang="en-US" altLang="ja-JP" sz="1600" dirty="0" smtClean="0">
                <a:solidFill>
                  <a:prstClr val="black">
                    <a:lumMod val="50000"/>
                    <a:lumOff val="50000"/>
                  </a:prstClr>
                </a:solidFill>
              </a:rPr>
              <a:t>)</a:t>
            </a:r>
            <a:r>
              <a:rPr lang="ja-JP" altLang="en-US" sz="1600" dirty="0" smtClean="0">
                <a:solidFill>
                  <a:prstClr val="black">
                    <a:lumMod val="50000"/>
                    <a:lumOff val="50000"/>
                  </a:prstClr>
                </a:solidFill>
              </a:rPr>
              <a:t> </a:t>
            </a:r>
            <a:r>
              <a:rPr lang="en-US" altLang="ja-JP" sz="1600" dirty="0" smtClean="0">
                <a:solidFill>
                  <a:prstClr val="black">
                    <a:lumMod val="50000"/>
                    <a:lumOff val="50000"/>
                  </a:prstClr>
                </a:solidFill>
              </a:rPr>
              <a:t>Mid </a:t>
            </a:r>
            <a:r>
              <a:rPr lang="ja-JP" altLang="en-US" sz="1600" dirty="0" smtClean="0">
                <a:solidFill>
                  <a:prstClr val="black">
                    <a:lumMod val="50000"/>
                    <a:lumOff val="50000"/>
                  </a:prstClr>
                </a:solidFill>
              </a:rPr>
              <a:t>の公開鍵でメッセージを暗号化</a:t>
            </a:r>
            <a:r>
              <a:rPr lang="en-US" altLang="ja-JP" sz="1600" dirty="0" smtClean="0">
                <a:solidFill>
                  <a:prstClr val="black">
                    <a:lumMod val="50000"/>
                    <a:lumOff val="50000"/>
                  </a:prstClr>
                </a:solidFill>
              </a:rPr>
              <a:t>, </a:t>
            </a:r>
            <a:r>
              <a:rPr lang="ja-JP" altLang="en-US" sz="1600" dirty="0" smtClean="0">
                <a:solidFill>
                  <a:prstClr val="black">
                    <a:lumMod val="50000"/>
                    <a:lumOff val="50000"/>
                  </a:prstClr>
                </a:solidFill>
              </a:rPr>
              <a:t>送信</a:t>
            </a:r>
            <a:endParaRPr lang="en-US" altLang="ja-JP" sz="1600" dirty="0" smtClean="0">
              <a:solidFill>
                <a:prstClr val="black">
                  <a:lumMod val="50000"/>
                  <a:lumOff val="50000"/>
                </a:prstClr>
              </a:solidFill>
            </a:endParaRPr>
          </a:p>
        </p:txBody>
      </p:sp>
      <p:sp>
        <p:nvSpPr>
          <p:cNvPr id="72" name="コンテンツ プレースホルダー 1"/>
          <p:cNvSpPr txBox="1">
            <a:spLocks/>
          </p:cNvSpPr>
          <p:nvPr/>
        </p:nvSpPr>
        <p:spPr>
          <a:xfrm>
            <a:off x="457200" y="2766628"/>
            <a:ext cx="8229600" cy="3743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en-US" altLang="ja-JP" sz="1600" dirty="0" smtClean="0">
                <a:solidFill>
                  <a:srgbClr val="00B050"/>
                </a:solidFill>
              </a:rPr>
              <a:t>Mid:   </a:t>
            </a:r>
            <a:r>
              <a:rPr lang="ja-JP" altLang="en-US" sz="1600" dirty="0" smtClean="0">
                <a:solidFill>
                  <a:srgbClr val="00B050"/>
                </a:solidFill>
              </a:rPr>
              <a:t>さらに奪った公開鍵を使って</a:t>
            </a:r>
            <a:r>
              <a:rPr lang="en-US" altLang="ja-JP" sz="1600" dirty="0" smtClean="0">
                <a:solidFill>
                  <a:srgbClr val="00B050"/>
                </a:solidFill>
              </a:rPr>
              <a:t>, Alice </a:t>
            </a:r>
            <a:r>
              <a:rPr lang="ja-JP" altLang="en-US" sz="1600" dirty="0" smtClean="0">
                <a:solidFill>
                  <a:srgbClr val="00B050"/>
                </a:solidFill>
              </a:rPr>
              <a:t>のふりをして </a:t>
            </a:r>
            <a:r>
              <a:rPr lang="en-US" altLang="ja-JP" sz="1600" dirty="0" smtClean="0">
                <a:solidFill>
                  <a:srgbClr val="00B050"/>
                </a:solidFill>
              </a:rPr>
              <a:t>Bob </a:t>
            </a:r>
            <a:r>
              <a:rPr lang="ja-JP" altLang="en-US" sz="1600" dirty="0" smtClean="0">
                <a:solidFill>
                  <a:srgbClr val="00B050"/>
                </a:solidFill>
              </a:rPr>
              <a:t>に悪意的メッセージを送る</a:t>
            </a:r>
            <a:endParaRPr lang="en-US" altLang="ja-JP" sz="1600" dirty="0" smtClean="0">
              <a:solidFill>
                <a:srgbClr val="00B050"/>
              </a:solidFill>
            </a:endParaRPr>
          </a:p>
        </p:txBody>
      </p:sp>
      <p:sp>
        <p:nvSpPr>
          <p:cNvPr id="73" name="コンテンツ プレースホルダー 1"/>
          <p:cNvSpPr txBox="1">
            <a:spLocks/>
          </p:cNvSpPr>
          <p:nvPr/>
        </p:nvSpPr>
        <p:spPr>
          <a:xfrm>
            <a:off x="457200" y="3054660"/>
            <a:ext cx="8229600" cy="3743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en-US" altLang="ja-JP" sz="1600" dirty="0" smtClean="0">
                <a:solidFill>
                  <a:prstClr val="black">
                    <a:lumMod val="50000"/>
                    <a:lumOff val="50000"/>
                  </a:prstClr>
                </a:solidFill>
              </a:rPr>
              <a:t>Bob:  (</a:t>
            </a:r>
            <a:r>
              <a:rPr lang="ja-JP" altLang="en-US" sz="1600" dirty="0" smtClean="0">
                <a:solidFill>
                  <a:prstClr val="black">
                    <a:lumMod val="50000"/>
                    <a:lumOff val="50000"/>
                  </a:prstClr>
                </a:solidFill>
              </a:rPr>
              <a:t>公開鍵は </a:t>
            </a:r>
            <a:r>
              <a:rPr lang="en-US" altLang="ja-JP" sz="1600" dirty="0" smtClean="0">
                <a:solidFill>
                  <a:prstClr val="black">
                    <a:lumMod val="50000"/>
                    <a:lumOff val="50000"/>
                  </a:prstClr>
                </a:solidFill>
              </a:rPr>
              <a:t>Alice </a:t>
            </a:r>
            <a:r>
              <a:rPr lang="ja-JP" altLang="en-US" sz="1600" dirty="0" smtClean="0">
                <a:solidFill>
                  <a:prstClr val="black">
                    <a:lumMod val="50000"/>
                    <a:lumOff val="50000"/>
                  </a:prstClr>
                </a:solidFill>
              </a:rPr>
              <a:t>に送ったはずだから</a:t>
            </a:r>
            <a:r>
              <a:rPr lang="en-US" altLang="ja-JP" sz="1600" dirty="0" smtClean="0">
                <a:solidFill>
                  <a:prstClr val="black">
                    <a:lumMod val="50000"/>
                    <a:lumOff val="50000"/>
                  </a:prstClr>
                </a:solidFill>
              </a:rPr>
              <a:t>)</a:t>
            </a:r>
            <a:r>
              <a:rPr lang="ja-JP" altLang="en-US" sz="1600" dirty="0" smtClean="0">
                <a:solidFill>
                  <a:prstClr val="black">
                    <a:lumMod val="50000"/>
                    <a:lumOff val="50000"/>
                  </a:prstClr>
                </a:solidFill>
              </a:rPr>
              <a:t> </a:t>
            </a:r>
            <a:r>
              <a:rPr lang="en-US" altLang="ja-JP" sz="1600" dirty="0" smtClean="0">
                <a:solidFill>
                  <a:prstClr val="black">
                    <a:lumMod val="50000"/>
                    <a:lumOff val="50000"/>
                  </a:prstClr>
                </a:solidFill>
              </a:rPr>
              <a:t>Alice </a:t>
            </a:r>
            <a:r>
              <a:rPr lang="ja-JP" altLang="en-US" sz="1600" dirty="0" smtClean="0">
                <a:solidFill>
                  <a:prstClr val="black">
                    <a:lumMod val="50000"/>
                    <a:lumOff val="50000"/>
                  </a:prstClr>
                </a:solidFill>
              </a:rPr>
              <a:t>からのメッセージと思ってしまう</a:t>
            </a:r>
            <a:endParaRPr lang="ja-JP" altLang="en-US" sz="1600" dirty="0">
              <a:solidFill>
                <a:prstClr val="black">
                  <a:lumMod val="50000"/>
                  <a:lumOff val="50000"/>
                </a:prstClr>
              </a:solidFill>
            </a:endParaRPr>
          </a:p>
        </p:txBody>
      </p:sp>
      <p:sp>
        <p:nvSpPr>
          <p:cNvPr id="74" name="コンテンツ プレースホルダー 1"/>
          <p:cNvSpPr txBox="1">
            <a:spLocks/>
          </p:cNvSpPr>
          <p:nvPr/>
        </p:nvSpPr>
        <p:spPr>
          <a:xfrm>
            <a:off x="5191605" y="1340768"/>
            <a:ext cx="3844891"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457200" lvl="1" indent="0" fontAlgn="auto">
              <a:spcAft>
                <a:spcPts val="0"/>
              </a:spcAft>
              <a:buFont typeface="Courier New" pitchFamily="49" charset="0"/>
              <a:buNone/>
            </a:pPr>
            <a:r>
              <a:rPr lang="ja-JP" altLang="en-US" sz="1600" dirty="0" smtClean="0">
                <a:solidFill>
                  <a:prstClr val="black">
                    <a:lumMod val="50000"/>
                    <a:lumOff val="50000"/>
                  </a:prstClr>
                </a:solidFill>
              </a:rPr>
              <a:t>→ </a:t>
            </a:r>
            <a:r>
              <a:rPr lang="ja-JP" altLang="en-US" sz="1600" dirty="0" smtClean="0">
                <a:solidFill>
                  <a:srgbClr val="00B050"/>
                </a:solidFill>
              </a:rPr>
              <a:t>盗聴者 </a:t>
            </a:r>
            <a:r>
              <a:rPr lang="en-US" altLang="ja-JP" sz="1600" dirty="0" smtClean="0">
                <a:solidFill>
                  <a:srgbClr val="00B050"/>
                </a:solidFill>
              </a:rPr>
              <a:t>Mid </a:t>
            </a:r>
            <a:r>
              <a:rPr lang="ja-JP" altLang="en-US" sz="1600" dirty="0" smtClean="0">
                <a:solidFill>
                  <a:srgbClr val="00B050"/>
                </a:solidFill>
              </a:rPr>
              <a:t>に傍受された</a:t>
            </a:r>
            <a:endParaRPr lang="en-US" altLang="ja-JP" sz="1600" dirty="0" smtClean="0">
              <a:solidFill>
                <a:srgbClr val="00B050"/>
              </a:solidFill>
            </a:endParaRPr>
          </a:p>
        </p:txBody>
      </p:sp>
      <p:sp>
        <p:nvSpPr>
          <p:cNvPr id="75" name="コンテンツ プレースホルダー 1"/>
          <p:cNvSpPr txBox="1">
            <a:spLocks/>
          </p:cNvSpPr>
          <p:nvPr/>
        </p:nvSpPr>
        <p:spPr>
          <a:xfrm>
            <a:off x="457200" y="2539752"/>
            <a:ext cx="8229600" cy="313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457200" lvl="1" indent="0" fontAlgn="auto">
              <a:spcAft>
                <a:spcPts val="0"/>
              </a:spcAft>
              <a:buFont typeface="Courier New" pitchFamily="49" charset="0"/>
              <a:buNone/>
            </a:pPr>
            <a:r>
              <a:rPr lang="ja-JP" altLang="en-US" sz="1600" dirty="0" smtClean="0">
                <a:solidFill>
                  <a:prstClr val="black">
                    <a:lumMod val="50000"/>
                    <a:lumOff val="50000"/>
                  </a:prstClr>
                </a:solidFill>
              </a:rPr>
              <a:t>                                                                             → </a:t>
            </a:r>
            <a:r>
              <a:rPr lang="ja-JP" altLang="en-US" sz="1600" dirty="0" smtClean="0">
                <a:solidFill>
                  <a:srgbClr val="00B050"/>
                </a:solidFill>
              </a:rPr>
              <a:t>復号できるのは </a:t>
            </a:r>
            <a:r>
              <a:rPr lang="en-US" altLang="ja-JP" sz="1600" dirty="0" smtClean="0">
                <a:solidFill>
                  <a:srgbClr val="00B050"/>
                </a:solidFill>
              </a:rPr>
              <a:t>Mid </a:t>
            </a:r>
            <a:r>
              <a:rPr lang="ja-JP" altLang="en-US" sz="1600" dirty="0" smtClean="0">
                <a:solidFill>
                  <a:srgbClr val="00B050"/>
                </a:solidFill>
              </a:rPr>
              <a:t>だけ</a:t>
            </a:r>
            <a:endParaRPr lang="en-US" altLang="ja-JP" sz="1600" dirty="0" smtClean="0">
              <a:solidFill>
                <a:srgbClr val="00B050"/>
              </a:solidFill>
            </a:endParaRPr>
          </a:p>
        </p:txBody>
      </p:sp>
    </p:spTree>
    <p:extLst>
      <p:ext uri="{BB962C8B-B14F-4D97-AF65-F5344CB8AC3E}">
        <p14:creationId xmlns:p14="http://schemas.microsoft.com/office/powerpoint/2010/main" val="27574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49" grpId="0" animBg="1"/>
      <p:bldP spid="54" grpId="0"/>
      <p:bldP spid="55" grpId="0"/>
      <p:bldP spid="68" grpId="0"/>
      <p:bldP spid="69" grpId="0"/>
      <p:bldP spid="70" grpId="0"/>
      <p:bldP spid="71" grpId="0"/>
      <p:bldP spid="72" grpId="0"/>
      <p:bldP spid="73" grpId="0"/>
      <p:bldP spid="74" grpId="0"/>
      <p:bldP spid="7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本人から直接 </a:t>
            </a:r>
            <a:r>
              <a:rPr kumimoji="1" lang="en-US" altLang="ja-JP" dirty="0" smtClean="0"/>
              <a:t>(</a:t>
            </a:r>
            <a:r>
              <a:rPr kumimoji="1" lang="ja-JP" altLang="en-US" dirty="0" smtClean="0"/>
              <a:t>物理的に</a:t>
            </a:r>
            <a:r>
              <a:rPr kumimoji="1" lang="en-US" altLang="ja-JP" dirty="0" smtClean="0"/>
              <a:t>)</a:t>
            </a:r>
            <a:r>
              <a:rPr kumimoji="1" lang="ja-JP" altLang="en-US" dirty="0" smtClean="0"/>
              <a:t> 公開鍵をもらう</a:t>
            </a:r>
            <a:endParaRPr kumimoji="1" lang="en-US" altLang="ja-JP" dirty="0" smtClean="0"/>
          </a:p>
          <a:p>
            <a:r>
              <a:rPr lang="ja-JP" altLang="en-US" dirty="0"/>
              <a:t>第三者</a:t>
            </a:r>
            <a:r>
              <a:rPr lang="ja-JP" altLang="en-US" dirty="0" smtClean="0"/>
              <a:t>機関 </a:t>
            </a:r>
            <a:r>
              <a:rPr lang="en-US" altLang="ja-JP" dirty="0" smtClean="0"/>
              <a:t>(</a:t>
            </a:r>
            <a:r>
              <a:rPr lang="ja-JP" altLang="en-US" dirty="0" smtClean="0"/>
              <a:t>認証局</a:t>
            </a:r>
            <a:r>
              <a:rPr lang="en-US" altLang="ja-JP" dirty="0" smtClean="0"/>
              <a:t>)</a:t>
            </a:r>
            <a:r>
              <a:rPr lang="ja-JP" altLang="en-US" dirty="0" smtClean="0"/>
              <a:t> の発行する公開鍵証明書を利用する</a:t>
            </a:r>
            <a:endParaRPr lang="en-US" altLang="ja-JP" dirty="0" smtClean="0"/>
          </a:p>
          <a:p>
            <a:pPr lvl="1"/>
            <a:r>
              <a:rPr kumimoji="1" lang="ja-JP" altLang="en-US" dirty="0" smtClean="0"/>
              <a:t>「この公開鍵は確かに </a:t>
            </a:r>
            <a:r>
              <a:rPr kumimoji="1" lang="en-US" altLang="ja-JP" dirty="0" smtClean="0"/>
              <a:t>Bob </a:t>
            </a:r>
            <a:r>
              <a:rPr kumimoji="1" lang="ja-JP" altLang="en-US" dirty="0" smtClean="0"/>
              <a:t>のものだ」という証明が交付される</a:t>
            </a:r>
            <a:endParaRPr kumimoji="1" lang="en-US" altLang="ja-JP" dirty="0" smtClean="0"/>
          </a:p>
          <a:p>
            <a:r>
              <a:rPr lang="ja-JP" altLang="en-US" dirty="0" smtClean="0"/>
              <a:t> </a:t>
            </a:r>
            <a:r>
              <a:rPr lang="ja-JP" altLang="en-US" dirty="0" smtClean="0">
                <a:solidFill>
                  <a:srgbClr val="FF0000"/>
                </a:solidFill>
              </a:rPr>
              <a:t>電子署名を利用</a:t>
            </a:r>
            <a:r>
              <a:rPr lang="ja-JP" altLang="en-US" dirty="0">
                <a:solidFill>
                  <a:srgbClr val="FF0000"/>
                </a:solidFill>
              </a:rPr>
              <a:t>する</a:t>
            </a:r>
            <a:endParaRPr kumimoji="1" lang="ja-JP" altLang="en-US" dirty="0">
              <a:solidFill>
                <a:srgbClr val="FF0000"/>
              </a:solidFill>
            </a:endParaRPr>
          </a:p>
        </p:txBody>
      </p:sp>
      <p:sp>
        <p:nvSpPr>
          <p:cNvPr id="3" name="タイトル 2"/>
          <p:cNvSpPr>
            <a:spLocks noGrp="1"/>
          </p:cNvSpPr>
          <p:nvPr>
            <p:ph type="title"/>
          </p:nvPr>
        </p:nvSpPr>
        <p:spPr/>
        <p:txBody>
          <a:bodyPr/>
          <a:lstStyle/>
          <a:p>
            <a:r>
              <a:rPr lang="ja-JP" altLang="en-US" dirty="0"/>
              <a:t>認証の手段</a:t>
            </a:r>
            <a:endParaRPr kumimoji="1" lang="ja-JP" altLang="en-US" dirty="0"/>
          </a:p>
        </p:txBody>
      </p:sp>
    </p:spTree>
    <p:extLst>
      <p:ext uri="{BB962C8B-B14F-4D97-AF65-F5344CB8AC3E}">
        <p14:creationId xmlns:p14="http://schemas.microsoft.com/office/powerpoint/2010/main" val="796778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268760"/>
            <a:ext cx="8229600" cy="3124944"/>
          </a:xfrm>
        </p:spPr>
        <p:txBody>
          <a:bodyPr/>
          <a:lstStyle/>
          <a:p>
            <a:r>
              <a:rPr kumimoji="1" lang="ja-JP" altLang="en-US" sz="2000" dirty="0" smtClean="0"/>
              <a:t>電子署名は「メッセージを書いた人がその人自身」であることを保証する</a:t>
            </a:r>
            <a:endParaRPr kumimoji="1" lang="en-US" altLang="ja-JP" sz="2000" dirty="0" smtClean="0"/>
          </a:p>
          <a:p>
            <a:r>
              <a:rPr lang="ja-JP" altLang="en-US" sz="2000" dirty="0"/>
              <a:t>電子</a:t>
            </a:r>
            <a:r>
              <a:rPr lang="ja-JP" altLang="en-US" sz="2000" dirty="0" smtClean="0"/>
              <a:t>署名アルゴリズム</a:t>
            </a:r>
            <a:endParaRPr lang="en-US" altLang="ja-JP" sz="2000" dirty="0" smtClean="0"/>
          </a:p>
          <a:p>
            <a:pPr lvl="1"/>
            <a:r>
              <a:rPr kumimoji="1" lang="ja-JP" altLang="en-US" sz="1800" dirty="0"/>
              <a:t>主なもの</a:t>
            </a:r>
            <a:r>
              <a:rPr kumimoji="1" lang="ja-JP" altLang="en-US" sz="1800" dirty="0" smtClean="0"/>
              <a:t>に</a:t>
            </a:r>
            <a:r>
              <a:rPr kumimoji="1" lang="en-US" altLang="ja-JP" sz="1800" dirty="0" smtClean="0"/>
              <a:t>, RSA (RSA </a:t>
            </a:r>
            <a:r>
              <a:rPr kumimoji="1" lang="ja-JP" altLang="en-US" sz="1800" dirty="0" smtClean="0"/>
              <a:t>暗号を利用</a:t>
            </a:r>
            <a:r>
              <a:rPr kumimoji="1" lang="en-US" altLang="ja-JP" sz="1800" dirty="0" smtClean="0"/>
              <a:t>), DSA (ElGama </a:t>
            </a:r>
            <a:r>
              <a:rPr kumimoji="1" lang="ja-JP" altLang="en-US" sz="1800" dirty="0" smtClean="0"/>
              <a:t>暗号を利用</a:t>
            </a:r>
            <a:r>
              <a:rPr kumimoji="1" lang="en-US" altLang="ja-JP" sz="1800" dirty="0" smtClean="0"/>
              <a:t>)</a:t>
            </a:r>
            <a:r>
              <a:rPr kumimoji="1" lang="ja-JP" altLang="en-US" sz="1800" dirty="0" smtClean="0"/>
              <a:t> など</a:t>
            </a:r>
            <a:endParaRPr kumimoji="1" lang="en-US" altLang="ja-JP" sz="1800" dirty="0" smtClean="0"/>
          </a:p>
          <a:p>
            <a:r>
              <a:rPr lang="en-US" altLang="ja-JP" sz="2000" dirty="0" smtClean="0"/>
              <a:t>RSA </a:t>
            </a:r>
            <a:r>
              <a:rPr lang="ja-JP" altLang="en-US" sz="2000" dirty="0" smtClean="0"/>
              <a:t>公開鍵暗号を使った電子署名</a:t>
            </a:r>
            <a:endParaRPr lang="en-US" altLang="ja-JP" sz="2000" dirty="0" smtClean="0"/>
          </a:p>
          <a:p>
            <a:pPr lvl="1"/>
            <a:r>
              <a:rPr kumimoji="1" lang="ja-JP" altLang="en-US" sz="1800" dirty="0" smtClean="0"/>
              <a:t>暗号</a:t>
            </a:r>
            <a:r>
              <a:rPr kumimoji="1" lang="ja-JP" altLang="en-US" sz="1800" dirty="0"/>
              <a:t>として使った</a:t>
            </a:r>
            <a:r>
              <a:rPr kumimoji="1" lang="ja-JP" altLang="en-US" sz="1800" dirty="0" smtClean="0"/>
              <a:t>ときの「逆」を考える</a:t>
            </a:r>
            <a:endParaRPr kumimoji="1" lang="en-US" altLang="ja-JP" sz="1800" dirty="0" smtClean="0"/>
          </a:p>
          <a:p>
            <a:pPr lvl="1"/>
            <a:r>
              <a:rPr lang="en-US" altLang="ja-JP" sz="1800" dirty="0" smtClean="0"/>
              <a:t>RSA</a:t>
            </a:r>
            <a:r>
              <a:rPr lang="ja-JP" altLang="en-US" sz="1800" dirty="0" smtClean="0"/>
              <a:t> 公開鍵暗号の「秘密鍵で暗号化したものは</a:t>
            </a:r>
            <a:r>
              <a:rPr lang="en-US" altLang="ja-JP" sz="1800" dirty="0" smtClean="0"/>
              <a:t>, </a:t>
            </a:r>
            <a:r>
              <a:rPr lang="ja-JP" altLang="en-US" sz="1800" dirty="0" smtClean="0"/>
              <a:t>公開鍵で復号できる」性質を利用</a:t>
            </a:r>
            <a:endParaRPr kumimoji="1" lang="ja-JP" altLang="en-US" sz="1800" dirty="0"/>
          </a:p>
        </p:txBody>
      </p:sp>
      <p:sp>
        <p:nvSpPr>
          <p:cNvPr id="3" name="タイトル 2"/>
          <p:cNvSpPr>
            <a:spLocks noGrp="1"/>
          </p:cNvSpPr>
          <p:nvPr>
            <p:ph type="title"/>
          </p:nvPr>
        </p:nvSpPr>
        <p:spPr>
          <a:xfrm>
            <a:off x="467544" y="188640"/>
            <a:ext cx="8229600" cy="1080120"/>
          </a:xfrm>
        </p:spPr>
        <p:txBody>
          <a:bodyPr/>
          <a:lstStyle/>
          <a:p>
            <a:r>
              <a:rPr kumimoji="1" lang="ja-JP" altLang="en-US" dirty="0" smtClean="0"/>
              <a:t>電子署名</a:t>
            </a:r>
            <a:endParaRPr kumimoji="1" lang="ja-JP" altLang="en-US" dirty="0"/>
          </a:p>
        </p:txBody>
      </p:sp>
      <p:sp>
        <p:nvSpPr>
          <p:cNvPr id="4" name="AutoShape 19"/>
          <p:cNvSpPr>
            <a:spLocks noChangeArrowheads="1"/>
          </p:cNvSpPr>
          <p:nvPr/>
        </p:nvSpPr>
        <p:spPr bwMode="auto">
          <a:xfrm>
            <a:off x="5868988" y="3883446"/>
            <a:ext cx="1079500" cy="1152525"/>
          </a:xfrm>
          <a:prstGeom prst="roundRect">
            <a:avLst>
              <a:gd name="adj" fmla="val 16667"/>
            </a:avLst>
          </a:prstGeom>
          <a:solidFill>
            <a:schemeClr val="bg2">
              <a:alpha val="20000"/>
            </a:schemeClr>
          </a:solidFill>
          <a:ln w="9525">
            <a:solidFill>
              <a:schemeClr val="tx1"/>
            </a:solidFill>
            <a:round/>
            <a:headEnd/>
            <a:tailEnd/>
          </a:ln>
        </p:spPr>
        <p:txBody>
          <a:bodyPr wrap="none" anchorCtr="1"/>
          <a:lstStyle/>
          <a:p>
            <a:pPr algn="ctr" fontAlgn="auto">
              <a:spcBef>
                <a:spcPts val="0"/>
              </a:spcBef>
              <a:spcAft>
                <a:spcPts val="0"/>
              </a:spcAft>
            </a:pPr>
            <a:r>
              <a:rPr lang="ja-JP" altLang="en-US" sz="1600" dirty="0" smtClean="0">
                <a:solidFill>
                  <a:prstClr val="black"/>
                </a:solidFill>
                <a:latin typeface="ＭＳ Ｐゴシック" pitchFamily="50" charset="-128"/>
                <a:ea typeface="ＭＳ Ｐゴシック" pitchFamily="50" charset="-128"/>
              </a:rPr>
              <a:t>復号</a:t>
            </a:r>
            <a:endParaRPr lang="ja-JP" altLang="en-US" sz="1600" dirty="0">
              <a:solidFill>
                <a:prstClr val="black"/>
              </a:solidFill>
              <a:latin typeface="ＭＳ Ｐゴシック" pitchFamily="50" charset="-128"/>
              <a:ea typeface="ＭＳ Ｐゴシック" pitchFamily="50" charset="-128"/>
            </a:endParaRPr>
          </a:p>
        </p:txBody>
      </p:sp>
      <p:sp>
        <p:nvSpPr>
          <p:cNvPr id="5" name="AutoShape 18"/>
          <p:cNvSpPr>
            <a:spLocks noChangeArrowheads="1"/>
          </p:cNvSpPr>
          <p:nvPr/>
        </p:nvSpPr>
        <p:spPr bwMode="auto">
          <a:xfrm>
            <a:off x="2051050" y="3883446"/>
            <a:ext cx="1079500" cy="1152525"/>
          </a:xfrm>
          <a:prstGeom prst="roundRect">
            <a:avLst>
              <a:gd name="adj" fmla="val 16667"/>
            </a:avLst>
          </a:prstGeom>
          <a:solidFill>
            <a:schemeClr val="bg2">
              <a:alpha val="20000"/>
            </a:schemeClr>
          </a:solidFill>
          <a:ln w="9525">
            <a:solidFill>
              <a:schemeClr val="tx1"/>
            </a:solidFill>
            <a:round/>
            <a:headEnd/>
            <a:tailEnd/>
          </a:ln>
        </p:spPr>
        <p:txBody>
          <a:bodyPr wrap="none" anchorCtr="1"/>
          <a:lstStyle/>
          <a:p>
            <a:pPr algn="ctr" fontAlgn="auto">
              <a:spcBef>
                <a:spcPts val="0"/>
              </a:spcBef>
              <a:spcAft>
                <a:spcPts val="0"/>
              </a:spcAft>
            </a:pPr>
            <a:r>
              <a:rPr lang="ja-JP" altLang="en-US" sz="1600" dirty="0">
                <a:solidFill>
                  <a:prstClr val="black"/>
                </a:solidFill>
                <a:latin typeface="ＭＳ Ｐゴシック" pitchFamily="50" charset="-128"/>
                <a:ea typeface="ＭＳ Ｐゴシック" pitchFamily="50" charset="-128"/>
              </a:rPr>
              <a:t>暗号化</a:t>
            </a:r>
          </a:p>
        </p:txBody>
      </p:sp>
      <p:grpSp>
        <p:nvGrpSpPr>
          <p:cNvPr id="6" name="Group 11"/>
          <p:cNvGrpSpPr>
            <a:grpSpLocks/>
          </p:cNvGrpSpPr>
          <p:nvPr/>
        </p:nvGrpSpPr>
        <p:grpSpPr bwMode="auto">
          <a:xfrm>
            <a:off x="2195513" y="4227934"/>
            <a:ext cx="960437" cy="630237"/>
            <a:chOff x="1565" y="1570"/>
            <a:chExt cx="810" cy="487"/>
          </a:xfrm>
        </p:grpSpPr>
        <p:pic>
          <p:nvPicPr>
            <p:cNvPr id="7" name="Picture 12" descr="MCj04339030000[1]"/>
            <p:cNvPicPr>
              <a:picLocks noChangeAspect="1" noChangeArrowheads="1"/>
            </p:cNvPicPr>
            <p:nvPr/>
          </p:nvPicPr>
          <p:blipFill>
            <a:blip r:embed="rId3" cstate="print">
              <a:lum bright="-100000" contrast="66000"/>
            </a:blip>
            <a:srcRect/>
            <a:stretch>
              <a:fillRect/>
            </a:stretch>
          </p:blipFill>
          <p:spPr bwMode="auto">
            <a:xfrm>
              <a:off x="1565" y="1570"/>
              <a:ext cx="486" cy="486"/>
            </a:xfrm>
            <a:prstGeom prst="rect">
              <a:avLst/>
            </a:prstGeom>
            <a:noFill/>
            <a:ln w="9525">
              <a:noFill/>
              <a:miter lim="800000"/>
              <a:headEnd/>
              <a:tailEnd/>
            </a:ln>
          </p:spPr>
        </p:pic>
        <p:sp>
          <p:nvSpPr>
            <p:cNvPr id="8" name="Text Box 13"/>
            <p:cNvSpPr txBox="1">
              <a:spLocks noChangeArrowheads="1"/>
            </p:cNvSpPr>
            <p:nvPr/>
          </p:nvSpPr>
          <p:spPr bwMode="auto">
            <a:xfrm>
              <a:off x="1791" y="1821"/>
              <a:ext cx="584" cy="236"/>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a:solidFill>
                    <a:prstClr val="black"/>
                  </a:solidFill>
                  <a:latin typeface="ＭＳ Ｐゴシック" pitchFamily="50" charset="-128"/>
                  <a:ea typeface="HGS明朝E"/>
                </a:rPr>
                <a:t>private</a:t>
              </a:r>
            </a:p>
          </p:txBody>
        </p:sp>
      </p:grpSp>
      <p:grpSp>
        <p:nvGrpSpPr>
          <p:cNvPr id="9" name="Group 14"/>
          <p:cNvGrpSpPr>
            <a:grpSpLocks/>
          </p:cNvGrpSpPr>
          <p:nvPr/>
        </p:nvGrpSpPr>
        <p:grpSpPr bwMode="auto">
          <a:xfrm>
            <a:off x="6084888" y="4194596"/>
            <a:ext cx="911225" cy="698500"/>
            <a:chOff x="4513" y="890"/>
            <a:chExt cx="685" cy="486"/>
          </a:xfrm>
        </p:grpSpPr>
        <p:pic>
          <p:nvPicPr>
            <p:cNvPr id="10" name="Picture 15" descr="MCj04339030000[1]"/>
            <p:cNvPicPr>
              <a:picLocks noChangeAspect="1" noChangeArrowheads="1"/>
            </p:cNvPicPr>
            <p:nvPr/>
          </p:nvPicPr>
          <p:blipFill>
            <a:blip r:embed="rId4" cstate="print">
              <a:lum contrast="66000"/>
            </a:blip>
            <a:srcRect/>
            <a:stretch>
              <a:fillRect/>
            </a:stretch>
          </p:blipFill>
          <p:spPr bwMode="auto">
            <a:xfrm>
              <a:off x="4513" y="890"/>
              <a:ext cx="486" cy="486"/>
            </a:xfrm>
            <a:prstGeom prst="rect">
              <a:avLst/>
            </a:prstGeom>
            <a:noFill/>
            <a:ln w="9525">
              <a:noFill/>
              <a:miter lim="800000"/>
              <a:headEnd/>
              <a:tailEnd/>
            </a:ln>
          </p:spPr>
        </p:pic>
        <p:sp>
          <p:nvSpPr>
            <p:cNvPr id="11" name="Text Box 16"/>
            <p:cNvSpPr txBox="1">
              <a:spLocks noChangeArrowheads="1"/>
            </p:cNvSpPr>
            <p:nvPr/>
          </p:nvSpPr>
          <p:spPr bwMode="auto">
            <a:xfrm>
              <a:off x="4694" y="1155"/>
              <a:ext cx="504" cy="212"/>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dirty="0">
                  <a:solidFill>
                    <a:prstClr val="black"/>
                  </a:solidFill>
                  <a:latin typeface="ＭＳ Ｐゴシック" pitchFamily="50" charset="-128"/>
                  <a:ea typeface="HGS明朝E"/>
                </a:rPr>
                <a:t>public </a:t>
              </a:r>
            </a:p>
          </p:txBody>
        </p:sp>
      </p:grpSp>
      <p:sp>
        <p:nvSpPr>
          <p:cNvPr id="12" name="AutoShape 17"/>
          <p:cNvSpPr>
            <a:spLocks noChangeArrowheads="1"/>
          </p:cNvSpPr>
          <p:nvPr/>
        </p:nvSpPr>
        <p:spPr bwMode="auto">
          <a:xfrm>
            <a:off x="539750" y="4027909"/>
            <a:ext cx="1150938" cy="792162"/>
          </a:xfrm>
          <a:prstGeom prst="foldedCorner">
            <a:avLst>
              <a:gd name="adj" fmla="val 12500"/>
            </a:avLst>
          </a:prstGeom>
          <a:solidFill>
            <a:srgbClr val="008000">
              <a:alpha val="20000"/>
            </a:srgbClr>
          </a:solidFill>
          <a:ln w="9525">
            <a:solidFill>
              <a:schemeClr val="tx1"/>
            </a:solidFill>
            <a:round/>
            <a:headEnd/>
            <a:tailEnd/>
          </a:ln>
        </p:spPr>
        <p:txBody>
          <a:bodyPr wrap="none" anchor="ctr"/>
          <a:lstStyle/>
          <a:p>
            <a:pPr algn="ctr" fontAlgn="auto">
              <a:spcBef>
                <a:spcPts val="0"/>
              </a:spcBef>
              <a:spcAft>
                <a:spcPts val="0"/>
              </a:spcAft>
            </a:pPr>
            <a:r>
              <a:rPr lang="ja-JP" altLang="en-US" sz="1600" dirty="0">
                <a:solidFill>
                  <a:srgbClr val="008000"/>
                </a:solidFill>
                <a:latin typeface="ＭＳ Ｐゴシック" pitchFamily="50" charset="-128"/>
                <a:ea typeface="ＭＳ Ｐゴシック" pitchFamily="50" charset="-128"/>
              </a:rPr>
              <a:t>メッセージ</a:t>
            </a:r>
          </a:p>
        </p:txBody>
      </p:sp>
      <p:sp>
        <p:nvSpPr>
          <p:cNvPr id="13" name="AutoShape 20"/>
          <p:cNvSpPr>
            <a:spLocks noChangeArrowheads="1"/>
          </p:cNvSpPr>
          <p:nvPr/>
        </p:nvSpPr>
        <p:spPr bwMode="auto">
          <a:xfrm>
            <a:off x="7308850" y="4027909"/>
            <a:ext cx="1150938" cy="792162"/>
          </a:xfrm>
          <a:prstGeom prst="foldedCorner">
            <a:avLst>
              <a:gd name="adj" fmla="val 12500"/>
            </a:avLst>
          </a:prstGeom>
          <a:solidFill>
            <a:srgbClr val="008000">
              <a:alpha val="20000"/>
            </a:srgbClr>
          </a:solidFill>
          <a:ln w="9525">
            <a:solidFill>
              <a:schemeClr val="tx1"/>
            </a:solidFill>
            <a:round/>
            <a:headEnd/>
            <a:tailEnd/>
          </a:ln>
        </p:spPr>
        <p:txBody>
          <a:bodyPr wrap="none" anchor="ctr"/>
          <a:lstStyle/>
          <a:p>
            <a:pPr algn="ctr" fontAlgn="auto">
              <a:spcBef>
                <a:spcPts val="0"/>
              </a:spcBef>
              <a:spcAft>
                <a:spcPts val="0"/>
              </a:spcAft>
            </a:pPr>
            <a:r>
              <a:rPr lang="ja-JP" altLang="en-US" sz="1600" dirty="0">
                <a:solidFill>
                  <a:srgbClr val="008000"/>
                </a:solidFill>
                <a:latin typeface="ＭＳ Ｐゴシック" pitchFamily="50" charset="-128"/>
                <a:ea typeface="ＭＳ Ｐゴシック" pitchFamily="50" charset="-128"/>
              </a:rPr>
              <a:t>メッセージ</a:t>
            </a:r>
          </a:p>
        </p:txBody>
      </p:sp>
      <p:sp>
        <p:nvSpPr>
          <p:cNvPr id="14" name="AutoShape 21"/>
          <p:cNvSpPr>
            <a:spLocks noChangeArrowheads="1"/>
          </p:cNvSpPr>
          <p:nvPr/>
        </p:nvSpPr>
        <p:spPr bwMode="auto">
          <a:xfrm>
            <a:off x="3925888" y="4100934"/>
            <a:ext cx="1150937" cy="792162"/>
          </a:xfrm>
          <a:prstGeom prst="foldedCorner">
            <a:avLst>
              <a:gd name="adj" fmla="val 12500"/>
            </a:avLst>
          </a:prstGeom>
          <a:solidFill>
            <a:srgbClr val="008000">
              <a:alpha val="20000"/>
            </a:srgbClr>
          </a:solidFill>
          <a:ln w="9525">
            <a:solidFill>
              <a:schemeClr val="tx1"/>
            </a:solidFill>
            <a:round/>
            <a:headEnd/>
            <a:tailEnd/>
          </a:ln>
        </p:spPr>
        <p:txBody>
          <a:bodyPr wrap="none" anchor="ctr"/>
          <a:lstStyle/>
          <a:p>
            <a:pPr algn="ctr" fontAlgn="auto">
              <a:spcBef>
                <a:spcPts val="0"/>
              </a:spcBef>
              <a:spcAft>
                <a:spcPts val="0"/>
              </a:spcAft>
            </a:pPr>
            <a:r>
              <a:rPr lang="ja-JP" altLang="en-US" sz="1600" dirty="0">
                <a:solidFill>
                  <a:srgbClr val="008000"/>
                </a:solidFill>
                <a:latin typeface="ＭＳ Ｐゴシック" pitchFamily="50" charset="-128"/>
                <a:ea typeface="ＭＳ Ｐゴシック" pitchFamily="50" charset="-128"/>
              </a:rPr>
              <a:t>署名 </a:t>
            </a:r>
          </a:p>
          <a:p>
            <a:pPr algn="ctr" fontAlgn="auto">
              <a:spcBef>
                <a:spcPts val="0"/>
              </a:spcBef>
              <a:spcAft>
                <a:spcPts val="0"/>
              </a:spcAft>
            </a:pPr>
            <a:r>
              <a:rPr lang="en-US" altLang="ja-JP" sz="1600" dirty="0">
                <a:solidFill>
                  <a:srgbClr val="008000"/>
                </a:solidFill>
                <a:latin typeface="ＭＳ Ｐゴシック" pitchFamily="50" charset="-128"/>
                <a:ea typeface="ＭＳ Ｐゴシック" pitchFamily="50" charset="-128"/>
              </a:rPr>
              <a:t>(</a:t>
            </a:r>
            <a:r>
              <a:rPr lang="ja-JP" altLang="en-US" sz="1600" dirty="0">
                <a:solidFill>
                  <a:srgbClr val="008000"/>
                </a:solidFill>
                <a:latin typeface="ＭＳ Ｐゴシック" pitchFamily="50" charset="-128"/>
                <a:ea typeface="ＭＳ Ｐゴシック" pitchFamily="50" charset="-128"/>
              </a:rPr>
              <a:t>暗号文</a:t>
            </a:r>
            <a:r>
              <a:rPr lang="en-US" altLang="ja-JP" sz="1600" dirty="0">
                <a:solidFill>
                  <a:srgbClr val="008000"/>
                </a:solidFill>
                <a:latin typeface="ＭＳ Ｐゴシック" pitchFamily="50" charset="-128"/>
                <a:ea typeface="ＭＳ Ｐゴシック" pitchFamily="50" charset="-128"/>
              </a:rPr>
              <a:t>)</a:t>
            </a:r>
          </a:p>
        </p:txBody>
      </p:sp>
      <p:cxnSp>
        <p:nvCxnSpPr>
          <p:cNvPr id="15" name="AutoShape 23"/>
          <p:cNvCxnSpPr>
            <a:cxnSpLocks noChangeShapeType="1"/>
            <a:stCxn id="12" idx="3"/>
            <a:endCxn id="5" idx="1"/>
          </p:cNvCxnSpPr>
          <p:nvPr/>
        </p:nvCxnSpPr>
        <p:spPr bwMode="auto">
          <a:xfrm>
            <a:off x="1690688" y="4424784"/>
            <a:ext cx="360362" cy="34925"/>
          </a:xfrm>
          <a:prstGeom prst="straightConnector1">
            <a:avLst/>
          </a:prstGeom>
          <a:noFill/>
          <a:ln w="9525">
            <a:solidFill>
              <a:schemeClr val="tx1"/>
            </a:solidFill>
            <a:round/>
            <a:headEnd/>
            <a:tailEnd type="triangle" w="med" len="med"/>
          </a:ln>
        </p:spPr>
      </p:cxnSp>
      <p:cxnSp>
        <p:nvCxnSpPr>
          <p:cNvPr id="16" name="AutoShape 24"/>
          <p:cNvCxnSpPr>
            <a:cxnSpLocks noChangeShapeType="1"/>
            <a:stCxn id="5" idx="3"/>
            <a:endCxn id="14" idx="1"/>
          </p:cNvCxnSpPr>
          <p:nvPr/>
        </p:nvCxnSpPr>
        <p:spPr bwMode="auto">
          <a:xfrm>
            <a:off x="3130550" y="4459709"/>
            <a:ext cx="795338" cy="38100"/>
          </a:xfrm>
          <a:prstGeom prst="straightConnector1">
            <a:avLst/>
          </a:prstGeom>
          <a:noFill/>
          <a:ln w="9525">
            <a:solidFill>
              <a:schemeClr val="tx1"/>
            </a:solidFill>
            <a:round/>
            <a:headEnd/>
            <a:tailEnd type="triangle" w="med" len="med"/>
          </a:ln>
        </p:spPr>
      </p:cxnSp>
      <p:cxnSp>
        <p:nvCxnSpPr>
          <p:cNvPr id="17" name="AutoShape 25"/>
          <p:cNvCxnSpPr>
            <a:cxnSpLocks noChangeShapeType="1"/>
            <a:stCxn id="14" idx="3"/>
            <a:endCxn id="4" idx="1"/>
          </p:cNvCxnSpPr>
          <p:nvPr/>
        </p:nvCxnSpPr>
        <p:spPr bwMode="auto">
          <a:xfrm flipV="1">
            <a:off x="5076825" y="4459709"/>
            <a:ext cx="792163" cy="38100"/>
          </a:xfrm>
          <a:prstGeom prst="straightConnector1">
            <a:avLst/>
          </a:prstGeom>
          <a:noFill/>
          <a:ln w="9525">
            <a:solidFill>
              <a:schemeClr val="tx1"/>
            </a:solidFill>
            <a:round/>
            <a:headEnd/>
            <a:tailEnd type="triangle" w="med" len="med"/>
          </a:ln>
        </p:spPr>
      </p:cxnSp>
      <p:cxnSp>
        <p:nvCxnSpPr>
          <p:cNvPr id="18" name="AutoShape 26"/>
          <p:cNvCxnSpPr>
            <a:cxnSpLocks noChangeShapeType="1"/>
            <a:stCxn id="4" idx="3"/>
            <a:endCxn id="13" idx="1"/>
          </p:cNvCxnSpPr>
          <p:nvPr/>
        </p:nvCxnSpPr>
        <p:spPr bwMode="auto">
          <a:xfrm flipV="1">
            <a:off x="6948488" y="4424784"/>
            <a:ext cx="360362" cy="34925"/>
          </a:xfrm>
          <a:prstGeom prst="straightConnector1">
            <a:avLst/>
          </a:prstGeom>
          <a:noFill/>
          <a:ln w="9525">
            <a:solidFill>
              <a:schemeClr val="tx1"/>
            </a:solidFill>
            <a:round/>
            <a:headEnd/>
            <a:tailEnd type="triangle" w="med" len="med"/>
          </a:ln>
        </p:spPr>
      </p:cxnSp>
      <p:cxnSp>
        <p:nvCxnSpPr>
          <p:cNvPr id="19" name="AutoShape 27"/>
          <p:cNvCxnSpPr>
            <a:cxnSpLocks noChangeShapeType="1"/>
            <a:stCxn id="8" idx="2"/>
            <a:endCxn id="11" idx="2"/>
          </p:cNvCxnSpPr>
          <p:nvPr/>
        </p:nvCxnSpPr>
        <p:spPr bwMode="auto">
          <a:xfrm rot="16200000" flipH="1">
            <a:off x="4724400" y="2943646"/>
            <a:ext cx="22225" cy="3851275"/>
          </a:xfrm>
          <a:prstGeom prst="curvedConnector3">
            <a:avLst>
              <a:gd name="adj1" fmla="val 1128569"/>
            </a:avLst>
          </a:prstGeom>
          <a:noFill/>
          <a:ln w="63500">
            <a:solidFill>
              <a:schemeClr val="tx1"/>
            </a:solidFill>
            <a:round/>
            <a:headEnd type="triangle" w="med" len="med"/>
            <a:tailEnd type="triangle" w="med" len="med"/>
          </a:ln>
        </p:spPr>
      </p:cxnSp>
      <p:sp>
        <p:nvSpPr>
          <p:cNvPr id="20" name="Text Box 28"/>
          <p:cNvSpPr txBox="1">
            <a:spLocks noChangeArrowheads="1"/>
          </p:cNvSpPr>
          <p:nvPr/>
        </p:nvSpPr>
        <p:spPr bwMode="auto">
          <a:xfrm>
            <a:off x="5105400" y="5108674"/>
            <a:ext cx="762000" cy="336550"/>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600" dirty="0">
                <a:solidFill>
                  <a:prstClr val="black"/>
                </a:solidFill>
                <a:latin typeface="ＭＳ Ｐゴシック" pitchFamily="50" charset="-128"/>
                <a:ea typeface="ＭＳ Ｐゴシック" pitchFamily="50" charset="-128"/>
              </a:rPr>
              <a:t>鍵ペア</a:t>
            </a:r>
          </a:p>
        </p:txBody>
      </p:sp>
      <p:sp>
        <p:nvSpPr>
          <p:cNvPr id="21" name="コンテンツ プレースホルダー 1"/>
          <p:cNvSpPr txBox="1">
            <a:spLocks/>
          </p:cNvSpPr>
          <p:nvPr/>
        </p:nvSpPr>
        <p:spPr>
          <a:xfrm>
            <a:off x="467544" y="5547162"/>
            <a:ext cx="8229600" cy="10067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ＭＳ Ｐゴシック" pitchFamily="50" charset="-128"/>
                <a:ea typeface="ＭＳ Ｐゴシック" pitchFamily="50" charset="-128"/>
                <a:cs typeface="+mn-cs"/>
              </a:defRPr>
            </a:lvl1pPr>
            <a:lvl2pPr marL="742950" indent="-285750" algn="l" defTabSz="914400" rtl="0" eaLnBrk="1" latinLnBrk="0" hangingPunct="1">
              <a:spcBef>
                <a:spcPct val="20000"/>
              </a:spcBef>
              <a:buFont typeface="Courier New" pitchFamily="49" charset="0"/>
              <a:buChar char="o"/>
              <a:defRPr kumimoji="1" sz="2000" kern="1200">
                <a:solidFill>
                  <a:schemeClr val="tx1">
                    <a:lumMod val="50000"/>
                    <a:lumOff val="50000"/>
                  </a:schemeClr>
                </a:solidFill>
                <a:latin typeface="ＭＳ Ｐゴシック" pitchFamily="50" charset="-128"/>
                <a:ea typeface="ＭＳ Ｐゴシック" pitchFamily="50" charset="-128"/>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ＭＳ Ｐゴシック" pitchFamily="50" charset="-128"/>
                <a:ea typeface="ＭＳ Ｐゴシック" pitchFamily="50" charset="-128"/>
                <a:cs typeface="+mn-cs"/>
              </a:defRPr>
            </a:lvl3pPr>
            <a:lvl4pPr marL="1600200" indent="-228600" algn="l" defTabSz="914400" rtl="0" eaLnBrk="1" latinLnBrk="0" hangingPunct="1">
              <a:spcBef>
                <a:spcPct val="20000"/>
              </a:spcBef>
              <a:buFont typeface="Courier New" pitchFamily="49" charset="0"/>
              <a:buChar char="o"/>
              <a:defRPr kumimoji="1" sz="1400" kern="1200">
                <a:solidFill>
                  <a:schemeClr val="tx1">
                    <a:lumMod val="50000"/>
                    <a:lumOff val="50000"/>
                  </a:schemeClr>
                </a:solidFill>
                <a:latin typeface="ＭＳ Ｐゴシック" pitchFamily="50" charset="-128"/>
                <a:ea typeface="ＭＳ Ｐゴシック" pitchFamily="50" charset="-128"/>
                <a:cs typeface="+mn-cs"/>
              </a:defRPr>
            </a:lvl4pPr>
            <a:lvl5pPr marL="2057400" indent="-228600" algn="l" defTabSz="914400" rtl="0" eaLnBrk="1" latinLnBrk="0" hangingPunct="1">
              <a:spcBef>
                <a:spcPct val="20000"/>
              </a:spcBef>
              <a:buFont typeface="Arial" pitchFamily="34" charset="0"/>
              <a:buChar char="•"/>
              <a:defRPr kumimoji="1" sz="1200" kern="1200">
                <a:solidFill>
                  <a:schemeClr val="tx1">
                    <a:lumMod val="50000"/>
                    <a:lumOff val="50000"/>
                  </a:schemeClr>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lvl="1" fontAlgn="auto">
              <a:spcAft>
                <a:spcPts val="0"/>
              </a:spcAft>
            </a:pPr>
            <a:r>
              <a:rPr lang="ja-JP" altLang="en-US" sz="1800" dirty="0" smtClean="0">
                <a:solidFill>
                  <a:prstClr val="black">
                    <a:lumMod val="50000"/>
                    <a:lumOff val="50000"/>
                  </a:prstClr>
                </a:solidFill>
              </a:rPr>
              <a:t>「</a:t>
            </a:r>
            <a:r>
              <a:rPr lang="en-US" altLang="ja-JP" sz="1800" dirty="0" smtClean="0">
                <a:solidFill>
                  <a:prstClr val="black">
                    <a:lumMod val="50000"/>
                    <a:lumOff val="50000"/>
                  </a:prstClr>
                </a:solidFill>
              </a:rPr>
              <a:t>Bob</a:t>
            </a:r>
            <a:r>
              <a:rPr lang="ja-JP" altLang="en-US" sz="1800" dirty="0" smtClean="0">
                <a:solidFill>
                  <a:prstClr val="black">
                    <a:lumMod val="50000"/>
                    <a:lumOff val="50000"/>
                  </a:prstClr>
                </a:solidFill>
              </a:rPr>
              <a:t> の公開鍵で復号できるような暗号文を作成できるのは</a:t>
            </a:r>
            <a:r>
              <a:rPr lang="en-US" altLang="ja-JP" sz="1800" dirty="0" smtClean="0">
                <a:solidFill>
                  <a:prstClr val="black">
                    <a:lumMod val="50000"/>
                    <a:lumOff val="50000"/>
                  </a:prstClr>
                </a:solidFill>
              </a:rPr>
              <a:t>, </a:t>
            </a:r>
            <a:r>
              <a:rPr lang="ja-JP" altLang="en-US" sz="1800" dirty="0" smtClean="0">
                <a:solidFill>
                  <a:prstClr val="black">
                    <a:lumMod val="50000"/>
                    <a:lumOff val="50000"/>
                  </a:prstClr>
                </a:solidFill>
              </a:rPr>
              <a:t>ペアとなる秘密鍵を持っているであろう </a:t>
            </a:r>
            <a:r>
              <a:rPr lang="en-US" altLang="ja-JP" sz="1800" dirty="0" smtClean="0">
                <a:solidFill>
                  <a:prstClr val="black">
                    <a:lumMod val="50000"/>
                    <a:lumOff val="50000"/>
                  </a:prstClr>
                </a:solidFill>
              </a:rPr>
              <a:t>Bob </a:t>
            </a:r>
            <a:r>
              <a:rPr lang="ja-JP" altLang="en-US" sz="1800" dirty="0" smtClean="0">
                <a:solidFill>
                  <a:prstClr val="black">
                    <a:lumMod val="50000"/>
                    <a:lumOff val="50000"/>
                  </a:prstClr>
                </a:solidFill>
              </a:rPr>
              <a:t>ただひとり」</a:t>
            </a:r>
            <a:endParaRPr lang="en-US" altLang="ja-JP" sz="1800" dirty="0" smtClean="0">
              <a:solidFill>
                <a:prstClr val="black">
                  <a:lumMod val="50000"/>
                  <a:lumOff val="50000"/>
                </a:prstClr>
              </a:solidFill>
            </a:endParaRPr>
          </a:p>
        </p:txBody>
      </p:sp>
    </p:spTree>
    <p:extLst>
      <p:ext uri="{BB962C8B-B14F-4D97-AF65-F5344CB8AC3E}">
        <p14:creationId xmlns:p14="http://schemas.microsoft.com/office/powerpoint/2010/main" val="635937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N</a:t>
            </a:r>
            <a:r>
              <a:rPr lang="en-US" altLang="ja-JP" dirty="0" smtClean="0"/>
              <a:t>etwork </a:t>
            </a:r>
            <a:r>
              <a:rPr lang="en-US" altLang="ja-JP" dirty="0"/>
              <a:t>C</a:t>
            </a:r>
            <a:r>
              <a:rPr lang="en-US" altLang="ja-JP" dirty="0" smtClean="0"/>
              <a:t>omputing</a:t>
            </a:r>
            <a:r>
              <a:rPr lang="ja-JP" altLang="en-US" dirty="0"/>
              <a:t>とは？</a:t>
            </a:r>
            <a:endParaRPr kumimoji="1" lang="ja-JP" altLang="en-US" dirty="0"/>
          </a:p>
        </p:txBody>
      </p:sp>
      <p:sp>
        <p:nvSpPr>
          <p:cNvPr id="3" name="コンテンツ プレースホルダー 2"/>
          <p:cNvSpPr>
            <a:spLocks noGrp="1"/>
          </p:cNvSpPr>
          <p:nvPr>
            <p:ph idx="1"/>
          </p:nvPr>
        </p:nvSpPr>
        <p:spPr>
          <a:xfrm>
            <a:off x="685800" y="1106488"/>
            <a:ext cx="7918648" cy="5059362"/>
          </a:xfrm>
        </p:spPr>
        <p:txBody>
          <a:bodyPr>
            <a:normAutofit/>
          </a:bodyPr>
          <a:lstStyle/>
          <a:p>
            <a:r>
              <a:rPr lang="ja-JP" altLang="en-US" dirty="0"/>
              <a:t>ここでは</a:t>
            </a:r>
            <a:r>
              <a:rPr lang="en-US" altLang="ja-JP" dirty="0" smtClean="0"/>
              <a:t>, </a:t>
            </a:r>
            <a:r>
              <a:rPr lang="ja-JP" altLang="en-US" dirty="0" smtClean="0"/>
              <a:t>「</a:t>
            </a:r>
            <a:r>
              <a:rPr lang="ja-JP" altLang="en-US" dirty="0"/>
              <a:t>ネットワークを介した計算機同士の情報のやり取り</a:t>
            </a:r>
            <a:r>
              <a:rPr lang="ja-JP" altLang="en-US" dirty="0" smtClean="0"/>
              <a:t>」の</a:t>
            </a:r>
            <a:r>
              <a:rPr lang="ja-JP" altLang="en-US" dirty="0"/>
              <a:t>意味で</a:t>
            </a:r>
            <a:r>
              <a:rPr lang="ja-JP" altLang="en-US" dirty="0" smtClean="0"/>
              <a:t>使う</a:t>
            </a:r>
            <a:r>
              <a:rPr lang="en-US" altLang="ja-JP" dirty="0" smtClean="0"/>
              <a:t>.</a:t>
            </a:r>
            <a:endParaRPr lang="ja-JP" altLang="en-US" dirty="0"/>
          </a:p>
          <a:p>
            <a:r>
              <a:rPr lang="ja-JP" altLang="en-US" dirty="0" smtClean="0"/>
              <a:t>例えば</a:t>
            </a:r>
            <a:r>
              <a:rPr lang="en-US" altLang="ja-JP" dirty="0" smtClean="0"/>
              <a:t>, </a:t>
            </a:r>
            <a:endParaRPr lang="en-US" altLang="ja-JP" dirty="0"/>
          </a:p>
          <a:p>
            <a:pPr lvl="1"/>
            <a:r>
              <a:rPr lang="en-US" altLang="ja-JP" dirty="0"/>
              <a:t>ftp</a:t>
            </a:r>
          </a:p>
          <a:p>
            <a:pPr lvl="1"/>
            <a:r>
              <a:rPr lang="en-US" altLang="ja-JP" dirty="0"/>
              <a:t>telnet, </a:t>
            </a:r>
            <a:r>
              <a:rPr lang="en-US" altLang="ja-JP" dirty="0" err="1"/>
              <a:t>ssh</a:t>
            </a:r>
            <a:endParaRPr lang="en-US" altLang="ja-JP" dirty="0"/>
          </a:p>
          <a:p>
            <a:pPr lvl="1"/>
            <a:r>
              <a:rPr lang="en-US" altLang="ja-JP" dirty="0"/>
              <a:t>Mail </a:t>
            </a:r>
            <a:r>
              <a:rPr lang="ja-JP" altLang="en-US" dirty="0"/>
              <a:t>の送受信</a:t>
            </a:r>
          </a:p>
          <a:p>
            <a:pPr lvl="1"/>
            <a:r>
              <a:rPr lang="en-US" altLang="ja-JP" dirty="0"/>
              <a:t>WWW</a:t>
            </a:r>
          </a:p>
          <a:p>
            <a:pPr marL="0" indent="0">
              <a:buNone/>
            </a:pPr>
            <a:r>
              <a:rPr lang="en-US" altLang="ja-JP" dirty="0"/>
              <a:t> </a:t>
            </a:r>
            <a:r>
              <a:rPr lang="en-US" altLang="ja-JP" dirty="0" smtClean="0"/>
              <a:t>   …</a:t>
            </a:r>
            <a:r>
              <a:rPr lang="ja-JP" altLang="en-US" dirty="0" smtClean="0"/>
              <a:t>等々</a:t>
            </a:r>
            <a:r>
              <a:rPr lang="ja-JP" altLang="en-US" dirty="0"/>
              <a:t>は</a:t>
            </a:r>
            <a:r>
              <a:rPr lang="ja-JP" altLang="en-US" dirty="0" smtClean="0"/>
              <a:t>全て </a:t>
            </a:r>
            <a:r>
              <a:rPr lang="en-US" altLang="ja-JP" dirty="0" smtClean="0"/>
              <a:t>“network computing”</a:t>
            </a:r>
            <a:endParaRPr lang="ja-JP" altLang="en-US" dirty="0"/>
          </a:p>
          <a:p>
            <a:endParaRPr kumimoji="1" lang="ja-JP" altLang="en-US" dirty="0"/>
          </a:p>
        </p:txBody>
      </p:sp>
    </p:spTree>
    <p:extLst>
      <p:ext uri="{BB962C8B-B14F-4D97-AF65-F5344CB8AC3E}">
        <p14:creationId xmlns:p14="http://schemas.microsoft.com/office/powerpoint/2010/main" val="2646199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電子署名のしくみ</a:t>
            </a:r>
            <a:endParaRPr kumimoji="1" lang="ja-JP" altLang="en-US" dirty="0"/>
          </a:p>
        </p:txBody>
      </p:sp>
      <p:sp>
        <p:nvSpPr>
          <p:cNvPr id="4" name="1 つの角を丸めた四角形 3"/>
          <p:cNvSpPr/>
          <p:nvPr/>
        </p:nvSpPr>
        <p:spPr>
          <a:xfrm>
            <a:off x="4500563" y="1916113"/>
            <a:ext cx="4357687" cy="4500562"/>
          </a:xfrm>
          <a:prstGeom prst="round1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dirty="0">
              <a:solidFill>
                <a:prstClr val="white"/>
              </a:solidFill>
            </a:endParaRPr>
          </a:p>
        </p:txBody>
      </p:sp>
      <p:sp>
        <p:nvSpPr>
          <p:cNvPr id="5" name="テキスト ボックス 152"/>
          <p:cNvSpPr txBox="1">
            <a:spLocks noChangeArrowheads="1"/>
          </p:cNvSpPr>
          <p:nvPr/>
        </p:nvSpPr>
        <p:spPr bwMode="auto">
          <a:xfrm>
            <a:off x="6876256" y="3059113"/>
            <a:ext cx="1170954" cy="338554"/>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ja-JP" altLang="en-US" sz="1600" b="1" dirty="0">
                <a:solidFill>
                  <a:srgbClr val="FF5050"/>
                </a:solidFill>
                <a:latin typeface="ＭＳ Ｐゴシック" pitchFamily="50" charset="-128"/>
                <a:ea typeface="ＭＳ Ｐゴシック" pitchFamily="50" charset="-128"/>
              </a:rPr>
              <a:t>等しくない</a:t>
            </a:r>
          </a:p>
        </p:txBody>
      </p:sp>
      <p:sp>
        <p:nvSpPr>
          <p:cNvPr id="6" name="1 つの角を丸めた四角形 5"/>
          <p:cNvSpPr/>
          <p:nvPr/>
        </p:nvSpPr>
        <p:spPr>
          <a:xfrm>
            <a:off x="285750" y="1952625"/>
            <a:ext cx="3714750" cy="4500563"/>
          </a:xfrm>
          <a:prstGeom prst="round1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dirty="0">
              <a:solidFill>
                <a:prstClr val="white"/>
              </a:solidFill>
            </a:endParaRPr>
          </a:p>
        </p:txBody>
      </p:sp>
      <p:sp>
        <p:nvSpPr>
          <p:cNvPr id="7" name="Rectangle 4"/>
          <p:cNvSpPr>
            <a:spLocks noChangeArrowheads="1"/>
          </p:cNvSpPr>
          <p:nvPr/>
        </p:nvSpPr>
        <p:spPr bwMode="auto">
          <a:xfrm>
            <a:off x="1143000" y="2166938"/>
            <a:ext cx="857250" cy="571500"/>
          </a:xfrm>
          <a:prstGeom prst="rect">
            <a:avLst/>
          </a:prstGeom>
          <a:solidFill>
            <a:schemeClr val="bg1"/>
          </a:solidFill>
          <a:ln w="19050">
            <a:solidFill>
              <a:schemeClr val="accent2">
                <a:lumMod val="60000"/>
                <a:lumOff val="40000"/>
              </a:schemeClr>
            </a:solidFill>
            <a:miter lim="800000"/>
            <a:headEnd/>
            <a:tailEnd/>
          </a:ln>
        </p:spPr>
        <p:txBody>
          <a:bodyPr wrap="none"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データ</a:t>
            </a:r>
          </a:p>
        </p:txBody>
      </p:sp>
      <p:sp>
        <p:nvSpPr>
          <p:cNvPr id="8" name="Rectangle 6"/>
          <p:cNvSpPr>
            <a:spLocks noChangeArrowheads="1"/>
          </p:cNvSpPr>
          <p:nvPr/>
        </p:nvSpPr>
        <p:spPr bwMode="auto">
          <a:xfrm>
            <a:off x="3071813" y="5510213"/>
            <a:ext cx="857250" cy="500062"/>
          </a:xfrm>
          <a:prstGeom prst="rect">
            <a:avLst/>
          </a:prstGeom>
          <a:solidFill>
            <a:schemeClr val="bg1"/>
          </a:solidFill>
          <a:ln w="19050">
            <a:solidFill>
              <a:schemeClr val="accent2">
                <a:lumMod val="40000"/>
                <a:lumOff val="60000"/>
              </a:schemeClr>
            </a:solidFill>
            <a:miter lim="800000"/>
            <a:headEnd/>
            <a:tailEnd/>
          </a:ln>
        </p:spPr>
        <p:txBody>
          <a:bodyPr wrap="none" anchor="ctr"/>
          <a:lstStyle/>
          <a:p>
            <a:pPr algn="ctr" fontAlgn="auto">
              <a:spcBef>
                <a:spcPts val="0"/>
              </a:spcBef>
              <a:spcAft>
                <a:spcPts val="0"/>
              </a:spcAft>
              <a:defRPr/>
            </a:pPr>
            <a:r>
              <a:rPr lang="ja-JP" altLang="en-US" sz="1800" dirty="0">
                <a:solidFill>
                  <a:prstClr val="black"/>
                </a:solidFill>
                <a:ea typeface="HGS明朝E"/>
              </a:rPr>
              <a:t>署名</a:t>
            </a:r>
          </a:p>
        </p:txBody>
      </p:sp>
      <p:cxnSp>
        <p:nvCxnSpPr>
          <p:cNvPr id="9" name="曲線コネクタ 45"/>
          <p:cNvCxnSpPr>
            <a:endCxn id="8" idx="1"/>
          </p:cNvCxnSpPr>
          <p:nvPr/>
        </p:nvCxnSpPr>
        <p:spPr bwMode="auto">
          <a:xfrm flipV="1">
            <a:off x="2714625" y="5761038"/>
            <a:ext cx="357188" cy="7937"/>
          </a:xfrm>
          <a:prstGeom prst="curvedConnector3">
            <a:avLst>
              <a:gd name="adj1" fmla="val 50000"/>
            </a:avLst>
          </a:prstGeom>
          <a:solidFill>
            <a:schemeClr val="accent2"/>
          </a:solidFill>
          <a:ln w="508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曲線コネクタ 45"/>
          <p:cNvCxnSpPr>
            <a:stCxn id="7" idx="2"/>
          </p:cNvCxnSpPr>
          <p:nvPr/>
        </p:nvCxnSpPr>
        <p:spPr bwMode="auto">
          <a:xfrm rot="5400000">
            <a:off x="475456" y="3828257"/>
            <a:ext cx="2185987" cy="6350"/>
          </a:xfrm>
          <a:prstGeom prst="curvedConnector3">
            <a:avLst>
              <a:gd name="adj1" fmla="val 50000"/>
            </a:avLst>
          </a:prstGeom>
          <a:solidFill>
            <a:schemeClr val="accent2"/>
          </a:solidFill>
          <a:ln w="508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1" name="グループ化 109"/>
          <p:cNvGrpSpPr>
            <a:grpSpLocks/>
          </p:cNvGrpSpPr>
          <p:nvPr/>
        </p:nvGrpSpPr>
        <p:grpSpPr bwMode="auto">
          <a:xfrm>
            <a:off x="357188" y="4900586"/>
            <a:ext cx="2357437" cy="1498627"/>
            <a:chOff x="357159" y="3476612"/>
            <a:chExt cx="2357454" cy="1497825"/>
          </a:xfrm>
          <a:solidFill>
            <a:schemeClr val="accent2">
              <a:lumMod val="20000"/>
              <a:lumOff val="80000"/>
            </a:schemeClr>
          </a:solidFill>
        </p:grpSpPr>
        <p:sp>
          <p:nvSpPr>
            <p:cNvPr id="12" name="AutoShape 8"/>
            <p:cNvSpPr>
              <a:spLocks noChangeArrowheads="1"/>
            </p:cNvSpPr>
            <p:nvPr/>
          </p:nvSpPr>
          <p:spPr bwMode="auto">
            <a:xfrm>
              <a:off x="357159" y="3714636"/>
              <a:ext cx="2357454" cy="1259801"/>
            </a:xfrm>
            <a:prstGeom prst="roundRect">
              <a:avLst>
                <a:gd name="adj" fmla="val 16667"/>
              </a:avLst>
            </a:prstGeom>
            <a:solidFill>
              <a:srgbClr val="FEEBD2"/>
            </a:solidFill>
            <a:ln w="9525">
              <a:solidFill>
                <a:schemeClr val="tx1"/>
              </a:solidFill>
              <a:round/>
              <a:headEnd/>
              <a:tailEnd/>
            </a:ln>
          </p:spPr>
          <p:txBody>
            <a:bodyPr wrap="none" anchor="ctr"/>
            <a:lstStyle/>
            <a:p>
              <a:pPr algn="ctr" fontAlgn="auto">
                <a:spcBef>
                  <a:spcPts val="0"/>
                </a:spcBef>
                <a:spcAft>
                  <a:spcPts val="0"/>
                </a:spcAft>
                <a:defRPr/>
              </a:pPr>
              <a:endParaRPr lang="ja-JP" altLang="ja-JP" sz="1800" dirty="0">
                <a:solidFill>
                  <a:prstClr val="black"/>
                </a:solidFill>
                <a:ea typeface="HGS明朝E"/>
              </a:endParaRPr>
            </a:p>
          </p:txBody>
        </p:sp>
        <p:sp>
          <p:nvSpPr>
            <p:cNvPr id="13" name="Rectangle 10"/>
            <p:cNvSpPr>
              <a:spLocks noChangeArrowheads="1"/>
            </p:cNvSpPr>
            <p:nvPr/>
          </p:nvSpPr>
          <p:spPr bwMode="auto">
            <a:xfrm>
              <a:off x="1284266" y="4209671"/>
              <a:ext cx="282577" cy="366516"/>
            </a:xfrm>
            <a:prstGeom prst="rect">
              <a:avLst/>
            </a:prstGeom>
            <a:solidFill>
              <a:srgbClr val="FEEBD2"/>
            </a:solidFill>
            <a:ln w="9525">
              <a:noFill/>
              <a:miter lim="800000"/>
              <a:headEnd/>
              <a:tailEnd/>
            </a:ln>
          </p:spPr>
          <p:txBody>
            <a:bodyPr>
              <a:spAutoFit/>
            </a:bodyPr>
            <a:lstStyle/>
            <a:p>
              <a:pPr fontAlgn="auto">
                <a:spcBef>
                  <a:spcPts val="0"/>
                </a:spcBef>
                <a:spcAft>
                  <a:spcPts val="0"/>
                </a:spcAft>
                <a:defRPr/>
              </a:pPr>
              <a:r>
                <a:rPr lang="en-US" altLang="ja-JP" sz="1800" dirty="0">
                  <a:solidFill>
                    <a:prstClr val="black"/>
                  </a:solidFill>
                  <a:ea typeface="HGS明朝E"/>
                </a:rPr>
                <a:t>+</a:t>
              </a:r>
            </a:p>
          </p:txBody>
        </p:sp>
        <p:sp>
          <p:nvSpPr>
            <p:cNvPr id="14" name="Rectangle 11"/>
            <p:cNvSpPr>
              <a:spLocks noChangeArrowheads="1"/>
            </p:cNvSpPr>
            <p:nvPr/>
          </p:nvSpPr>
          <p:spPr bwMode="auto">
            <a:xfrm>
              <a:off x="717524" y="4500028"/>
              <a:ext cx="1630375" cy="387143"/>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defRPr/>
              </a:pPr>
              <a:r>
                <a:rPr lang="en-US" altLang="ja-JP" sz="1800" dirty="0" smtClean="0">
                  <a:solidFill>
                    <a:prstClr val="black"/>
                  </a:solidFill>
                  <a:latin typeface="ＭＳ Ｐゴシック" pitchFamily="50" charset="-128"/>
                  <a:ea typeface="ＭＳ Ｐゴシック" pitchFamily="50" charset="-128"/>
                </a:rPr>
                <a:t>Bob</a:t>
              </a:r>
              <a:r>
                <a:rPr lang="ja-JP" altLang="en-US" sz="1800" dirty="0" smtClean="0">
                  <a:solidFill>
                    <a:prstClr val="black"/>
                  </a:solidFill>
                  <a:latin typeface="ＭＳ Ｐゴシック" pitchFamily="50" charset="-128"/>
                  <a:ea typeface="ＭＳ Ｐゴシック" pitchFamily="50" charset="-128"/>
                </a:rPr>
                <a:t>の</a:t>
              </a:r>
              <a:r>
                <a:rPr lang="ja-JP" altLang="en-US" sz="1800" b="1" dirty="0" smtClean="0">
                  <a:solidFill>
                    <a:prstClr val="black"/>
                  </a:solidFill>
                  <a:latin typeface="ＭＳ Ｐゴシック" pitchFamily="50" charset="-128"/>
                  <a:ea typeface="ＭＳ Ｐゴシック" pitchFamily="50" charset="-128"/>
                </a:rPr>
                <a:t>秘密鍵</a:t>
              </a:r>
              <a:endParaRPr lang="ja-JP" altLang="en-US" sz="1800" b="1" dirty="0">
                <a:solidFill>
                  <a:prstClr val="black"/>
                </a:solidFill>
                <a:latin typeface="ＭＳ Ｐゴシック" pitchFamily="50" charset="-128"/>
                <a:ea typeface="ＭＳ Ｐゴシック" pitchFamily="50" charset="-128"/>
              </a:endParaRPr>
            </a:p>
          </p:txBody>
        </p:sp>
        <p:sp>
          <p:nvSpPr>
            <p:cNvPr id="15" name="片側の 2 つの角を切り取った四角形 14"/>
            <p:cNvSpPr/>
            <p:nvPr/>
          </p:nvSpPr>
          <p:spPr bwMode="auto">
            <a:xfrm>
              <a:off x="785787" y="3476612"/>
              <a:ext cx="1558936" cy="328437"/>
            </a:xfrm>
            <a:prstGeom prst="snip2Same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暗号化処理</a:t>
              </a:r>
            </a:p>
          </p:txBody>
        </p:sp>
        <p:sp>
          <p:nvSpPr>
            <p:cNvPr id="16" name="Rectangle 9"/>
            <p:cNvSpPr>
              <a:spLocks noChangeArrowheads="1"/>
            </p:cNvSpPr>
            <p:nvPr/>
          </p:nvSpPr>
          <p:spPr bwMode="auto">
            <a:xfrm>
              <a:off x="430185" y="3909794"/>
              <a:ext cx="2141552" cy="385557"/>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暗号化アルゴリズム</a:t>
              </a:r>
            </a:p>
          </p:txBody>
        </p:sp>
      </p:grpSp>
      <p:sp>
        <p:nvSpPr>
          <p:cNvPr id="17" name="テキスト ボックス 85"/>
          <p:cNvSpPr txBox="1">
            <a:spLocks noChangeArrowheads="1"/>
          </p:cNvSpPr>
          <p:nvPr/>
        </p:nvSpPr>
        <p:spPr bwMode="auto">
          <a:xfrm>
            <a:off x="857250" y="1452563"/>
            <a:ext cx="1071563" cy="400110"/>
          </a:xfrm>
          <a:prstGeom prst="rect">
            <a:avLst/>
          </a:prstGeom>
          <a:noFill/>
          <a:ln w="9525">
            <a:noFill/>
            <a:miter lim="800000"/>
            <a:headEnd/>
            <a:tailEnd/>
          </a:ln>
        </p:spPr>
        <p:txBody>
          <a:bodyPr>
            <a:spAutoFit/>
          </a:bodyPr>
          <a:lstStyle/>
          <a:p>
            <a:pPr fontAlgn="auto">
              <a:spcBef>
                <a:spcPts val="0"/>
              </a:spcBef>
              <a:spcAft>
                <a:spcPts val="0"/>
              </a:spcAft>
            </a:pPr>
            <a:r>
              <a:rPr lang="en-US" altLang="ja-JP" sz="2000" dirty="0">
                <a:solidFill>
                  <a:prstClr val="black"/>
                </a:solidFill>
                <a:latin typeface="ＭＳ Ｐゴシック" pitchFamily="50" charset="-128"/>
                <a:ea typeface="ＭＳ Ｐゴシック" pitchFamily="50" charset="-128"/>
              </a:rPr>
              <a:t>Bob</a:t>
            </a:r>
          </a:p>
        </p:txBody>
      </p:sp>
      <p:sp>
        <p:nvSpPr>
          <p:cNvPr id="24" name="正方形/長方形 23"/>
          <p:cNvSpPr/>
          <p:nvPr/>
        </p:nvSpPr>
        <p:spPr>
          <a:xfrm>
            <a:off x="5292080" y="3916363"/>
            <a:ext cx="1056679" cy="642937"/>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dirty="0" smtClean="0">
                <a:solidFill>
                  <a:prstClr val="black"/>
                </a:solidFill>
                <a:latin typeface="ＭＳ Ｐゴシック" pitchFamily="50" charset="-128"/>
                <a:ea typeface="ＭＳ Ｐゴシック" pitchFamily="50" charset="-128"/>
              </a:rPr>
              <a:t>復号した</a:t>
            </a:r>
            <a:r>
              <a:rPr lang="ja-JP" altLang="en-US" sz="1800" dirty="0">
                <a:solidFill>
                  <a:prstClr val="black"/>
                </a:solidFill>
                <a:latin typeface="ＭＳ Ｐゴシック" pitchFamily="50" charset="-128"/>
                <a:ea typeface="ＭＳ Ｐゴシック" pitchFamily="50" charset="-128"/>
              </a:rPr>
              <a:t>データ</a:t>
            </a:r>
          </a:p>
        </p:txBody>
      </p:sp>
      <p:cxnSp>
        <p:nvCxnSpPr>
          <p:cNvPr id="25" name="曲線コネクタ 113"/>
          <p:cNvCxnSpPr>
            <a:cxnSpLocks noChangeShapeType="1"/>
            <a:endCxn id="24" idx="2"/>
          </p:cNvCxnSpPr>
          <p:nvPr/>
        </p:nvCxnSpPr>
        <p:spPr bwMode="auto">
          <a:xfrm rot="16200000" flipV="1">
            <a:off x="5692305" y="4687416"/>
            <a:ext cx="322263" cy="66031"/>
          </a:xfrm>
          <a:prstGeom prst="straightConnector1">
            <a:avLst/>
          </a:prstGeom>
          <a:noFill/>
          <a:ln w="44450" algn="ctr">
            <a:solidFill>
              <a:schemeClr val="tx1"/>
            </a:solidFill>
            <a:round/>
            <a:headEnd/>
            <a:tailEnd type="triangle" w="med" len="lg"/>
          </a:ln>
        </p:spPr>
      </p:cxnSp>
      <p:cxnSp>
        <p:nvCxnSpPr>
          <p:cNvPr id="26" name="曲線コネクタ 115"/>
          <p:cNvCxnSpPr>
            <a:cxnSpLocks noChangeShapeType="1"/>
            <a:endCxn id="36" idx="0"/>
          </p:cNvCxnSpPr>
          <p:nvPr/>
        </p:nvCxnSpPr>
        <p:spPr bwMode="auto">
          <a:xfrm>
            <a:off x="5429250" y="2420938"/>
            <a:ext cx="366713" cy="771525"/>
          </a:xfrm>
          <a:prstGeom prst="curvedConnector2">
            <a:avLst/>
          </a:prstGeom>
          <a:noFill/>
          <a:ln w="44450" algn="ctr">
            <a:solidFill>
              <a:schemeClr val="tx1"/>
            </a:solidFill>
            <a:round/>
            <a:headEnd/>
            <a:tailEnd type="triangle" w="med" len="lg"/>
          </a:ln>
        </p:spPr>
      </p:cxnSp>
      <p:cxnSp>
        <p:nvCxnSpPr>
          <p:cNvPr id="27" name="曲線コネクタ 117"/>
          <p:cNvCxnSpPr>
            <a:cxnSpLocks noChangeShapeType="1"/>
            <a:stCxn id="24" idx="0"/>
            <a:endCxn id="36" idx="2"/>
          </p:cNvCxnSpPr>
          <p:nvPr/>
        </p:nvCxnSpPr>
        <p:spPr bwMode="auto">
          <a:xfrm rot="16200000" flipV="1">
            <a:off x="5665317" y="3761259"/>
            <a:ext cx="285750" cy="24457"/>
          </a:xfrm>
          <a:prstGeom prst="curvedConnector3">
            <a:avLst>
              <a:gd name="adj1" fmla="val 50000"/>
            </a:avLst>
          </a:prstGeom>
          <a:noFill/>
          <a:ln w="44450" algn="ctr">
            <a:solidFill>
              <a:schemeClr val="tx1"/>
            </a:solidFill>
            <a:round/>
            <a:headEnd/>
            <a:tailEnd type="triangle" w="med" len="lg"/>
          </a:ln>
        </p:spPr>
      </p:cxnSp>
      <p:cxnSp>
        <p:nvCxnSpPr>
          <p:cNvPr id="28" name="図形 121"/>
          <p:cNvCxnSpPr>
            <a:endCxn id="29" idx="0"/>
          </p:cNvCxnSpPr>
          <p:nvPr/>
        </p:nvCxnSpPr>
        <p:spPr>
          <a:xfrm>
            <a:off x="6500813" y="3478213"/>
            <a:ext cx="1428750" cy="857250"/>
          </a:xfrm>
          <a:prstGeom prst="bentConnector2">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7286625" y="4344988"/>
            <a:ext cx="1285875" cy="5715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認証成功</a:t>
            </a:r>
          </a:p>
        </p:txBody>
      </p:sp>
      <p:cxnSp>
        <p:nvCxnSpPr>
          <p:cNvPr id="30" name="図形 121"/>
          <p:cNvCxnSpPr>
            <a:cxnSpLocks noChangeShapeType="1"/>
            <a:stCxn id="36" idx="3"/>
            <a:endCxn id="31" idx="2"/>
          </p:cNvCxnSpPr>
          <p:nvPr/>
        </p:nvCxnSpPr>
        <p:spPr bwMode="auto">
          <a:xfrm flipV="1">
            <a:off x="6524625" y="3068638"/>
            <a:ext cx="1404938" cy="347662"/>
          </a:xfrm>
          <a:prstGeom prst="bentConnector2">
            <a:avLst/>
          </a:prstGeom>
          <a:noFill/>
          <a:ln w="44450" algn="ctr">
            <a:solidFill>
              <a:schemeClr val="tx1"/>
            </a:solidFill>
            <a:miter lim="800000"/>
            <a:headEnd/>
            <a:tailEnd type="triangle" w="med" len="lg"/>
          </a:ln>
        </p:spPr>
      </p:cxnSp>
      <p:sp>
        <p:nvSpPr>
          <p:cNvPr id="31" name="正方形/長方形 30"/>
          <p:cNvSpPr/>
          <p:nvPr/>
        </p:nvSpPr>
        <p:spPr>
          <a:xfrm>
            <a:off x="7286625" y="2416175"/>
            <a:ext cx="1285875" cy="6429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認証失敗</a:t>
            </a:r>
          </a:p>
        </p:txBody>
      </p:sp>
      <p:sp>
        <p:nvSpPr>
          <p:cNvPr id="32" name="テキスト ボックス 153"/>
          <p:cNvSpPr txBox="1">
            <a:spLocks noChangeArrowheads="1"/>
          </p:cNvSpPr>
          <p:nvPr/>
        </p:nvSpPr>
        <p:spPr bwMode="auto">
          <a:xfrm>
            <a:off x="7072313" y="3559175"/>
            <a:ext cx="812055" cy="338138"/>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ja-JP" altLang="en-US" sz="1600" b="1" dirty="0">
                <a:solidFill>
                  <a:srgbClr val="0070C0"/>
                </a:solidFill>
                <a:latin typeface="ＭＳ Ｐゴシック" pitchFamily="50" charset="-128"/>
                <a:ea typeface="ＭＳ Ｐゴシック" pitchFamily="50" charset="-128"/>
              </a:rPr>
              <a:t>等しい</a:t>
            </a:r>
          </a:p>
        </p:txBody>
      </p:sp>
      <p:sp>
        <p:nvSpPr>
          <p:cNvPr id="33" name="テキスト ボックス 178"/>
          <p:cNvSpPr txBox="1">
            <a:spLocks noChangeArrowheads="1"/>
          </p:cNvSpPr>
          <p:nvPr/>
        </p:nvSpPr>
        <p:spPr bwMode="auto">
          <a:xfrm>
            <a:off x="4786313" y="1452563"/>
            <a:ext cx="1071562" cy="400110"/>
          </a:xfrm>
          <a:prstGeom prst="rect">
            <a:avLst/>
          </a:prstGeom>
          <a:noFill/>
          <a:ln w="9525">
            <a:noFill/>
            <a:miter lim="800000"/>
            <a:headEnd/>
            <a:tailEnd/>
          </a:ln>
        </p:spPr>
        <p:txBody>
          <a:bodyPr>
            <a:spAutoFit/>
          </a:bodyPr>
          <a:lstStyle/>
          <a:p>
            <a:pPr fontAlgn="auto">
              <a:spcBef>
                <a:spcPts val="0"/>
              </a:spcBef>
              <a:spcAft>
                <a:spcPts val="0"/>
              </a:spcAft>
            </a:pPr>
            <a:r>
              <a:rPr lang="en-US" altLang="ja-JP" sz="2000" dirty="0">
                <a:solidFill>
                  <a:prstClr val="black"/>
                </a:solidFill>
                <a:latin typeface="ＭＳ Ｐゴシック" pitchFamily="50" charset="-128"/>
                <a:ea typeface="ＭＳ Ｐゴシック" pitchFamily="50" charset="-128"/>
              </a:rPr>
              <a:t>Alice</a:t>
            </a:r>
          </a:p>
        </p:txBody>
      </p:sp>
      <p:cxnSp>
        <p:nvCxnSpPr>
          <p:cNvPr id="34" name="曲線コネクタ 45"/>
          <p:cNvCxnSpPr>
            <a:stCxn id="8" idx="3"/>
          </p:cNvCxnSpPr>
          <p:nvPr/>
        </p:nvCxnSpPr>
        <p:spPr bwMode="auto">
          <a:xfrm>
            <a:off x="3929063" y="5761038"/>
            <a:ext cx="671512" cy="4762"/>
          </a:xfrm>
          <a:prstGeom prst="curvedConnector3">
            <a:avLst>
              <a:gd name="adj1" fmla="val 50000"/>
            </a:avLst>
          </a:prstGeom>
          <a:solidFill>
            <a:schemeClr val="accent2"/>
          </a:solidFill>
          <a:ln w="508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曲線コネクタ 45"/>
          <p:cNvCxnSpPr>
            <a:stCxn id="7" idx="3"/>
          </p:cNvCxnSpPr>
          <p:nvPr/>
        </p:nvCxnSpPr>
        <p:spPr bwMode="auto">
          <a:xfrm>
            <a:off x="2000250" y="2452688"/>
            <a:ext cx="2643188" cy="4762"/>
          </a:xfrm>
          <a:prstGeom prst="curvedConnector3">
            <a:avLst>
              <a:gd name="adj1" fmla="val 50000"/>
            </a:avLst>
          </a:prstGeom>
          <a:solidFill>
            <a:schemeClr val="accent2"/>
          </a:solidFill>
          <a:ln w="508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076825" y="3201988"/>
            <a:ext cx="1438275" cy="428625"/>
          </a:xfrm>
          <a:prstGeom prst="rect">
            <a:avLst/>
          </a:prstGeom>
          <a:solidFill>
            <a:srgbClr val="FFFFB3"/>
          </a:solidFill>
          <a:ln>
            <a:solidFill>
              <a:srgbClr val="FCEA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b="1" dirty="0">
                <a:solidFill>
                  <a:prstClr val="black"/>
                </a:solidFill>
                <a:latin typeface="ＭＳ Ｐゴシック" pitchFamily="50" charset="-128"/>
                <a:ea typeface="ＭＳ Ｐゴシック" pitchFamily="50" charset="-128"/>
              </a:rPr>
              <a:t>等しいか？</a:t>
            </a:r>
          </a:p>
        </p:txBody>
      </p:sp>
      <p:sp>
        <p:nvSpPr>
          <p:cNvPr id="37" name="Rectangle 4"/>
          <p:cNvSpPr>
            <a:spLocks noChangeArrowheads="1"/>
          </p:cNvSpPr>
          <p:nvPr/>
        </p:nvSpPr>
        <p:spPr bwMode="auto">
          <a:xfrm>
            <a:off x="4572000" y="2209428"/>
            <a:ext cx="857250" cy="571500"/>
          </a:xfrm>
          <a:prstGeom prst="rect">
            <a:avLst/>
          </a:prstGeom>
          <a:solidFill>
            <a:schemeClr val="bg1"/>
          </a:solidFill>
          <a:ln w="19050">
            <a:solidFill>
              <a:schemeClr val="accent2">
                <a:lumMod val="60000"/>
                <a:lumOff val="40000"/>
              </a:schemeClr>
            </a:solidFill>
            <a:miter lim="800000"/>
            <a:headEnd/>
            <a:tailEnd/>
          </a:ln>
        </p:spPr>
        <p:txBody>
          <a:bodyPr wrap="none"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データ</a:t>
            </a:r>
          </a:p>
        </p:txBody>
      </p:sp>
      <p:grpSp>
        <p:nvGrpSpPr>
          <p:cNvPr id="38" name="グループ化 109"/>
          <p:cNvGrpSpPr>
            <a:grpSpLocks/>
          </p:cNvGrpSpPr>
          <p:nvPr/>
        </p:nvGrpSpPr>
        <p:grpSpPr bwMode="auto">
          <a:xfrm>
            <a:off x="4644008" y="4869160"/>
            <a:ext cx="2357437" cy="1498627"/>
            <a:chOff x="357159" y="3476612"/>
            <a:chExt cx="2357454" cy="1497825"/>
          </a:xfrm>
          <a:solidFill>
            <a:schemeClr val="accent2">
              <a:lumMod val="20000"/>
              <a:lumOff val="80000"/>
            </a:schemeClr>
          </a:solidFill>
        </p:grpSpPr>
        <p:sp>
          <p:nvSpPr>
            <p:cNvPr id="39" name="AutoShape 8"/>
            <p:cNvSpPr>
              <a:spLocks noChangeArrowheads="1"/>
            </p:cNvSpPr>
            <p:nvPr/>
          </p:nvSpPr>
          <p:spPr bwMode="auto">
            <a:xfrm>
              <a:off x="357159" y="3714636"/>
              <a:ext cx="2357454" cy="1259801"/>
            </a:xfrm>
            <a:prstGeom prst="roundRect">
              <a:avLst>
                <a:gd name="adj" fmla="val 16667"/>
              </a:avLst>
            </a:prstGeom>
            <a:solidFill>
              <a:srgbClr val="FEEBD2"/>
            </a:solidFill>
            <a:ln w="9525">
              <a:solidFill>
                <a:schemeClr val="tx1"/>
              </a:solidFill>
              <a:round/>
              <a:headEnd/>
              <a:tailEnd/>
            </a:ln>
          </p:spPr>
          <p:txBody>
            <a:bodyPr wrap="none" anchor="ctr"/>
            <a:lstStyle/>
            <a:p>
              <a:pPr algn="ctr" fontAlgn="auto">
                <a:spcBef>
                  <a:spcPts val="0"/>
                </a:spcBef>
                <a:spcAft>
                  <a:spcPts val="0"/>
                </a:spcAft>
                <a:defRPr/>
              </a:pPr>
              <a:endParaRPr lang="ja-JP" altLang="ja-JP" sz="1800" dirty="0">
                <a:solidFill>
                  <a:prstClr val="black"/>
                </a:solidFill>
                <a:ea typeface="HGS明朝E"/>
              </a:endParaRPr>
            </a:p>
          </p:txBody>
        </p:sp>
        <p:sp>
          <p:nvSpPr>
            <p:cNvPr id="40" name="Rectangle 10"/>
            <p:cNvSpPr>
              <a:spLocks noChangeArrowheads="1"/>
            </p:cNvSpPr>
            <p:nvPr/>
          </p:nvSpPr>
          <p:spPr bwMode="auto">
            <a:xfrm>
              <a:off x="1284266" y="4209671"/>
              <a:ext cx="282577" cy="366516"/>
            </a:xfrm>
            <a:prstGeom prst="rect">
              <a:avLst/>
            </a:prstGeom>
            <a:solidFill>
              <a:srgbClr val="FEEBD2"/>
            </a:solidFill>
            <a:ln w="9525">
              <a:noFill/>
              <a:miter lim="800000"/>
              <a:headEnd/>
              <a:tailEnd/>
            </a:ln>
          </p:spPr>
          <p:txBody>
            <a:bodyPr>
              <a:spAutoFit/>
            </a:bodyPr>
            <a:lstStyle/>
            <a:p>
              <a:pPr fontAlgn="auto">
                <a:spcBef>
                  <a:spcPts val="0"/>
                </a:spcBef>
                <a:spcAft>
                  <a:spcPts val="0"/>
                </a:spcAft>
                <a:defRPr/>
              </a:pPr>
              <a:r>
                <a:rPr lang="en-US" altLang="ja-JP" sz="1800" dirty="0">
                  <a:solidFill>
                    <a:prstClr val="black"/>
                  </a:solidFill>
                  <a:ea typeface="HGS明朝E"/>
                </a:rPr>
                <a:t>+</a:t>
              </a:r>
            </a:p>
          </p:txBody>
        </p:sp>
        <p:sp>
          <p:nvSpPr>
            <p:cNvPr id="41" name="Rectangle 11"/>
            <p:cNvSpPr>
              <a:spLocks noChangeArrowheads="1"/>
            </p:cNvSpPr>
            <p:nvPr/>
          </p:nvSpPr>
          <p:spPr bwMode="auto">
            <a:xfrm>
              <a:off x="717524" y="4500028"/>
              <a:ext cx="1630375" cy="387143"/>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defRPr/>
              </a:pPr>
              <a:r>
                <a:rPr lang="en-US" altLang="ja-JP" sz="1800" dirty="0" smtClean="0">
                  <a:solidFill>
                    <a:prstClr val="black"/>
                  </a:solidFill>
                  <a:latin typeface="ＭＳ Ｐゴシック" pitchFamily="50" charset="-128"/>
                  <a:ea typeface="ＭＳ Ｐゴシック" pitchFamily="50" charset="-128"/>
                </a:rPr>
                <a:t>Bob</a:t>
              </a:r>
              <a:r>
                <a:rPr lang="ja-JP" altLang="en-US" sz="1800" dirty="0" smtClean="0">
                  <a:solidFill>
                    <a:prstClr val="black"/>
                  </a:solidFill>
                  <a:latin typeface="ＭＳ Ｐゴシック" pitchFamily="50" charset="-128"/>
                  <a:ea typeface="ＭＳ Ｐゴシック" pitchFamily="50" charset="-128"/>
                </a:rPr>
                <a:t>の</a:t>
              </a:r>
              <a:r>
                <a:rPr lang="ja-JP" altLang="en-US" sz="1800" b="1" dirty="0" smtClean="0">
                  <a:solidFill>
                    <a:prstClr val="black"/>
                  </a:solidFill>
                  <a:latin typeface="ＭＳ Ｐゴシック" pitchFamily="50" charset="-128"/>
                  <a:ea typeface="ＭＳ Ｐゴシック" pitchFamily="50" charset="-128"/>
                </a:rPr>
                <a:t>公開鍵</a:t>
              </a:r>
              <a:endParaRPr lang="ja-JP" altLang="en-US" sz="1800" b="1" dirty="0">
                <a:solidFill>
                  <a:prstClr val="black"/>
                </a:solidFill>
                <a:latin typeface="ＭＳ Ｐゴシック" pitchFamily="50" charset="-128"/>
                <a:ea typeface="ＭＳ Ｐゴシック" pitchFamily="50" charset="-128"/>
              </a:endParaRPr>
            </a:p>
          </p:txBody>
        </p:sp>
        <p:sp>
          <p:nvSpPr>
            <p:cNvPr id="42" name="片側の 2 つの角を切り取った四角形 41"/>
            <p:cNvSpPr/>
            <p:nvPr/>
          </p:nvSpPr>
          <p:spPr bwMode="auto">
            <a:xfrm>
              <a:off x="785787" y="3476612"/>
              <a:ext cx="1558936" cy="328437"/>
            </a:xfrm>
            <a:prstGeom prst="snip2Same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復号</a:t>
              </a:r>
              <a:r>
                <a:rPr lang="ja-JP" altLang="en-US" sz="1800" dirty="0" smtClean="0">
                  <a:solidFill>
                    <a:prstClr val="black"/>
                  </a:solidFill>
                  <a:latin typeface="ＭＳ Ｐゴシック" pitchFamily="50" charset="-128"/>
                  <a:ea typeface="ＭＳ Ｐゴシック" pitchFamily="50" charset="-128"/>
                </a:rPr>
                <a:t>処理</a:t>
              </a:r>
              <a:endParaRPr lang="ja-JP" altLang="en-US" sz="1800" dirty="0">
                <a:solidFill>
                  <a:prstClr val="black"/>
                </a:solidFill>
                <a:latin typeface="ＭＳ Ｐゴシック" pitchFamily="50" charset="-128"/>
                <a:ea typeface="ＭＳ Ｐゴシック" pitchFamily="50" charset="-128"/>
              </a:endParaRPr>
            </a:p>
          </p:txBody>
        </p:sp>
        <p:sp>
          <p:nvSpPr>
            <p:cNvPr id="43" name="Rectangle 9"/>
            <p:cNvSpPr>
              <a:spLocks noChangeArrowheads="1"/>
            </p:cNvSpPr>
            <p:nvPr/>
          </p:nvSpPr>
          <p:spPr bwMode="auto">
            <a:xfrm>
              <a:off x="430185" y="3909794"/>
              <a:ext cx="2141552" cy="385557"/>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sz="1800" dirty="0">
                  <a:solidFill>
                    <a:prstClr val="black"/>
                  </a:solidFill>
                  <a:latin typeface="ＭＳ Ｐゴシック" pitchFamily="50" charset="-128"/>
                  <a:ea typeface="ＭＳ Ｐゴシック" pitchFamily="50" charset="-128"/>
                </a:rPr>
                <a:t>復号</a:t>
              </a:r>
              <a:r>
                <a:rPr lang="ja-JP" altLang="en-US" sz="1800" dirty="0" smtClean="0">
                  <a:solidFill>
                    <a:prstClr val="black"/>
                  </a:solidFill>
                  <a:latin typeface="ＭＳ Ｐゴシック" pitchFamily="50" charset="-128"/>
                  <a:ea typeface="ＭＳ Ｐゴシック" pitchFamily="50" charset="-128"/>
                </a:rPr>
                <a:t>アルゴリズム</a:t>
              </a:r>
              <a:endParaRPr lang="ja-JP" altLang="en-US" sz="1800" dirty="0">
                <a:solidFill>
                  <a:prstClr val="black"/>
                </a:solidFill>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197805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600200"/>
            <a:ext cx="8435280" cy="5141168"/>
          </a:xfrm>
        </p:spPr>
        <p:txBody>
          <a:bodyPr>
            <a:normAutofit/>
          </a:bodyPr>
          <a:lstStyle/>
          <a:p>
            <a:r>
              <a:rPr lang="ja-JP" altLang="en-US" dirty="0"/>
              <a:t>データの代表となる </a:t>
            </a:r>
            <a:r>
              <a:rPr lang="en-US" altLang="ja-JP" dirty="0"/>
              <a:t>bit </a:t>
            </a:r>
            <a:r>
              <a:rPr lang="ja-JP" altLang="en-US" dirty="0"/>
              <a:t>列を</a:t>
            </a:r>
            <a:r>
              <a:rPr lang="ja-JP" altLang="en-US" dirty="0" smtClean="0"/>
              <a:t>得るための関数</a:t>
            </a:r>
            <a:endParaRPr lang="en-US" altLang="ja-JP" dirty="0" smtClean="0"/>
          </a:p>
          <a:p>
            <a:r>
              <a:rPr lang="ja-JP" altLang="en-US" dirty="0" smtClean="0"/>
              <a:t>入力</a:t>
            </a:r>
            <a:r>
              <a:rPr kumimoji="1" lang="ja-JP" altLang="en-US" dirty="0" smtClean="0"/>
              <a:t>データから「ハッシュ値」を計算</a:t>
            </a:r>
            <a:endParaRPr kumimoji="1" lang="en-US" altLang="ja-JP" dirty="0" smtClean="0"/>
          </a:p>
          <a:p>
            <a:pPr lvl="1"/>
            <a:r>
              <a:rPr lang="ja-JP" altLang="en-US" dirty="0"/>
              <a:t>ハッシュ値から入力データは原理的に求められない </a:t>
            </a:r>
            <a:r>
              <a:rPr lang="en-US" altLang="ja-JP" dirty="0"/>
              <a:t>(</a:t>
            </a:r>
            <a:r>
              <a:rPr lang="ja-JP" altLang="en-US" dirty="0"/>
              <a:t>一方向性のため</a:t>
            </a:r>
            <a:r>
              <a:rPr lang="en-US" altLang="ja-JP" dirty="0" smtClean="0"/>
              <a:t>)</a:t>
            </a:r>
          </a:p>
          <a:p>
            <a:pPr lvl="1"/>
            <a:r>
              <a:rPr kumimoji="1" lang="ja-JP" altLang="en-US" dirty="0" smtClean="0"/>
              <a:t>入力データを</a:t>
            </a:r>
            <a:r>
              <a:rPr kumimoji="1" lang="ja-JP" altLang="en-US" dirty="0" smtClean="0">
                <a:solidFill>
                  <a:srgbClr val="FF0000"/>
                </a:solidFill>
              </a:rPr>
              <a:t>少し変える</a:t>
            </a:r>
            <a:r>
              <a:rPr kumimoji="1" lang="ja-JP" altLang="en-US" dirty="0" smtClean="0"/>
              <a:t>と</a:t>
            </a:r>
            <a:r>
              <a:rPr kumimoji="1" lang="ja-JP" altLang="en-US" dirty="0" smtClean="0">
                <a:solidFill>
                  <a:srgbClr val="FF0000"/>
                </a:solidFill>
              </a:rPr>
              <a:t>全く違うハッシュ値</a:t>
            </a:r>
            <a:r>
              <a:rPr kumimoji="1" lang="ja-JP" altLang="en-US" dirty="0" smtClean="0"/>
              <a:t>を出力</a:t>
            </a:r>
            <a:endParaRPr kumimoji="1" lang="en-US" altLang="ja-JP" dirty="0" smtClean="0"/>
          </a:p>
          <a:p>
            <a:pPr lvl="1"/>
            <a:r>
              <a:rPr lang="ja-JP" altLang="en-US" dirty="0"/>
              <a:t>入力</a:t>
            </a:r>
            <a:r>
              <a:rPr lang="ja-JP" altLang="en-US" dirty="0" smtClean="0"/>
              <a:t>データ</a:t>
            </a:r>
            <a:r>
              <a:rPr lang="ja-JP" altLang="en-US" dirty="0"/>
              <a:t>の大きさに</a:t>
            </a:r>
            <a:r>
              <a:rPr lang="ja-JP" altLang="en-US" dirty="0" smtClean="0"/>
              <a:t>よらない</a:t>
            </a:r>
            <a:r>
              <a:rPr lang="en-US" altLang="ja-JP" dirty="0" smtClean="0"/>
              <a:t>, </a:t>
            </a:r>
            <a:r>
              <a:rPr lang="ja-JP" altLang="en-US" dirty="0" smtClean="0"/>
              <a:t>決まった長さのハッシュ値を計算</a:t>
            </a:r>
            <a:endParaRPr lang="en-US" altLang="ja-JP" dirty="0" smtClean="0"/>
          </a:p>
          <a:p>
            <a:r>
              <a:rPr kumimoji="1" lang="ja-JP" altLang="en-US" dirty="0" smtClean="0"/>
              <a:t>種類</a:t>
            </a:r>
            <a:endParaRPr kumimoji="1" lang="en-US" altLang="ja-JP" dirty="0" smtClean="0"/>
          </a:p>
          <a:p>
            <a:pPr lvl="1"/>
            <a:r>
              <a:rPr lang="en-US" altLang="ja-JP" dirty="0" smtClean="0"/>
              <a:t>MD5, SHA1, SHA256, …</a:t>
            </a:r>
            <a:endParaRPr lang="en-US" altLang="ja-JP" dirty="0"/>
          </a:p>
          <a:p>
            <a:r>
              <a:rPr kumimoji="1" lang="ja-JP" altLang="en-US" dirty="0" smtClean="0"/>
              <a:t>用途</a:t>
            </a:r>
            <a:endParaRPr kumimoji="1" lang="en-US" altLang="ja-JP" dirty="0" smtClean="0"/>
          </a:p>
          <a:p>
            <a:pPr lvl="1"/>
            <a:r>
              <a:rPr lang="ja-JP" altLang="en-US" dirty="0" smtClean="0"/>
              <a:t>パスワード認証</a:t>
            </a:r>
            <a:endParaRPr lang="en-US" altLang="ja-JP" dirty="0" smtClean="0"/>
          </a:p>
          <a:p>
            <a:pPr lvl="1"/>
            <a:r>
              <a:rPr lang="ja-JP" altLang="en-US" dirty="0"/>
              <a:t>公開鍵</a:t>
            </a:r>
            <a:r>
              <a:rPr lang="ja-JP" altLang="en-US" dirty="0" smtClean="0"/>
              <a:t>認証</a:t>
            </a:r>
            <a:endParaRPr lang="en-US" altLang="ja-JP" dirty="0" smtClean="0"/>
          </a:p>
          <a:p>
            <a:pPr lvl="1"/>
            <a:r>
              <a:rPr lang="ja-JP" altLang="en-US" dirty="0"/>
              <a:t>ファイルの改ざん</a:t>
            </a:r>
            <a:r>
              <a:rPr lang="ja-JP" altLang="en-US" dirty="0" smtClean="0"/>
              <a:t>検出</a:t>
            </a:r>
            <a:endParaRPr lang="en-US" altLang="ja-JP" dirty="0" smtClean="0"/>
          </a:p>
          <a:p>
            <a:pPr lvl="1"/>
            <a:r>
              <a:rPr lang="ja-JP" altLang="en-US" dirty="0"/>
              <a:t>データの検索</a:t>
            </a:r>
            <a:endParaRPr lang="en-US" altLang="ja-JP" dirty="0" smtClean="0"/>
          </a:p>
        </p:txBody>
      </p:sp>
      <p:sp>
        <p:nvSpPr>
          <p:cNvPr id="3" name="タイトル 2"/>
          <p:cNvSpPr>
            <a:spLocks noGrp="1"/>
          </p:cNvSpPr>
          <p:nvPr>
            <p:ph type="title"/>
          </p:nvPr>
        </p:nvSpPr>
        <p:spPr/>
        <p:txBody>
          <a:bodyPr/>
          <a:lstStyle/>
          <a:p>
            <a:r>
              <a:rPr kumimoji="1" lang="ja-JP" altLang="en-US" dirty="0" smtClean="0"/>
              <a:t>一方向ハッシュ関数</a:t>
            </a:r>
            <a:endParaRPr kumimoji="1" lang="ja-JP" altLang="en-US" dirty="0"/>
          </a:p>
        </p:txBody>
      </p:sp>
    </p:spTree>
    <p:extLst>
      <p:ext uri="{BB962C8B-B14F-4D97-AF65-F5344CB8AC3E}">
        <p14:creationId xmlns:p14="http://schemas.microsoft.com/office/powerpoint/2010/main" val="12492773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600201"/>
            <a:ext cx="8229600" cy="614966"/>
          </a:xfrm>
        </p:spPr>
        <p:txBody>
          <a:bodyPr/>
          <a:lstStyle/>
          <a:p>
            <a:pPr marL="0" indent="0">
              <a:buNone/>
            </a:pPr>
            <a:r>
              <a:rPr kumimoji="1" lang="en-US" altLang="ja-JP" dirty="0" smtClean="0"/>
              <a:t>MD5 </a:t>
            </a:r>
            <a:r>
              <a:rPr kumimoji="1" lang="ja-JP" altLang="en-US" dirty="0" smtClean="0"/>
              <a:t>による例</a:t>
            </a:r>
            <a:endParaRPr kumimoji="1" lang="ja-JP" altLang="en-US" dirty="0"/>
          </a:p>
        </p:txBody>
      </p:sp>
      <p:sp>
        <p:nvSpPr>
          <p:cNvPr id="3" name="タイトル 2"/>
          <p:cNvSpPr>
            <a:spLocks noGrp="1"/>
          </p:cNvSpPr>
          <p:nvPr>
            <p:ph type="title"/>
          </p:nvPr>
        </p:nvSpPr>
        <p:spPr/>
        <p:txBody>
          <a:bodyPr/>
          <a:lstStyle/>
          <a:p>
            <a:r>
              <a:rPr kumimoji="1" lang="ja-JP" altLang="en-US" dirty="0" smtClean="0"/>
              <a:t>一方向ハッシュ関数の例</a:t>
            </a:r>
            <a:endParaRPr kumimoji="1" lang="ja-JP" altLang="en-US" dirty="0"/>
          </a:p>
        </p:txBody>
      </p:sp>
      <p:sp>
        <p:nvSpPr>
          <p:cNvPr id="4" name="正方形/長方形 3"/>
          <p:cNvSpPr/>
          <p:nvPr/>
        </p:nvSpPr>
        <p:spPr>
          <a:xfrm>
            <a:off x="3707904" y="2708920"/>
            <a:ext cx="2088231" cy="720080"/>
          </a:xfrm>
          <a:prstGeom prst="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solidFill>
                  <a:prstClr val="black"/>
                </a:solidFill>
                <a:latin typeface="ＭＳ Ｐゴシック" pitchFamily="50" charset="-128"/>
                <a:ea typeface="ＭＳ Ｐゴシック" pitchFamily="50" charset="-128"/>
              </a:rPr>
              <a:t>hogehoge</a:t>
            </a:r>
            <a:r>
              <a:rPr lang="en-US" altLang="ja-JP" sz="2800" dirty="0" smtClean="0">
                <a:solidFill>
                  <a:prstClr val="black"/>
                </a:solidFill>
                <a:latin typeface="ＭＳ Ｐゴシック" pitchFamily="50" charset="-128"/>
                <a:ea typeface="ＭＳ Ｐゴシック" pitchFamily="50" charset="-128"/>
              </a:rPr>
              <a:t>?</a:t>
            </a:r>
            <a:endParaRPr lang="ja-JP" altLang="en-US" sz="2800" dirty="0">
              <a:solidFill>
                <a:prstClr val="black"/>
              </a:solidFill>
              <a:latin typeface="ＭＳ Ｐゴシック" pitchFamily="50" charset="-128"/>
              <a:ea typeface="ＭＳ Ｐゴシック" pitchFamily="50" charset="-128"/>
            </a:endParaRPr>
          </a:p>
        </p:txBody>
      </p:sp>
      <p:sp>
        <p:nvSpPr>
          <p:cNvPr id="5" name="正方形/長方形 4"/>
          <p:cNvSpPr/>
          <p:nvPr/>
        </p:nvSpPr>
        <p:spPr>
          <a:xfrm>
            <a:off x="4212580" y="3860800"/>
            <a:ext cx="1079500" cy="4286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solidFill>
                  <a:prstClr val="black"/>
                </a:solidFill>
                <a:latin typeface="ＭＳ Ｐゴシック" pitchFamily="50" charset="-128"/>
                <a:ea typeface="ＭＳ Ｐゴシック" pitchFamily="50" charset="-128"/>
              </a:rPr>
              <a:t>MD5</a:t>
            </a:r>
            <a:endParaRPr lang="ja-JP" altLang="en-US" sz="2800" dirty="0">
              <a:solidFill>
                <a:prstClr val="black"/>
              </a:solidFill>
              <a:latin typeface="ＭＳ Ｐゴシック" pitchFamily="50" charset="-128"/>
              <a:ea typeface="ＭＳ Ｐゴシック" pitchFamily="50" charset="-128"/>
            </a:endParaRPr>
          </a:p>
        </p:txBody>
      </p:sp>
      <p:sp>
        <p:nvSpPr>
          <p:cNvPr id="6" name="正方形/長方形 5"/>
          <p:cNvSpPr/>
          <p:nvPr/>
        </p:nvSpPr>
        <p:spPr>
          <a:xfrm>
            <a:off x="2555776" y="4941168"/>
            <a:ext cx="5040560" cy="630956"/>
          </a:xfrm>
          <a:prstGeom prst="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solidFill>
                  <a:prstClr val="black"/>
                </a:solidFill>
                <a:latin typeface="ＭＳ Ｐゴシック" pitchFamily="50" charset="-128"/>
                <a:ea typeface="ＭＳ Ｐゴシック" pitchFamily="50" charset="-128"/>
              </a:rPr>
              <a:t>1zOBDbRH4E.qpQyxSMjnG</a:t>
            </a:r>
            <a:r>
              <a:rPr lang="en-US" altLang="ja-JP" sz="2800" dirty="0" smtClean="0">
                <a:solidFill>
                  <a:prstClr val="black"/>
                </a:solidFill>
              </a:rPr>
              <a:t>/</a:t>
            </a:r>
            <a:endParaRPr lang="ja-JP" altLang="en-US" sz="2800" dirty="0">
              <a:solidFill>
                <a:prstClr val="black"/>
              </a:solidFill>
            </a:endParaRPr>
          </a:p>
        </p:txBody>
      </p:sp>
      <p:sp>
        <p:nvSpPr>
          <p:cNvPr id="7" name="テキスト ボックス 31"/>
          <p:cNvSpPr txBox="1">
            <a:spLocks noChangeArrowheads="1"/>
          </p:cNvSpPr>
          <p:nvPr/>
        </p:nvSpPr>
        <p:spPr bwMode="auto">
          <a:xfrm>
            <a:off x="683568" y="2761764"/>
            <a:ext cx="2030487" cy="52322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800" dirty="0">
                <a:solidFill>
                  <a:prstClr val="black"/>
                </a:solidFill>
                <a:latin typeface="ＭＳ Ｐゴシック" pitchFamily="50" charset="-128"/>
                <a:ea typeface="ＭＳ Ｐゴシック" pitchFamily="50" charset="-128"/>
              </a:rPr>
              <a:t>入力データ</a:t>
            </a:r>
          </a:p>
        </p:txBody>
      </p:sp>
      <p:sp>
        <p:nvSpPr>
          <p:cNvPr id="8" name="テキスト ボックス 32"/>
          <p:cNvSpPr txBox="1">
            <a:spLocks noChangeArrowheads="1"/>
          </p:cNvSpPr>
          <p:nvPr/>
        </p:nvSpPr>
        <p:spPr bwMode="auto">
          <a:xfrm>
            <a:off x="683568" y="4929188"/>
            <a:ext cx="1800200" cy="52322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800" dirty="0" smtClean="0">
                <a:solidFill>
                  <a:prstClr val="black"/>
                </a:solidFill>
                <a:latin typeface="ＭＳ Ｐゴシック" pitchFamily="50" charset="-128"/>
                <a:ea typeface="ＭＳ Ｐゴシック" pitchFamily="50" charset="-128"/>
              </a:rPr>
              <a:t>ハッシュ</a:t>
            </a:r>
            <a:r>
              <a:rPr lang="ja-JP" altLang="en-US" sz="2800" dirty="0">
                <a:solidFill>
                  <a:prstClr val="black"/>
                </a:solidFill>
                <a:latin typeface="ＭＳ Ｐゴシック" pitchFamily="50" charset="-128"/>
                <a:ea typeface="ＭＳ Ｐゴシック" pitchFamily="50" charset="-128"/>
              </a:rPr>
              <a:t>値</a:t>
            </a:r>
          </a:p>
        </p:txBody>
      </p:sp>
      <p:cxnSp>
        <p:nvCxnSpPr>
          <p:cNvPr id="9" name="直線矢印コネクタ 8"/>
          <p:cNvCxnSpPr>
            <a:stCxn id="4" idx="2"/>
            <a:endCxn id="5" idx="0"/>
          </p:cNvCxnSpPr>
          <p:nvPr/>
        </p:nvCxnSpPr>
        <p:spPr>
          <a:xfrm rot="16200000" flipH="1">
            <a:off x="4536275" y="3644745"/>
            <a:ext cx="431800" cy="3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a:off x="4465303" y="4617653"/>
            <a:ext cx="64623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321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260648"/>
            <a:ext cx="8856984" cy="1080120"/>
          </a:xfrm>
        </p:spPr>
        <p:txBody>
          <a:bodyPr/>
          <a:lstStyle/>
          <a:p>
            <a:r>
              <a:rPr kumimoji="1" lang="ja-JP" altLang="en-US" dirty="0" smtClean="0"/>
              <a:t>一方向ハッシュ関数を用いたパスワード認証</a:t>
            </a:r>
            <a:endParaRPr kumimoji="1" lang="ja-JP" altLang="en-US" dirty="0"/>
          </a:p>
        </p:txBody>
      </p:sp>
      <p:sp>
        <p:nvSpPr>
          <p:cNvPr id="5" name="正方形/長方形 4"/>
          <p:cNvSpPr/>
          <p:nvPr/>
        </p:nvSpPr>
        <p:spPr bwMode="auto">
          <a:xfrm>
            <a:off x="2071688" y="3929063"/>
            <a:ext cx="4429125" cy="23574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dirty="0">
              <a:solidFill>
                <a:prstClr val="white"/>
              </a:solidFill>
            </a:endParaRPr>
          </a:p>
        </p:txBody>
      </p:sp>
      <p:sp>
        <p:nvSpPr>
          <p:cNvPr id="6" name="正方形/長方形 5"/>
          <p:cNvSpPr/>
          <p:nvPr/>
        </p:nvSpPr>
        <p:spPr bwMode="auto">
          <a:xfrm>
            <a:off x="3957638" y="4071938"/>
            <a:ext cx="2054225" cy="357187"/>
          </a:xfrm>
          <a:prstGeom prst="rect">
            <a:avLst/>
          </a:prstGeom>
          <a:solidFill>
            <a:srgbClr val="FEEBD2"/>
          </a:solidFill>
          <a:ln>
            <a:solidFill>
              <a:srgbClr val="FCA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保存したハッシュ</a:t>
            </a:r>
          </a:p>
        </p:txBody>
      </p:sp>
      <p:sp>
        <p:nvSpPr>
          <p:cNvPr id="7" name="正方形/長方形 6"/>
          <p:cNvSpPr/>
          <p:nvPr/>
        </p:nvSpPr>
        <p:spPr bwMode="auto">
          <a:xfrm>
            <a:off x="2339753" y="4005064"/>
            <a:ext cx="1152128" cy="720080"/>
          </a:xfrm>
          <a:prstGeom prst="rect">
            <a:avLst/>
          </a:prstGeom>
          <a:solidFill>
            <a:srgbClr val="FEEBD2"/>
          </a:solidFill>
          <a:ln>
            <a:solidFill>
              <a:srgbClr val="FCA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smtClean="0">
                <a:solidFill>
                  <a:prstClr val="black"/>
                </a:solidFill>
                <a:latin typeface="ＭＳ Ｐゴシック" pitchFamily="50" charset="-128"/>
                <a:ea typeface="ＭＳ Ｐゴシック" pitchFamily="50" charset="-128"/>
              </a:rPr>
              <a:t>保存した</a:t>
            </a:r>
            <a:r>
              <a:rPr lang="en-US" altLang="ja-JP" sz="2000" dirty="0" smtClean="0">
                <a:solidFill>
                  <a:prstClr val="black"/>
                </a:solidFill>
                <a:latin typeface="ＭＳ Ｐゴシック" pitchFamily="50" charset="-128"/>
                <a:ea typeface="ＭＳ Ｐゴシック" pitchFamily="50" charset="-128"/>
              </a:rPr>
              <a:t>salt</a:t>
            </a:r>
            <a:endParaRPr lang="en-US" altLang="ja-JP" sz="2000" dirty="0">
              <a:solidFill>
                <a:prstClr val="black"/>
              </a:solidFill>
              <a:latin typeface="ＭＳ Ｐゴシック" pitchFamily="50" charset="-128"/>
              <a:ea typeface="ＭＳ Ｐゴシック" pitchFamily="50" charset="-128"/>
            </a:endParaRPr>
          </a:p>
        </p:txBody>
      </p:sp>
      <p:sp>
        <p:nvSpPr>
          <p:cNvPr id="8" name="正方形/長方形 7"/>
          <p:cNvSpPr/>
          <p:nvPr/>
        </p:nvSpPr>
        <p:spPr bwMode="auto">
          <a:xfrm>
            <a:off x="3929063" y="5500688"/>
            <a:ext cx="2082800" cy="385762"/>
          </a:xfrm>
          <a:prstGeom prst="rect">
            <a:avLst/>
          </a:prstGeom>
          <a:solidFill>
            <a:srgbClr val="FEEBD2"/>
          </a:solidFill>
          <a:ln>
            <a:solidFill>
              <a:srgbClr val="FCA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計算したハッシュ</a:t>
            </a:r>
          </a:p>
        </p:txBody>
      </p:sp>
      <p:cxnSp>
        <p:nvCxnSpPr>
          <p:cNvPr id="9" name="直線矢印コネクタ 8"/>
          <p:cNvCxnSpPr>
            <a:stCxn id="7" idx="2"/>
            <a:endCxn id="10" idx="0"/>
          </p:cNvCxnSpPr>
          <p:nvPr/>
        </p:nvCxnSpPr>
        <p:spPr bwMode="auto">
          <a:xfrm rot="16200000" flipH="1">
            <a:off x="2706055" y="4934905"/>
            <a:ext cx="475506" cy="55983"/>
          </a:xfrm>
          <a:prstGeom prst="straightConnector1">
            <a:avLst/>
          </a:prstGeom>
          <a:solidFill>
            <a:schemeClr val="accent1"/>
          </a:solidFill>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bwMode="auto">
          <a:xfrm>
            <a:off x="2400300" y="5200650"/>
            <a:ext cx="1143000" cy="1000125"/>
          </a:xfrm>
          <a:prstGeom prst="rect">
            <a:avLst/>
          </a:prstGeom>
          <a:solidFill>
            <a:srgbClr val="FEEBD2"/>
          </a:solidFill>
          <a:ln>
            <a:solidFill>
              <a:srgbClr val="FCA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一方向ハッシュ関数</a:t>
            </a:r>
          </a:p>
        </p:txBody>
      </p:sp>
      <p:cxnSp>
        <p:nvCxnSpPr>
          <p:cNvPr id="11" name="直線矢印コネクタ 10"/>
          <p:cNvCxnSpPr>
            <a:stCxn id="10" idx="3"/>
            <a:endCxn id="8" idx="1"/>
          </p:cNvCxnSpPr>
          <p:nvPr/>
        </p:nvCxnSpPr>
        <p:spPr bwMode="auto">
          <a:xfrm flipV="1">
            <a:off x="3543300" y="5694363"/>
            <a:ext cx="385763" cy="6350"/>
          </a:xfrm>
          <a:prstGeom prst="straightConnector1">
            <a:avLst/>
          </a:prstGeom>
          <a:solidFill>
            <a:schemeClr val="accent1"/>
          </a:solidFill>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bwMode="auto">
          <a:xfrm rot="16200000" flipH="1">
            <a:off x="4745509" y="4615656"/>
            <a:ext cx="536575" cy="163513"/>
          </a:xfrm>
          <a:prstGeom prst="straightConnector1">
            <a:avLst/>
          </a:prstGeom>
          <a:solidFill>
            <a:schemeClr val="accent1"/>
          </a:solidFill>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bwMode="auto">
          <a:xfrm rot="5400000" flipH="1" flipV="1">
            <a:off x="4753446" y="5144294"/>
            <a:ext cx="534988" cy="177800"/>
          </a:xfrm>
          <a:prstGeom prst="straightConnector1">
            <a:avLst/>
          </a:prstGeom>
          <a:solidFill>
            <a:schemeClr val="accent1"/>
          </a:solidFill>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bwMode="auto">
          <a:xfrm>
            <a:off x="5148263" y="4714875"/>
            <a:ext cx="1138237" cy="500063"/>
          </a:xfrm>
          <a:prstGeom prst="rect">
            <a:avLst/>
          </a:prstGeom>
          <a:solidFill>
            <a:srgbClr val="FEEBD2"/>
          </a:solidFill>
          <a:ln>
            <a:solidFill>
              <a:srgbClr val="FCA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等しい？</a:t>
            </a:r>
          </a:p>
        </p:txBody>
      </p:sp>
      <p:sp>
        <p:nvSpPr>
          <p:cNvPr id="15" name="正方形/長方形 14"/>
          <p:cNvSpPr/>
          <p:nvPr/>
        </p:nvSpPr>
        <p:spPr>
          <a:xfrm>
            <a:off x="214313" y="4357688"/>
            <a:ext cx="1428750"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パスワード</a:t>
            </a:r>
            <a:endParaRPr lang="en-US" altLang="ja-JP" sz="2000" dirty="0">
              <a:solidFill>
                <a:prstClr val="black"/>
              </a:solidFill>
              <a:latin typeface="ＭＳ Ｐゴシック" pitchFamily="50" charset="-128"/>
              <a:ea typeface="ＭＳ Ｐゴシック" pitchFamily="50" charset="-128"/>
            </a:endParaRPr>
          </a:p>
        </p:txBody>
      </p:sp>
      <p:sp>
        <p:nvSpPr>
          <p:cNvPr id="16" name="正方形/長方形 15"/>
          <p:cNvSpPr/>
          <p:nvPr/>
        </p:nvSpPr>
        <p:spPr>
          <a:xfrm>
            <a:off x="1928813" y="1928813"/>
            <a:ext cx="1357312"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パスワード</a:t>
            </a:r>
            <a:endParaRPr lang="en-US" altLang="ja-JP" sz="2000" dirty="0">
              <a:solidFill>
                <a:prstClr val="black"/>
              </a:solidFill>
              <a:latin typeface="ＭＳ Ｐゴシック" pitchFamily="50" charset="-128"/>
              <a:ea typeface="ＭＳ Ｐゴシック" pitchFamily="50" charset="-128"/>
            </a:endParaRPr>
          </a:p>
        </p:txBody>
      </p:sp>
      <p:sp>
        <p:nvSpPr>
          <p:cNvPr id="17" name="正方形/長方形 16"/>
          <p:cNvSpPr/>
          <p:nvPr/>
        </p:nvSpPr>
        <p:spPr>
          <a:xfrm>
            <a:off x="2643188" y="2386013"/>
            <a:ext cx="642937"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dirty="0">
                <a:solidFill>
                  <a:prstClr val="black"/>
                </a:solidFill>
                <a:latin typeface="ＭＳ Ｐゴシック" pitchFamily="50" charset="-128"/>
                <a:ea typeface="ＭＳ Ｐゴシック" pitchFamily="50" charset="-128"/>
              </a:rPr>
              <a:t>salt</a:t>
            </a:r>
          </a:p>
        </p:txBody>
      </p:sp>
      <p:sp>
        <p:nvSpPr>
          <p:cNvPr id="18" name="テキスト ボックス 13"/>
          <p:cNvSpPr txBox="1">
            <a:spLocks noChangeArrowheads="1"/>
          </p:cNvSpPr>
          <p:nvPr/>
        </p:nvSpPr>
        <p:spPr bwMode="auto">
          <a:xfrm>
            <a:off x="755649" y="1428750"/>
            <a:ext cx="3312295"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dirty="0">
                <a:solidFill>
                  <a:prstClr val="black"/>
                </a:solidFill>
                <a:latin typeface="ＭＳ Ｐゴシック" pitchFamily="50" charset="-128"/>
                <a:ea typeface="ＭＳ Ｐゴシック" pitchFamily="50" charset="-128"/>
              </a:rPr>
              <a:t>あらかじめ</a:t>
            </a:r>
            <a:r>
              <a:rPr lang="ja-JP" altLang="en-US" sz="2000" dirty="0" smtClean="0">
                <a:solidFill>
                  <a:prstClr val="black"/>
                </a:solidFill>
                <a:latin typeface="ＭＳ Ｐゴシック" pitchFamily="50" charset="-128"/>
                <a:ea typeface="ＭＳ Ｐゴシック" pitchFamily="50" charset="-128"/>
              </a:rPr>
              <a:t>ハッシュ値を</a:t>
            </a:r>
            <a:r>
              <a:rPr lang="ja-JP" altLang="en-US" sz="2000" dirty="0">
                <a:solidFill>
                  <a:prstClr val="black"/>
                </a:solidFill>
                <a:latin typeface="ＭＳ Ｐゴシック" pitchFamily="50" charset="-128"/>
                <a:ea typeface="ＭＳ Ｐゴシック" pitchFamily="50" charset="-128"/>
              </a:rPr>
              <a:t>準備</a:t>
            </a:r>
          </a:p>
        </p:txBody>
      </p:sp>
      <p:cxnSp>
        <p:nvCxnSpPr>
          <p:cNvPr id="19" name="直線矢印コネクタ 18"/>
          <p:cNvCxnSpPr>
            <a:stCxn id="16" idx="3"/>
          </p:cNvCxnSpPr>
          <p:nvPr/>
        </p:nvCxnSpPr>
        <p:spPr>
          <a:xfrm>
            <a:off x="3286125" y="2108200"/>
            <a:ext cx="1000125" cy="106363"/>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7" idx="3"/>
          </p:cNvCxnSpPr>
          <p:nvPr/>
        </p:nvCxnSpPr>
        <p:spPr>
          <a:xfrm flipV="1">
            <a:off x="3286125" y="2500313"/>
            <a:ext cx="1000125" cy="65087"/>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テキスト ボックス 33"/>
          <p:cNvSpPr txBox="1">
            <a:spLocks noChangeArrowheads="1"/>
          </p:cNvSpPr>
          <p:nvPr/>
        </p:nvSpPr>
        <p:spPr bwMode="auto">
          <a:xfrm>
            <a:off x="0" y="3929063"/>
            <a:ext cx="1785938" cy="400050"/>
          </a:xfrm>
          <a:prstGeom prst="rect">
            <a:avLst/>
          </a:prstGeom>
          <a:noFill/>
          <a:ln w="9525">
            <a:noFill/>
            <a:miter lim="800000"/>
            <a:headEnd/>
            <a:tailEnd/>
          </a:ln>
        </p:spPr>
        <p:txBody>
          <a:bodyPr>
            <a:spAutoFit/>
          </a:bodyPr>
          <a:lstStyle/>
          <a:p>
            <a:pPr fontAlgn="auto">
              <a:spcBef>
                <a:spcPts val="0"/>
              </a:spcBef>
              <a:spcAft>
                <a:spcPts val="0"/>
              </a:spcAft>
            </a:pPr>
            <a:r>
              <a:rPr lang="ja-JP" altLang="en-US" sz="2000" dirty="0">
                <a:solidFill>
                  <a:prstClr val="black"/>
                </a:solidFill>
                <a:latin typeface="ＭＳ Ｐゴシック" pitchFamily="50" charset="-128"/>
                <a:ea typeface="ＭＳ Ｐゴシック" pitchFamily="50" charset="-128"/>
              </a:rPr>
              <a:t>認証時に入力</a:t>
            </a:r>
          </a:p>
        </p:txBody>
      </p:sp>
      <p:sp>
        <p:nvSpPr>
          <p:cNvPr id="22" name="正方形/長方形 21"/>
          <p:cNvSpPr/>
          <p:nvPr/>
        </p:nvSpPr>
        <p:spPr>
          <a:xfrm>
            <a:off x="7235825" y="3643313"/>
            <a:ext cx="1236663"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black"/>
                </a:solidFill>
                <a:latin typeface="ＭＳ Ｐゴシック" pitchFamily="50" charset="-128"/>
                <a:ea typeface="ＭＳ Ｐゴシック" pitchFamily="50" charset="-128"/>
              </a:rPr>
              <a:t>認証成功</a:t>
            </a:r>
          </a:p>
        </p:txBody>
      </p:sp>
      <p:sp>
        <p:nvSpPr>
          <p:cNvPr id="23" name="正方形/長方形 22"/>
          <p:cNvSpPr/>
          <p:nvPr/>
        </p:nvSpPr>
        <p:spPr>
          <a:xfrm>
            <a:off x="7308850" y="5734050"/>
            <a:ext cx="1295400" cy="358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black"/>
                </a:solidFill>
                <a:latin typeface="ＭＳ Ｐゴシック" pitchFamily="50" charset="-128"/>
                <a:ea typeface="ＭＳ Ｐゴシック" pitchFamily="50" charset="-128"/>
              </a:rPr>
              <a:t>認証失敗</a:t>
            </a:r>
          </a:p>
        </p:txBody>
      </p:sp>
      <p:sp>
        <p:nvSpPr>
          <p:cNvPr id="24" name="正方形/長方形 23"/>
          <p:cNvSpPr/>
          <p:nvPr/>
        </p:nvSpPr>
        <p:spPr>
          <a:xfrm>
            <a:off x="4286250" y="1857375"/>
            <a:ext cx="1143000" cy="10001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ＭＳ Ｐゴシック" pitchFamily="50" charset="-128"/>
                <a:ea typeface="ＭＳ Ｐゴシック" pitchFamily="50" charset="-128"/>
              </a:rPr>
              <a:t>一方向ハッシュ関数</a:t>
            </a:r>
          </a:p>
        </p:txBody>
      </p:sp>
      <p:sp>
        <p:nvSpPr>
          <p:cNvPr id="26" name="テキスト ボックス 83"/>
          <p:cNvSpPr txBox="1">
            <a:spLocks noChangeArrowheads="1"/>
          </p:cNvSpPr>
          <p:nvPr/>
        </p:nvSpPr>
        <p:spPr bwMode="auto">
          <a:xfrm>
            <a:off x="2357438" y="3000375"/>
            <a:ext cx="642937" cy="708025"/>
          </a:xfrm>
          <a:prstGeom prst="rect">
            <a:avLst/>
          </a:prstGeom>
          <a:noFill/>
          <a:ln w="9525">
            <a:noFill/>
            <a:miter lim="800000"/>
            <a:headEnd/>
            <a:tailEnd/>
          </a:ln>
        </p:spPr>
        <p:txBody>
          <a:bodyPr>
            <a:spAutoFit/>
          </a:bodyPr>
          <a:lstStyle/>
          <a:p>
            <a:pPr fontAlgn="auto">
              <a:spcBef>
                <a:spcPts val="0"/>
              </a:spcBef>
              <a:spcAft>
                <a:spcPts val="0"/>
              </a:spcAft>
            </a:pPr>
            <a:r>
              <a:rPr lang="ja-JP" altLang="en-US" sz="2000" dirty="0">
                <a:solidFill>
                  <a:prstClr val="black"/>
                </a:solidFill>
                <a:latin typeface="ＭＳ Ｐゴシック" pitchFamily="50" charset="-128"/>
                <a:ea typeface="ＭＳ Ｐゴシック" pitchFamily="50" charset="-128"/>
              </a:rPr>
              <a:t>保存</a:t>
            </a:r>
          </a:p>
        </p:txBody>
      </p:sp>
      <p:cxnSp>
        <p:nvCxnSpPr>
          <p:cNvPr id="27" name="直線矢印コネクタ 26"/>
          <p:cNvCxnSpPr>
            <a:stCxn id="24" idx="2"/>
            <a:endCxn id="6" idx="0"/>
          </p:cNvCxnSpPr>
          <p:nvPr/>
        </p:nvCxnSpPr>
        <p:spPr>
          <a:xfrm rot="16200000" flipH="1">
            <a:off x="4314031" y="3401219"/>
            <a:ext cx="1214438" cy="127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7" idx="2"/>
            <a:endCxn id="7" idx="0"/>
          </p:cNvCxnSpPr>
          <p:nvPr/>
        </p:nvCxnSpPr>
        <p:spPr>
          <a:xfrm rot="5400000">
            <a:off x="2309305" y="3349712"/>
            <a:ext cx="1261864" cy="4884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図形 27"/>
          <p:cNvCxnSpPr>
            <a:stCxn id="15" idx="2"/>
            <a:endCxn id="10" idx="1"/>
          </p:cNvCxnSpPr>
          <p:nvPr/>
        </p:nvCxnSpPr>
        <p:spPr>
          <a:xfrm rot="16200000" flipH="1">
            <a:off x="1171575" y="4471988"/>
            <a:ext cx="985838" cy="1471612"/>
          </a:xfrm>
          <a:prstGeom prst="bentConnector2">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図形 74"/>
          <p:cNvCxnSpPr>
            <a:endCxn id="22" idx="2"/>
          </p:cNvCxnSpPr>
          <p:nvPr/>
        </p:nvCxnSpPr>
        <p:spPr>
          <a:xfrm flipV="1">
            <a:off x="6286500" y="4000500"/>
            <a:ext cx="1568450" cy="785813"/>
          </a:xfrm>
          <a:prstGeom prst="bentConnector2">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図形 76"/>
          <p:cNvCxnSpPr>
            <a:endCxn id="23" idx="0"/>
          </p:cNvCxnSpPr>
          <p:nvPr/>
        </p:nvCxnSpPr>
        <p:spPr>
          <a:xfrm>
            <a:off x="6348413" y="5149850"/>
            <a:ext cx="1608137" cy="571500"/>
          </a:xfrm>
          <a:prstGeom prst="bentConnector2">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2" name="テキスト ボックス 81"/>
          <p:cNvSpPr txBox="1">
            <a:spLocks noChangeArrowheads="1"/>
          </p:cNvSpPr>
          <p:nvPr/>
        </p:nvSpPr>
        <p:spPr bwMode="auto">
          <a:xfrm>
            <a:off x="6786563" y="4429125"/>
            <a:ext cx="1025525" cy="400050"/>
          </a:xfrm>
          <a:prstGeom prst="rect">
            <a:avLst/>
          </a:prstGeom>
          <a:noFill/>
          <a:ln w="9525">
            <a:noFill/>
            <a:miter lim="800000"/>
            <a:headEnd/>
            <a:tailEnd/>
          </a:ln>
        </p:spPr>
        <p:txBody>
          <a:bodyPr>
            <a:spAutoFit/>
          </a:bodyPr>
          <a:lstStyle/>
          <a:p>
            <a:pPr fontAlgn="auto">
              <a:spcBef>
                <a:spcPts val="0"/>
              </a:spcBef>
              <a:spcAft>
                <a:spcPts val="0"/>
              </a:spcAft>
            </a:pPr>
            <a:r>
              <a:rPr lang="ja-JP" altLang="en-US" sz="2000" b="1" dirty="0">
                <a:solidFill>
                  <a:srgbClr val="FF0000"/>
                </a:solidFill>
                <a:latin typeface="ＭＳ Ｐゴシック" pitchFamily="50" charset="-128"/>
                <a:ea typeface="ＭＳ Ｐゴシック" pitchFamily="50" charset="-128"/>
              </a:rPr>
              <a:t>等しい</a:t>
            </a:r>
          </a:p>
        </p:txBody>
      </p:sp>
      <p:sp>
        <p:nvSpPr>
          <p:cNvPr id="33" name="テキスト ボックス 82"/>
          <p:cNvSpPr txBox="1">
            <a:spLocks noChangeArrowheads="1"/>
          </p:cNvSpPr>
          <p:nvPr/>
        </p:nvSpPr>
        <p:spPr bwMode="auto">
          <a:xfrm>
            <a:off x="6643688" y="5143500"/>
            <a:ext cx="1384300" cy="400050"/>
          </a:xfrm>
          <a:prstGeom prst="rect">
            <a:avLst/>
          </a:prstGeom>
          <a:noFill/>
          <a:ln w="9525">
            <a:noFill/>
            <a:miter lim="800000"/>
            <a:headEnd/>
            <a:tailEnd/>
          </a:ln>
        </p:spPr>
        <p:txBody>
          <a:bodyPr>
            <a:spAutoFit/>
          </a:bodyPr>
          <a:lstStyle/>
          <a:p>
            <a:pPr fontAlgn="auto">
              <a:spcBef>
                <a:spcPts val="0"/>
              </a:spcBef>
              <a:spcAft>
                <a:spcPts val="0"/>
              </a:spcAft>
            </a:pPr>
            <a:r>
              <a:rPr lang="ja-JP" altLang="en-US" sz="2000" b="1" dirty="0">
                <a:solidFill>
                  <a:srgbClr val="FF0000"/>
                </a:solidFill>
                <a:latin typeface="ＭＳ Ｐゴシック" pitchFamily="50" charset="-128"/>
                <a:ea typeface="ＭＳ Ｐゴシック" pitchFamily="50" charset="-128"/>
              </a:rPr>
              <a:t>等しくない</a:t>
            </a:r>
          </a:p>
        </p:txBody>
      </p:sp>
      <p:sp>
        <p:nvSpPr>
          <p:cNvPr id="34" name="テキスト ボックス 45"/>
          <p:cNvSpPr txBox="1">
            <a:spLocks noChangeArrowheads="1"/>
          </p:cNvSpPr>
          <p:nvPr/>
        </p:nvSpPr>
        <p:spPr bwMode="auto">
          <a:xfrm>
            <a:off x="5065713" y="6273800"/>
            <a:ext cx="946150" cy="460375"/>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dirty="0">
                <a:solidFill>
                  <a:prstClr val="black"/>
                </a:solidFill>
                <a:latin typeface="ＭＳ Ｐゴシック" pitchFamily="50" charset="-128"/>
                <a:ea typeface="ＭＳ Ｐゴシック" pitchFamily="50" charset="-128"/>
              </a:rPr>
              <a:t>ホスト</a:t>
            </a:r>
          </a:p>
        </p:txBody>
      </p:sp>
      <p:pic>
        <p:nvPicPr>
          <p:cNvPr id="35" name="Picture 16" descr="MCj04289710000[1]"/>
          <p:cNvPicPr>
            <a:picLocks noChangeAspect="1" noChangeArrowheads="1"/>
          </p:cNvPicPr>
          <p:nvPr/>
        </p:nvPicPr>
        <p:blipFill>
          <a:blip r:embed="rId3" cstate="print"/>
          <a:srcRect/>
          <a:stretch>
            <a:fillRect/>
          </a:stretch>
        </p:blipFill>
        <p:spPr bwMode="auto">
          <a:xfrm>
            <a:off x="6011863" y="5630863"/>
            <a:ext cx="1223962" cy="1254125"/>
          </a:xfrm>
          <a:prstGeom prst="rect">
            <a:avLst/>
          </a:prstGeom>
          <a:noFill/>
          <a:ln w="9525">
            <a:noFill/>
            <a:miter lim="800000"/>
            <a:headEnd/>
            <a:tailEnd/>
          </a:ln>
        </p:spPr>
      </p:pic>
      <p:sp>
        <p:nvSpPr>
          <p:cNvPr id="36" name="テキスト ボックス 35"/>
          <p:cNvSpPr txBox="1"/>
          <p:nvPr/>
        </p:nvSpPr>
        <p:spPr>
          <a:xfrm>
            <a:off x="5936885" y="1844824"/>
            <a:ext cx="2883587" cy="923330"/>
          </a:xfrm>
          <a:prstGeom prst="rect">
            <a:avLst/>
          </a:prstGeom>
          <a:noFill/>
          <a:ln>
            <a:solidFill>
              <a:schemeClr val="accent1">
                <a:lumMod val="50000"/>
              </a:schemeClr>
            </a:solidFill>
          </a:ln>
        </p:spPr>
        <p:txBody>
          <a:bodyPr wrap="square" rtlCol="0">
            <a:spAutoFit/>
          </a:bodyPr>
          <a:lstStyle/>
          <a:p>
            <a:pPr fontAlgn="auto">
              <a:spcBef>
                <a:spcPts val="0"/>
              </a:spcBef>
              <a:spcAft>
                <a:spcPts val="0"/>
              </a:spcAft>
            </a:pPr>
            <a:r>
              <a:rPr lang="en-US" altLang="ja-JP" sz="1800" dirty="0" smtClean="0">
                <a:solidFill>
                  <a:prstClr val="black"/>
                </a:solidFill>
                <a:latin typeface="ＭＳ Ｐゴシック" pitchFamily="50" charset="-128"/>
                <a:ea typeface="ＭＳ Ｐゴシック" pitchFamily="50" charset="-128"/>
              </a:rPr>
              <a:t>salt</a:t>
            </a:r>
            <a:r>
              <a:rPr lang="ja-JP" altLang="en-US" sz="1800" dirty="0" smtClean="0">
                <a:solidFill>
                  <a:prstClr val="black"/>
                </a:solidFill>
                <a:latin typeface="ＭＳ Ｐゴシック" pitchFamily="50" charset="-128"/>
                <a:ea typeface="ＭＳ Ｐゴシック" pitchFamily="50" charset="-128"/>
              </a:rPr>
              <a:t> </a:t>
            </a:r>
            <a:r>
              <a:rPr lang="en-US" altLang="ja-JP" sz="1800" dirty="0" smtClean="0">
                <a:solidFill>
                  <a:prstClr val="black"/>
                </a:solidFill>
                <a:latin typeface="ＭＳ Ｐゴシック" pitchFamily="50" charset="-128"/>
                <a:ea typeface="ＭＳ Ｐゴシック" pitchFamily="50" charset="-128"/>
              </a:rPr>
              <a:t>: </a:t>
            </a:r>
            <a:r>
              <a:rPr lang="ja-JP" altLang="en-US" sz="1800" dirty="0" smtClean="0">
                <a:solidFill>
                  <a:prstClr val="black"/>
                </a:solidFill>
                <a:latin typeface="ＭＳ Ｐゴシック" pitchFamily="50" charset="-128"/>
                <a:ea typeface="ＭＳ Ｐゴシック" pitchFamily="50" charset="-128"/>
              </a:rPr>
              <a:t>ハッシュを複雑化する</a:t>
            </a:r>
            <a:endParaRPr lang="en-US" altLang="ja-JP" sz="1800" dirty="0" smtClean="0">
              <a:solidFill>
                <a:prstClr val="black"/>
              </a:solidFill>
              <a:latin typeface="ＭＳ Ｐゴシック" pitchFamily="50" charset="-128"/>
              <a:ea typeface="ＭＳ Ｐゴシック" pitchFamily="50" charset="-128"/>
            </a:endParaRPr>
          </a:p>
          <a:p>
            <a:pPr fontAlgn="auto">
              <a:spcBef>
                <a:spcPts val="0"/>
              </a:spcBef>
              <a:spcAft>
                <a:spcPts val="0"/>
              </a:spcAft>
            </a:pPr>
            <a:r>
              <a:rPr lang="ja-JP" altLang="en-US" sz="1800" dirty="0" smtClean="0">
                <a:solidFill>
                  <a:prstClr val="black"/>
                </a:solidFill>
                <a:latin typeface="ＭＳ Ｐゴシック" pitchFamily="50" charset="-128"/>
                <a:ea typeface="ＭＳ Ｐゴシック" pitchFamily="50" charset="-128"/>
              </a:rPr>
              <a:t>　  　　ための乱数</a:t>
            </a:r>
            <a:endParaRPr lang="en-US" altLang="ja-JP" sz="1800" dirty="0" smtClean="0">
              <a:solidFill>
                <a:prstClr val="black"/>
              </a:solidFill>
              <a:latin typeface="ＭＳ Ｐゴシック" pitchFamily="50" charset="-128"/>
              <a:ea typeface="ＭＳ Ｐゴシック" pitchFamily="50" charset="-128"/>
            </a:endParaRPr>
          </a:p>
          <a:p>
            <a:pPr fontAlgn="auto">
              <a:spcBef>
                <a:spcPts val="0"/>
              </a:spcBef>
              <a:spcAft>
                <a:spcPts val="0"/>
              </a:spcAft>
            </a:pPr>
            <a:r>
              <a:rPr lang="en-US" altLang="ja-JP" sz="1800" dirty="0" smtClean="0">
                <a:solidFill>
                  <a:prstClr val="black"/>
                </a:solidFill>
                <a:latin typeface="ＭＳ Ｐゴシック" pitchFamily="50" charset="-128"/>
                <a:ea typeface="ＭＳ Ｐゴシック" pitchFamily="50" charset="-128"/>
              </a:rPr>
              <a:t>      (</a:t>
            </a:r>
            <a:r>
              <a:rPr lang="ja-JP" altLang="en-US" sz="1800" dirty="0" smtClean="0">
                <a:solidFill>
                  <a:prstClr val="black"/>
                </a:solidFill>
                <a:latin typeface="ＭＳ Ｐゴシック" pitchFamily="50" charset="-128"/>
                <a:ea typeface="ＭＳ Ｐゴシック" pitchFamily="50" charset="-128"/>
              </a:rPr>
              <a:t>詳しくは実習資料参照</a:t>
            </a:r>
            <a:r>
              <a:rPr lang="en-US" altLang="ja-JP" sz="1800" dirty="0" smtClean="0">
                <a:solidFill>
                  <a:prstClr val="black"/>
                </a:solidFill>
                <a:latin typeface="ＭＳ Ｐゴシック" pitchFamily="50" charset="-128"/>
                <a:ea typeface="ＭＳ Ｐゴシック" pitchFamily="50" charset="-128"/>
              </a:rPr>
              <a:t>)</a:t>
            </a:r>
            <a:endParaRPr lang="ja-JP" altLang="en-US" sz="1800" dirty="0">
              <a:solidFill>
                <a:prstClr val="black"/>
              </a:solidFill>
              <a:latin typeface="ＭＳ Ｐゴシック" pitchFamily="50" charset="-128"/>
              <a:ea typeface="ＭＳ Ｐゴシック" pitchFamily="50" charset="-128"/>
            </a:endParaRPr>
          </a:p>
        </p:txBody>
      </p:sp>
      <p:sp>
        <p:nvSpPr>
          <p:cNvPr id="37" name="テキスト ボックス 83"/>
          <p:cNvSpPr txBox="1">
            <a:spLocks noChangeArrowheads="1"/>
          </p:cNvSpPr>
          <p:nvPr/>
        </p:nvSpPr>
        <p:spPr bwMode="auto">
          <a:xfrm>
            <a:off x="4937175" y="2996952"/>
            <a:ext cx="642937" cy="708025"/>
          </a:xfrm>
          <a:prstGeom prst="rect">
            <a:avLst/>
          </a:prstGeom>
          <a:noFill/>
          <a:ln w="9525">
            <a:noFill/>
            <a:miter lim="800000"/>
            <a:headEnd/>
            <a:tailEnd/>
          </a:ln>
        </p:spPr>
        <p:txBody>
          <a:bodyPr>
            <a:spAutoFit/>
          </a:bodyPr>
          <a:lstStyle/>
          <a:p>
            <a:pPr fontAlgn="auto">
              <a:spcBef>
                <a:spcPts val="0"/>
              </a:spcBef>
              <a:spcAft>
                <a:spcPts val="0"/>
              </a:spcAft>
            </a:pPr>
            <a:r>
              <a:rPr lang="ja-JP" altLang="en-US" sz="2000" dirty="0">
                <a:solidFill>
                  <a:prstClr val="black"/>
                </a:solidFill>
                <a:latin typeface="ＭＳ Ｐゴシック" pitchFamily="50" charset="-128"/>
                <a:ea typeface="ＭＳ Ｐゴシック" pitchFamily="50" charset="-128"/>
              </a:rPr>
              <a:t>保存</a:t>
            </a:r>
          </a:p>
        </p:txBody>
      </p:sp>
    </p:spTree>
    <p:extLst>
      <p:ext uri="{BB962C8B-B14F-4D97-AF65-F5344CB8AC3E}">
        <p14:creationId xmlns:p14="http://schemas.microsoft.com/office/powerpoint/2010/main" val="3376304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N</a:t>
            </a:r>
            <a:r>
              <a:rPr lang="en-US" altLang="ja-JP" dirty="0" smtClean="0"/>
              <a:t>etwork </a:t>
            </a:r>
            <a:r>
              <a:rPr lang="en-US" altLang="ja-JP" dirty="0"/>
              <a:t>C</a:t>
            </a:r>
            <a:r>
              <a:rPr lang="en-US" altLang="ja-JP" dirty="0" smtClean="0"/>
              <a:t>omputing </a:t>
            </a:r>
            <a:r>
              <a:rPr lang="ja-JP" altLang="en-US" dirty="0"/>
              <a:t>登場人物</a:t>
            </a:r>
            <a:endParaRPr kumimoji="1" lang="ja-JP" altLang="en-US" dirty="0"/>
          </a:p>
        </p:txBody>
      </p:sp>
      <p:sp>
        <p:nvSpPr>
          <p:cNvPr id="3" name="コンテンツ プレースホルダー 2"/>
          <p:cNvSpPr>
            <a:spLocks noGrp="1"/>
          </p:cNvSpPr>
          <p:nvPr>
            <p:ph idx="1"/>
          </p:nvPr>
        </p:nvSpPr>
        <p:spPr>
          <a:xfrm>
            <a:off x="251520" y="1052736"/>
            <a:ext cx="6624736" cy="5059362"/>
          </a:xfrm>
        </p:spPr>
        <p:txBody>
          <a:bodyPr>
            <a:normAutofit lnSpcReduction="10000"/>
          </a:bodyPr>
          <a:lstStyle/>
          <a:p>
            <a:r>
              <a:rPr lang="ja-JP" altLang="en-US" sz="2400" dirty="0" smtClean="0"/>
              <a:t>サーバ </a:t>
            </a:r>
            <a:r>
              <a:rPr lang="en-US" altLang="ja-JP" sz="2400" dirty="0" smtClean="0"/>
              <a:t>(server)</a:t>
            </a:r>
            <a:endParaRPr lang="ja-JP" altLang="en-US" sz="2400" dirty="0"/>
          </a:p>
          <a:p>
            <a:pPr lvl="1"/>
            <a:r>
              <a:rPr lang="ja-JP" altLang="en-US" sz="2000" dirty="0"/>
              <a:t>ネットワーク上でサービスを提供する側の計算機またはプログラム</a:t>
            </a:r>
          </a:p>
          <a:p>
            <a:r>
              <a:rPr lang="ja-JP" altLang="en-US" sz="2400" dirty="0" smtClean="0"/>
              <a:t>クライアント </a:t>
            </a:r>
            <a:r>
              <a:rPr lang="en-US" altLang="ja-JP" sz="2400" dirty="0" smtClean="0"/>
              <a:t>(client)</a:t>
            </a:r>
            <a:endParaRPr lang="ja-JP" altLang="en-US" sz="2400" dirty="0"/>
          </a:p>
          <a:p>
            <a:pPr lvl="1"/>
            <a:r>
              <a:rPr lang="ja-JP" altLang="en-US" sz="2000" dirty="0"/>
              <a:t>ネットワーク上でサービスを提供される側の計算機またはプログラム</a:t>
            </a:r>
          </a:p>
          <a:p>
            <a:pPr lvl="1"/>
            <a:r>
              <a:rPr lang="ja-JP" altLang="en-US" sz="2000" dirty="0"/>
              <a:t>サーバに</a:t>
            </a:r>
            <a:r>
              <a:rPr lang="ja-JP" altLang="en-US" sz="2000" dirty="0" smtClean="0"/>
              <a:t>対して接続し</a:t>
            </a:r>
            <a:r>
              <a:rPr lang="en-US" altLang="ja-JP" sz="2000" dirty="0" smtClean="0"/>
              <a:t>, </a:t>
            </a:r>
            <a:r>
              <a:rPr lang="ja-JP" altLang="en-US" sz="2000" dirty="0" smtClean="0"/>
              <a:t>サービスの</a:t>
            </a:r>
            <a:r>
              <a:rPr lang="ja-JP" altLang="en-US" sz="2000" dirty="0"/>
              <a:t>提供を受ける</a:t>
            </a:r>
          </a:p>
          <a:p>
            <a:r>
              <a:rPr lang="ja-JP" altLang="en-US" sz="2400" dirty="0" smtClean="0"/>
              <a:t>ポート </a:t>
            </a:r>
            <a:r>
              <a:rPr lang="en-US" altLang="ja-JP" sz="2400" dirty="0" smtClean="0"/>
              <a:t>(port)</a:t>
            </a:r>
            <a:endParaRPr lang="ja-JP" altLang="en-US" sz="2400" dirty="0"/>
          </a:p>
          <a:p>
            <a:pPr lvl="1"/>
            <a:r>
              <a:rPr lang="ja-JP" altLang="en-US" sz="2000" dirty="0"/>
              <a:t>サーバで情報を送受信する窓口</a:t>
            </a:r>
          </a:p>
          <a:p>
            <a:pPr lvl="2"/>
            <a:r>
              <a:rPr lang="ja-JP" altLang="en-US" sz="1800" dirty="0"/>
              <a:t>どのサービス宛の情報なのかを指定する番号 </a:t>
            </a:r>
            <a:r>
              <a:rPr lang="en-US" altLang="ja-JP" sz="1800" dirty="0"/>
              <a:t>= </a:t>
            </a:r>
            <a:r>
              <a:rPr lang="ja-JP" altLang="en-US" sz="1800" dirty="0"/>
              <a:t>ポート番号</a:t>
            </a:r>
          </a:p>
          <a:p>
            <a:r>
              <a:rPr lang="ja-JP" altLang="en-US" sz="2400" dirty="0" smtClean="0"/>
              <a:t>デーモン </a:t>
            </a:r>
            <a:r>
              <a:rPr lang="en-US" altLang="ja-JP" sz="2400" dirty="0" smtClean="0"/>
              <a:t>(daemon)</a:t>
            </a:r>
            <a:endParaRPr lang="ja-JP" altLang="en-US" sz="2400" dirty="0"/>
          </a:p>
          <a:p>
            <a:pPr lvl="1"/>
            <a:r>
              <a:rPr lang="ja-JP" altLang="en-US" sz="2000" dirty="0"/>
              <a:t>ポートを監視し</a:t>
            </a:r>
            <a:r>
              <a:rPr lang="en-US" altLang="ja-JP" sz="2000" dirty="0"/>
              <a:t>, </a:t>
            </a:r>
            <a:r>
              <a:rPr lang="ja-JP" altLang="en-US" sz="2000" dirty="0"/>
              <a:t>要求に応じてサービスを提供するプログラム</a:t>
            </a:r>
          </a:p>
          <a:p>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2319834"/>
            <a:ext cx="1298041" cy="110916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1703" y="3580061"/>
            <a:ext cx="1461527" cy="116922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757" y="4900343"/>
            <a:ext cx="1223118" cy="1289000"/>
          </a:xfrm>
          <a:prstGeom prst="rect">
            <a:avLst/>
          </a:prstGeom>
        </p:spPr>
      </p:pic>
      <p:pic>
        <p:nvPicPr>
          <p:cNvPr id="8" name="Picture 5" descr="MCj04348450000[1]"/>
          <p:cNvPicPr>
            <a:picLocks noChangeAspect="1" noChangeArrowheads="1"/>
          </p:cNvPicPr>
          <p:nvPr/>
        </p:nvPicPr>
        <p:blipFill>
          <a:blip r:embed="rId5" cstate="print"/>
          <a:srcRect/>
          <a:stretch>
            <a:fillRect/>
          </a:stretch>
        </p:blipFill>
        <p:spPr bwMode="auto">
          <a:xfrm>
            <a:off x="7167892" y="944811"/>
            <a:ext cx="1223963" cy="1223962"/>
          </a:xfrm>
          <a:prstGeom prst="rect">
            <a:avLst/>
          </a:prstGeom>
          <a:noFill/>
          <a:ln w="9525">
            <a:noFill/>
            <a:miter lim="800000"/>
            <a:headEnd/>
            <a:tailEnd/>
          </a:ln>
        </p:spPr>
      </p:pic>
    </p:spTree>
    <p:extLst>
      <p:ext uri="{BB962C8B-B14F-4D97-AF65-F5344CB8AC3E}">
        <p14:creationId xmlns:p14="http://schemas.microsoft.com/office/powerpoint/2010/main" val="71698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右矢印 54"/>
          <p:cNvSpPr/>
          <p:nvPr/>
        </p:nvSpPr>
        <p:spPr>
          <a:xfrm rot="17959580">
            <a:off x="3072283" y="2312735"/>
            <a:ext cx="1109309" cy="13779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4814748" y="980728"/>
            <a:ext cx="3430416" cy="4819409"/>
          </a:xfrm>
          <a:prstGeom prst="roundRect">
            <a:avLst>
              <a:gd name="adj" fmla="val 8975"/>
            </a:avLst>
          </a:prstGeom>
          <a:solidFill>
            <a:schemeClr val="bg1">
              <a:alpha val="19000"/>
            </a:schemeClr>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通信の概念図</a:t>
            </a:r>
            <a:endParaRPr kumimoji="1" lang="ja-JP" altLang="en-US" dirty="0"/>
          </a:p>
        </p:txBody>
      </p:sp>
      <p:sp>
        <p:nvSpPr>
          <p:cNvPr id="9" name="Rectangle 3"/>
          <p:cNvSpPr>
            <a:spLocks noChangeArrowheads="1"/>
          </p:cNvSpPr>
          <p:nvPr/>
        </p:nvSpPr>
        <p:spPr bwMode="auto">
          <a:xfrm>
            <a:off x="1714500" y="2636838"/>
            <a:ext cx="4321175" cy="720725"/>
          </a:xfrm>
          <a:prstGeom prst="rect">
            <a:avLst/>
          </a:prstGeom>
          <a:noFill/>
          <a:ln w="9525">
            <a:noFill/>
            <a:miter lim="800000"/>
            <a:headEnd/>
            <a:tailEnd/>
          </a:ln>
        </p:spPr>
        <p:txBody>
          <a:bodyPr wrap="none" anchor="ctr"/>
          <a:lstStyle/>
          <a:p>
            <a:endParaRPr lang="ja-JP" altLang="en-US" dirty="0"/>
          </a:p>
        </p:txBody>
      </p:sp>
      <p:pic>
        <p:nvPicPr>
          <p:cNvPr id="10" name="Picture 5" descr="MCj04348450000[1]"/>
          <p:cNvPicPr>
            <a:picLocks noChangeAspect="1" noChangeArrowheads="1"/>
          </p:cNvPicPr>
          <p:nvPr/>
        </p:nvPicPr>
        <p:blipFill>
          <a:blip r:embed="rId2" cstate="print"/>
          <a:srcRect/>
          <a:stretch>
            <a:fillRect/>
          </a:stretch>
        </p:blipFill>
        <p:spPr bwMode="auto">
          <a:xfrm>
            <a:off x="7633182" y="2797243"/>
            <a:ext cx="1223963" cy="1223962"/>
          </a:xfrm>
          <a:prstGeom prst="rect">
            <a:avLst/>
          </a:prstGeom>
          <a:noFill/>
          <a:ln w="9525">
            <a:noFill/>
            <a:miter lim="800000"/>
            <a:headEnd/>
            <a:tailEnd/>
          </a:ln>
        </p:spPr>
      </p:pic>
      <p:sp>
        <p:nvSpPr>
          <p:cNvPr id="12" name="Text Box 7"/>
          <p:cNvSpPr txBox="1">
            <a:spLocks noChangeArrowheads="1"/>
          </p:cNvSpPr>
          <p:nvPr/>
        </p:nvSpPr>
        <p:spPr bwMode="auto">
          <a:xfrm>
            <a:off x="-82496" y="3986714"/>
            <a:ext cx="1894779" cy="584775"/>
          </a:xfrm>
          <a:prstGeom prst="rect">
            <a:avLst/>
          </a:prstGeom>
          <a:noFill/>
          <a:ln w="9525">
            <a:noFill/>
            <a:miter lim="800000"/>
            <a:headEnd/>
            <a:tailEnd/>
          </a:ln>
        </p:spPr>
        <p:txBody>
          <a:bodyPr wrap="square">
            <a:spAutoFit/>
          </a:bodyPr>
          <a:lstStyle/>
          <a:p>
            <a:pPr algn="ctr"/>
            <a:r>
              <a:rPr lang="ja-JP" altLang="en-US" sz="1600" dirty="0">
                <a:latin typeface="Hiragino Sans W3" charset="-128"/>
                <a:ea typeface="Hiragino Sans W3" charset="-128"/>
                <a:cs typeface="Hiragino Sans W3" charset="-128"/>
              </a:rPr>
              <a:t>ローカルホスト</a:t>
            </a:r>
          </a:p>
          <a:p>
            <a:pPr algn="ctr"/>
            <a:r>
              <a:rPr lang="ja-JP" altLang="en-US" sz="1600" dirty="0">
                <a:latin typeface="Hiragino Sans W3" charset="-128"/>
                <a:ea typeface="Hiragino Sans W3" charset="-128"/>
                <a:cs typeface="Hiragino Sans W3" charset="-128"/>
              </a:rPr>
              <a:t>（クライアント）</a:t>
            </a:r>
          </a:p>
        </p:txBody>
      </p:sp>
      <p:sp>
        <p:nvSpPr>
          <p:cNvPr id="13" name="Text Box 8"/>
          <p:cNvSpPr txBox="1">
            <a:spLocks noChangeArrowheads="1"/>
          </p:cNvSpPr>
          <p:nvPr/>
        </p:nvSpPr>
        <p:spPr bwMode="auto">
          <a:xfrm>
            <a:off x="5848509" y="627257"/>
            <a:ext cx="1620957" cy="584775"/>
          </a:xfrm>
          <a:prstGeom prst="rect">
            <a:avLst/>
          </a:prstGeom>
          <a:solidFill>
            <a:schemeClr val="tx2"/>
          </a:solidFill>
          <a:ln w="41275">
            <a:solidFill>
              <a:schemeClr val="bg1"/>
            </a:solidFill>
            <a:miter lim="800000"/>
            <a:headEnd/>
            <a:tailEnd/>
          </a:ln>
        </p:spPr>
        <p:txBody>
          <a:bodyPr wrap="none">
            <a:spAutoFit/>
          </a:bodyPr>
          <a:lstStyle/>
          <a:p>
            <a:pPr algn="ctr"/>
            <a:r>
              <a:rPr lang="ja-JP" altLang="en-US" sz="1600" dirty="0">
                <a:latin typeface="Hiragino Sans W3" charset="-128"/>
                <a:ea typeface="Hiragino Sans W3" charset="-128"/>
                <a:cs typeface="Hiragino Sans W3" charset="-128"/>
              </a:rPr>
              <a:t>リモートホスト</a:t>
            </a:r>
          </a:p>
          <a:p>
            <a:pPr algn="ctr"/>
            <a:r>
              <a:rPr lang="ja-JP" altLang="en-US" sz="1600" dirty="0">
                <a:latin typeface="Hiragino Sans W3" charset="-128"/>
                <a:ea typeface="Hiragino Sans W3" charset="-128"/>
                <a:cs typeface="Hiragino Sans W3" charset="-128"/>
              </a:rPr>
              <a:t>（サーバ）</a:t>
            </a:r>
          </a:p>
        </p:txBody>
      </p:sp>
      <p:sp>
        <p:nvSpPr>
          <p:cNvPr id="14" name="Text Box 12"/>
          <p:cNvSpPr txBox="1">
            <a:spLocks noChangeArrowheads="1"/>
          </p:cNvSpPr>
          <p:nvPr/>
        </p:nvSpPr>
        <p:spPr bwMode="auto">
          <a:xfrm>
            <a:off x="6035675" y="5962100"/>
            <a:ext cx="1107996" cy="369332"/>
          </a:xfrm>
          <a:prstGeom prst="rect">
            <a:avLst/>
          </a:prstGeom>
          <a:noFill/>
          <a:ln w="25400">
            <a:solidFill>
              <a:srgbClr val="FF0000"/>
            </a:solidFill>
            <a:miter lim="800000"/>
            <a:headEnd/>
            <a:tailEnd/>
          </a:ln>
        </p:spPr>
        <p:txBody>
          <a:bodyPr wrap="none">
            <a:spAutoFit/>
          </a:bodyPr>
          <a:lstStyle/>
          <a:p>
            <a:r>
              <a:rPr lang="ja-JP" altLang="en-US" sz="1800" dirty="0">
                <a:latin typeface="Hiragino Sans W3" charset="-128"/>
                <a:ea typeface="Hiragino Sans W3" charset="-128"/>
                <a:cs typeface="Hiragino Sans W3" charset="-128"/>
              </a:rPr>
              <a:t>デーモン</a:t>
            </a:r>
          </a:p>
        </p:txBody>
      </p:sp>
      <p:grpSp>
        <p:nvGrpSpPr>
          <p:cNvPr id="15" name="Group 26"/>
          <p:cNvGrpSpPr>
            <a:grpSpLocks/>
          </p:cNvGrpSpPr>
          <p:nvPr/>
        </p:nvGrpSpPr>
        <p:grpSpPr bwMode="auto">
          <a:xfrm>
            <a:off x="1593555" y="2851680"/>
            <a:ext cx="1800225" cy="647700"/>
            <a:chOff x="1066" y="1934"/>
            <a:chExt cx="1134" cy="408"/>
          </a:xfrm>
        </p:grpSpPr>
        <p:sp>
          <p:nvSpPr>
            <p:cNvPr id="16" name="AutoShape 19"/>
            <p:cNvSpPr>
              <a:spLocks noChangeArrowheads="1"/>
            </p:cNvSpPr>
            <p:nvPr/>
          </p:nvSpPr>
          <p:spPr bwMode="auto">
            <a:xfrm>
              <a:off x="1156" y="2161"/>
              <a:ext cx="998" cy="181"/>
            </a:xfrm>
            <a:prstGeom prst="rightArrow">
              <a:avLst>
                <a:gd name="adj1" fmla="val 50000"/>
                <a:gd name="adj2" fmla="val 137845"/>
              </a:avLst>
            </a:prstGeom>
            <a:solidFill>
              <a:srgbClr val="99CC00"/>
            </a:solidFill>
            <a:ln w="9525">
              <a:solidFill>
                <a:schemeClr val="tx1"/>
              </a:solidFill>
              <a:miter lim="800000"/>
              <a:headEnd/>
              <a:tailEnd/>
            </a:ln>
          </p:spPr>
          <p:txBody>
            <a:bodyPr wrap="none" anchor="ctr"/>
            <a:lstStyle/>
            <a:p>
              <a:endParaRPr lang="ja-JP" altLang="en-US" dirty="0"/>
            </a:p>
          </p:txBody>
        </p:sp>
        <p:sp>
          <p:nvSpPr>
            <p:cNvPr id="17" name="Text Box 20"/>
            <p:cNvSpPr txBox="1">
              <a:spLocks noChangeArrowheads="1"/>
            </p:cNvSpPr>
            <p:nvPr/>
          </p:nvSpPr>
          <p:spPr bwMode="auto">
            <a:xfrm>
              <a:off x="1066" y="1934"/>
              <a:ext cx="1134" cy="233"/>
            </a:xfrm>
            <a:prstGeom prst="rect">
              <a:avLst/>
            </a:prstGeom>
            <a:noFill/>
            <a:ln w="9525">
              <a:noFill/>
              <a:miter lim="800000"/>
              <a:headEnd/>
              <a:tailEnd/>
            </a:ln>
          </p:spPr>
          <p:txBody>
            <a:bodyPr wrap="none">
              <a:spAutoFit/>
            </a:bodyPr>
            <a:lstStyle/>
            <a:p>
              <a:r>
                <a:rPr lang="ja-JP" altLang="en-US" sz="1800" dirty="0">
                  <a:solidFill>
                    <a:srgbClr val="008000"/>
                  </a:solidFill>
                  <a:latin typeface="Hiragino Sans W3" charset="-128"/>
                  <a:ea typeface="Hiragino Sans W3" charset="-128"/>
                  <a:cs typeface="Hiragino Sans W3" charset="-128"/>
                </a:rPr>
                <a:t>サービスの依頼</a:t>
              </a:r>
            </a:p>
          </p:txBody>
        </p:sp>
      </p:grpSp>
      <p:grpSp>
        <p:nvGrpSpPr>
          <p:cNvPr id="18" name="Group 25"/>
          <p:cNvGrpSpPr>
            <a:grpSpLocks/>
          </p:cNvGrpSpPr>
          <p:nvPr/>
        </p:nvGrpSpPr>
        <p:grpSpPr bwMode="auto">
          <a:xfrm>
            <a:off x="1620447" y="3581931"/>
            <a:ext cx="1800225" cy="725488"/>
            <a:chOff x="1111" y="2882"/>
            <a:chExt cx="1134" cy="457"/>
          </a:xfrm>
        </p:grpSpPr>
        <p:sp>
          <p:nvSpPr>
            <p:cNvPr id="19" name="Text Box 22"/>
            <p:cNvSpPr txBox="1">
              <a:spLocks noChangeArrowheads="1"/>
            </p:cNvSpPr>
            <p:nvPr/>
          </p:nvSpPr>
          <p:spPr bwMode="auto">
            <a:xfrm>
              <a:off x="1111" y="2882"/>
              <a:ext cx="1134" cy="233"/>
            </a:xfrm>
            <a:prstGeom prst="rect">
              <a:avLst/>
            </a:prstGeom>
            <a:noFill/>
            <a:ln w="9525">
              <a:noFill/>
              <a:miter lim="800000"/>
              <a:headEnd/>
              <a:tailEnd/>
            </a:ln>
          </p:spPr>
          <p:txBody>
            <a:bodyPr wrap="none">
              <a:spAutoFit/>
            </a:bodyPr>
            <a:lstStyle/>
            <a:p>
              <a:r>
                <a:rPr lang="ja-JP" altLang="en-US" sz="1800" dirty="0">
                  <a:solidFill>
                    <a:srgbClr val="008000"/>
                  </a:solidFill>
                  <a:latin typeface="Hiragino Sans W3" charset="-128"/>
                  <a:ea typeface="Hiragino Sans W3" charset="-128"/>
                  <a:cs typeface="Hiragino Sans W3" charset="-128"/>
                </a:rPr>
                <a:t>サービスの提供</a:t>
              </a:r>
            </a:p>
          </p:txBody>
        </p:sp>
        <p:sp>
          <p:nvSpPr>
            <p:cNvPr id="20" name="AutoShape 24"/>
            <p:cNvSpPr>
              <a:spLocks noChangeArrowheads="1"/>
            </p:cNvSpPr>
            <p:nvPr/>
          </p:nvSpPr>
          <p:spPr bwMode="auto">
            <a:xfrm rot="10800000">
              <a:off x="1156" y="3158"/>
              <a:ext cx="998" cy="181"/>
            </a:xfrm>
            <a:prstGeom prst="rightArrow">
              <a:avLst>
                <a:gd name="adj1" fmla="val 50000"/>
                <a:gd name="adj2" fmla="val 137845"/>
              </a:avLst>
            </a:prstGeom>
            <a:solidFill>
              <a:srgbClr val="99CC00"/>
            </a:solidFill>
            <a:ln w="9525">
              <a:solidFill>
                <a:schemeClr val="tx1"/>
              </a:solidFill>
              <a:miter lim="800000"/>
              <a:headEnd/>
              <a:tailEnd/>
            </a:ln>
          </p:spPr>
          <p:txBody>
            <a:bodyPr wrap="none" anchor="ctr"/>
            <a:lstStyle/>
            <a:p>
              <a:endParaRPr lang="ja-JP" altLang="en-US" dirty="0"/>
            </a:p>
          </p:txBody>
        </p:sp>
      </p:grpSp>
      <p:sp>
        <p:nvSpPr>
          <p:cNvPr id="30" name="Text Box 12"/>
          <p:cNvSpPr txBox="1">
            <a:spLocks noChangeArrowheads="1"/>
          </p:cNvSpPr>
          <p:nvPr/>
        </p:nvSpPr>
        <p:spPr bwMode="auto">
          <a:xfrm>
            <a:off x="4299027" y="5953470"/>
            <a:ext cx="877163" cy="369332"/>
          </a:xfrm>
          <a:prstGeom prst="rect">
            <a:avLst/>
          </a:prstGeom>
          <a:noFill/>
          <a:ln w="22225">
            <a:solidFill>
              <a:schemeClr val="tx1"/>
            </a:solidFill>
            <a:miter lim="800000"/>
            <a:headEnd/>
            <a:tailEnd/>
          </a:ln>
        </p:spPr>
        <p:txBody>
          <a:bodyPr wrap="none">
            <a:spAutoFit/>
          </a:bodyPr>
          <a:lstStyle/>
          <a:p>
            <a:r>
              <a:rPr lang="ja-JP" altLang="en-US" sz="1800" dirty="0" smtClean="0">
                <a:latin typeface="Hiragino Sans W3" charset="-128"/>
                <a:ea typeface="Hiragino Sans W3" charset="-128"/>
                <a:cs typeface="Hiragino Sans W3" charset="-128"/>
              </a:rPr>
              <a:t>ポート</a:t>
            </a:r>
            <a:endParaRPr lang="ja-JP" altLang="en-US" sz="1800" dirty="0">
              <a:latin typeface="Hiragino Sans W3" charset="-128"/>
              <a:ea typeface="Hiragino Sans W3" charset="-128"/>
              <a:cs typeface="Hiragino Sans W3"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7" y="2840844"/>
            <a:ext cx="1232002" cy="1052736"/>
          </a:xfrm>
          <a:prstGeom prst="rect">
            <a:avLst/>
          </a:prstGeom>
        </p:spPr>
      </p:pic>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083" y="3765995"/>
            <a:ext cx="957032" cy="714056"/>
          </a:xfrm>
          <a:prstGeom prst="rect">
            <a:avLst/>
          </a:prstGeom>
        </p:spPr>
      </p:pic>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553" y="1043847"/>
            <a:ext cx="818979" cy="863092"/>
          </a:xfrm>
          <a:prstGeom prst="rect">
            <a:avLst/>
          </a:prstGeom>
        </p:spPr>
      </p:pic>
      <p:pic>
        <p:nvPicPr>
          <p:cNvPr id="44" name="図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80675" y="980743"/>
            <a:ext cx="1177346" cy="941877"/>
          </a:xfrm>
          <a:prstGeom prst="rect">
            <a:avLst/>
          </a:prstGeom>
        </p:spPr>
      </p:pic>
      <p:pic>
        <p:nvPicPr>
          <p:cNvPr id="45" name="図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553" y="2404921"/>
            <a:ext cx="818979" cy="863092"/>
          </a:xfrm>
          <a:prstGeom prst="rect">
            <a:avLst/>
          </a:prstGeom>
        </p:spPr>
      </p:pic>
      <p:pic>
        <p:nvPicPr>
          <p:cNvPr id="46" name="図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41969" y="2317997"/>
            <a:ext cx="1177346" cy="941877"/>
          </a:xfrm>
          <a:prstGeom prst="rect">
            <a:avLst/>
          </a:prstGeom>
        </p:spPr>
      </p:pic>
      <p:pic>
        <p:nvPicPr>
          <p:cNvPr id="47" name="図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4" y="4905111"/>
            <a:ext cx="818979" cy="863092"/>
          </a:xfrm>
          <a:prstGeom prst="rect">
            <a:avLst/>
          </a:prstGeom>
        </p:spPr>
      </p:pic>
      <p:pic>
        <p:nvPicPr>
          <p:cNvPr id="48" name="図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59813" y="4858260"/>
            <a:ext cx="1177346" cy="941877"/>
          </a:xfrm>
          <a:prstGeom prst="rect">
            <a:avLst/>
          </a:prstGeom>
        </p:spPr>
      </p:pic>
      <p:pic>
        <p:nvPicPr>
          <p:cNvPr id="49" name="図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6460" y="3715723"/>
            <a:ext cx="1070166" cy="856133"/>
          </a:xfrm>
          <a:prstGeom prst="rect">
            <a:avLst/>
          </a:prstGeom>
        </p:spPr>
      </p:pic>
      <p:sp>
        <p:nvSpPr>
          <p:cNvPr id="50" name="Text Box 12"/>
          <p:cNvSpPr txBox="1">
            <a:spLocks noChangeArrowheads="1"/>
          </p:cNvSpPr>
          <p:nvPr/>
        </p:nvSpPr>
        <p:spPr bwMode="auto">
          <a:xfrm>
            <a:off x="6222093" y="1268760"/>
            <a:ext cx="1327608" cy="307777"/>
          </a:xfrm>
          <a:prstGeom prst="rect">
            <a:avLst/>
          </a:prstGeom>
          <a:solidFill>
            <a:schemeClr val="tx2"/>
          </a:solidFill>
          <a:ln w="25400">
            <a:solidFill>
              <a:srgbClr val="FF0000"/>
            </a:solidFill>
            <a:prstDash val="sysDash"/>
            <a:miter lim="800000"/>
            <a:headEnd/>
            <a:tailEnd/>
          </a:ln>
        </p:spPr>
        <p:txBody>
          <a:bodyPr wrap="none">
            <a:spAutoFit/>
          </a:bodyPr>
          <a:lstStyle/>
          <a:p>
            <a:r>
              <a:rPr lang="en-US" altLang="ja-JP" sz="1400" dirty="0" smtClean="0">
                <a:latin typeface="Hiragino Sans W3" charset="-128"/>
                <a:ea typeface="Hiragino Sans W3" charset="-128"/>
                <a:cs typeface="Hiragino Sans W3" charset="-128"/>
              </a:rPr>
              <a:t>21port (FTP)</a:t>
            </a:r>
            <a:endParaRPr lang="ja-JP" altLang="en-US" sz="1400" dirty="0">
              <a:latin typeface="Hiragino Sans W3" charset="-128"/>
              <a:ea typeface="Hiragino Sans W3" charset="-128"/>
              <a:cs typeface="Hiragino Sans W3" charset="-128"/>
            </a:endParaRPr>
          </a:p>
        </p:txBody>
      </p:sp>
      <p:sp>
        <p:nvSpPr>
          <p:cNvPr id="51" name="Text Box 12"/>
          <p:cNvSpPr txBox="1">
            <a:spLocks noChangeArrowheads="1"/>
          </p:cNvSpPr>
          <p:nvPr/>
        </p:nvSpPr>
        <p:spPr bwMode="auto">
          <a:xfrm>
            <a:off x="6218507" y="2678194"/>
            <a:ext cx="1364476" cy="307777"/>
          </a:xfrm>
          <a:prstGeom prst="rect">
            <a:avLst/>
          </a:prstGeom>
          <a:solidFill>
            <a:schemeClr val="tx2"/>
          </a:solidFill>
          <a:ln w="25400">
            <a:solidFill>
              <a:schemeClr val="accent5">
                <a:lumMod val="50000"/>
              </a:schemeClr>
            </a:solidFill>
            <a:prstDash val="sysDash"/>
            <a:miter lim="800000"/>
            <a:headEnd/>
            <a:tailEnd/>
          </a:ln>
        </p:spPr>
        <p:txBody>
          <a:bodyPr wrap="none">
            <a:spAutoFit/>
          </a:bodyPr>
          <a:lstStyle/>
          <a:p>
            <a:r>
              <a:rPr lang="en-US" altLang="ja-JP" sz="1400" dirty="0" smtClean="0">
                <a:latin typeface="Hiragino Sans W3" charset="-128"/>
                <a:ea typeface="Hiragino Sans W3" charset="-128"/>
                <a:cs typeface="Hiragino Sans W3" charset="-128"/>
              </a:rPr>
              <a:t>22port (SSH)</a:t>
            </a:r>
            <a:endParaRPr lang="ja-JP" altLang="en-US" sz="1400" dirty="0">
              <a:latin typeface="Hiragino Sans W3" charset="-128"/>
              <a:ea typeface="Hiragino Sans W3" charset="-128"/>
              <a:cs typeface="Hiragino Sans W3" charset="-128"/>
            </a:endParaRPr>
          </a:p>
        </p:txBody>
      </p:sp>
      <p:sp>
        <p:nvSpPr>
          <p:cNvPr id="52" name="Text Box 12"/>
          <p:cNvSpPr txBox="1">
            <a:spLocks noChangeArrowheads="1"/>
          </p:cNvSpPr>
          <p:nvPr/>
        </p:nvSpPr>
        <p:spPr bwMode="auto">
          <a:xfrm>
            <a:off x="6218507" y="3971324"/>
            <a:ext cx="1510350" cy="307777"/>
          </a:xfrm>
          <a:prstGeom prst="rect">
            <a:avLst/>
          </a:prstGeom>
          <a:solidFill>
            <a:schemeClr val="tx2"/>
          </a:solidFill>
          <a:ln w="25400">
            <a:solidFill>
              <a:srgbClr val="92D050"/>
            </a:solidFill>
            <a:prstDash val="sysDash"/>
            <a:miter lim="800000"/>
            <a:headEnd/>
            <a:tailEnd/>
          </a:ln>
        </p:spPr>
        <p:txBody>
          <a:bodyPr wrap="none">
            <a:spAutoFit/>
          </a:bodyPr>
          <a:lstStyle/>
          <a:p>
            <a:r>
              <a:rPr lang="en-US" altLang="ja-JP" sz="1400" dirty="0" smtClean="0">
                <a:latin typeface="Hiragino Sans W3" charset="-128"/>
                <a:ea typeface="Hiragino Sans W3" charset="-128"/>
                <a:cs typeface="Hiragino Sans W3" charset="-128"/>
              </a:rPr>
              <a:t>25port (SMTP)</a:t>
            </a:r>
            <a:endParaRPr lang="ja-JP" altLang="en-US" sz="1400" dirty="0">
              <a:latin typeface="Hiragino Sans W3" charset="-128"/>
              <a:ea typeface="Hiragino Sans W3" charset="-128"/>
              <a:cs typeface="Hiragino Sans W3" charset="-128"/>
            </a:endParaRPr>
          </a:p>
        </p:txBody>
      </p:sp>
      <p:sp>
        <p:nvSpPr>
          <p:cNvPr id="53" name="Text Box 12"/>
          <p:cNvSpPr txBox="1">
            <a:spLocks noChangeArrowheads="1"/>
          </p:cNvSpPr>
          <p:nvPr/>
        </p:nvSpPr>
        <p:spPr bwMode="auto">
          <a:xfrm>
            <a:off x="6226272" y="5182768"/>
            <a:ext cx="1476686" cy="307777"/>
          </a:xfrm>
          <a:prstGeom prst="rect">
            <a:avLst/>
          </a:prstGeom>
          <a:solidFill>
            <a:schemeClr val="tx2"/>
          </a:solidFill>
          <a:ln w="25400">
            <a:solidFill>
              <a:srgbClr val="D7288F"/>
            </a:solidFill>
            <a:prstDash val="sysDash"/>
            <a:miter lim="800000"/>
            <a:headEnd/>
            <a:tailEnd/>
          </a:ln>
        </p:spPr>
        <p:txBody>
          <a:bodyPr wrap="none">
            <a:spAutoFit/>
          </a:bodyPr>
          <a:lstStyle/>
          <a:p>
            <a:r>
              <a:rPr lang="en-US" altLang="ja-JP" sz="1400" dirty="0" smtClean="0">
                <a:latin typeface="Hiragino Sans W3" charset="-128"/>
                <a:ea typeface="Hiragino Sans W3" charset="-128"/>
                <a:cs typeface="Hiragino Sans W3" charset="-128"/>
              </a:rPr>
              <a:t>80port (HTTP)</a:t>
            </a:r>
            <a:endParaRPr lang="ja-JP" altLang="en-US" sz="1400" dirty="0">
              <a:latin typeface="Hiragino Sans W3" charset="-128"/>
              <a:ea typeface="Hiragino Sans W3" charset="-128"/>
              <a:cs typeface="Hiragino Sans W3" charset="-128"/>
            </a:endParaRPr>
          </a:p>
        </p:txBody>
      </p:sp>
      <p:pic>
        <p:nvPicPr>
          <p:cNvPr id="27" name="Picture 2"/>
          <p:cNvPicPr>
            <a:picLocks noChangeAspect="1" noChangeArrowheads="1"/>
          </p:cNvPicPr>
          <p:nvPr/>
        </p:nvPicPr>
        <p:blipFill>
          <a:blip r:embed="rId8" cstate="print"/>
          <a:srcRect/>
          <a:stretch>
            <a:fillRect/>
          </a:stretch>
        </p:blipFill>
        <p:spPr bwMode="auto">
          <a:xfrm>
            <a:off x="2573225" y="2205567"/>
            <a:ext cx="409575" cy="571500"/>
          </a:xfrm>
          <a:prstGeom prst="rect">
            <a:avLst/>
          </a:prstGeom>
          <a:noFill/>
          <a:ln w="9525">
            <a:noFill/>
            <a:miter lim="800000"/>
            <a:headEnd/>
            <a:tailEnd/>
          </a:ln>
        </p:spPr>
      </p:pic>
      <p:pic>
        <p:nvPicPr>
          <p:cNvPr id="28" name="Picture 3"/>
          <p:cNvPicPr>
            <a:picLocks noChangeAspect="1" noChangeArrowheads="1"/>
          </p:cNvPicPr>
          <p:nvPr/>
        </p:nvPicPr>
        <p:blipFill>
          <a:blip r:embed="rId9" cstate="print"/>
          <a:srcRect/>
          <a:stretch>
            <a:fillRect/>
          </a:stretch>
        </p:blipFill>
        <p:spPr bwMode="auto">
          <a:xfrm>
            <a:off x="2019341" y="1207930"/>
            <a:ext cx="381000" cy="600075"/>
          </a:xfrm>
          <a:prstGeom prst="rect">
            <a:avLst/>
          </a:prstGeom>
          <a:noFill/>
          <a:ln w="9525">
            <a:noFill/>
            <a:miter lim="800000"/>
            <a:headEnd/>
            <a:tailEnd/>
          </a:ln>
        </p:spPr>
      </p:pic>
      <p:pic>
        <p:nvPicPr>
          <p:cNvPr id="29" name="Picture 4"/>
          <p:cNvPicPr>
            <a:picLocks noChangeAspect="1" noChangeArrowheads="1"/>
          </p:cNvPicPr>
          <p:nvPr/>
        </p:nvPicPr>
        <p:blipFill>
          <a:blip r:embed="rId10" cstate="print"/>
          <a:srcRect/>
          <a:stretch>
            <a:fillRect/>
          </a:stretch>
        </p:blipFill>
        <p:spPr bwMode="auto">
          <a:xfrm>
            <a:off x="1863277" y="2210330"/>
            <a:ext cx="409575" cy="600075"/>
          </a:xfrm>
          <a:prstGeom prst="rect">
            <a:avLst/>
          </a:prstGeom>
          <a:noFill/>
          <a:ln w="9525">
            <a:noFill/>
            <a:miter lim="800000"/>
            <a:headEnd/>
            <a:tailEnd/>
          </a:ln>
        </p:spPr>
      </p:pic>
      <p:pic>
        <p:nvPicPr>
          <p:cNvPr id="31" name="Picture 24"/>
          <p:cNvPicPr>
            <a:picLocks noChangeAspect="1" noChangeArrowheads="1"/>
          </p:cNvPicPr>
          <p:nvPr/>
        </p:nvPicPr>
        <p:blipFill>
          <a:blip r:embed="rId11" cstate="print"/>
          <a:srcRect/>
          <a:stretch>
            <a:fillRect/>
          </a:stretch>
        </p:blipFill>
        <p:spPr bwMode="auto">
          <a:xfrm>
            <a:off x="2488183" y="1392390"/>
            <a:ext cx="428625" cy="609600"/>
          </a:xfrm>
          <a:prstGeom prst="rect">
            <a:avLst/>
          </a:prstGeom>
          <a:noFill/>
          <a:ln w="9525" cap="flat" cmpd="sng">
            <a:noFill/>
            <a:prstDash val="solid"/>
            <a:miter lim="800000"/>
            <a:headEnd/>
            <a:tailEnd/>
          </a:ln>
        </p:spPr>
      </p:pic>
      <p:sp>
        <p:nvSpPr>
          <p:cNvPr id="56" name="右矢印 55"/>
          <p:cNvSpPr/>
          <p:nvPr/>
        </p:nvSpPr>
        <p:spPr>
          <a:xfrm rot="7113925">
            <a:off x="3198847" y="2422419"/>
            <a:ext cx="1109308" cy="13779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19595709">
            <a:off x="3279231" y="3040849"/>
            <a:ext cx="1109309" cy="137796"/>
          </a:xfrm>
          <a:prstGeom prst="rightArrow">
            <a:avLst/>
          </a:prstGeom>
          <a:solidFill>
            <a:schemeClr val="accent3">
              <a:lumMod val="50000"/>
            </a:schemeClr>
          </a:solidFill>
          <a:ln>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rot="8750054">
            <a:off x="3334432" y="3208262"/>
            <a:ext cx="1109308" cy="137796"/>
          </a:xfrm>
          <a:prstGeom prst="rightArrow">
            <a:avLst/>
          </a:prstGeom>
          <a:solidFill>
            <a:schemeClr val="accent3">
              <a:lumMod val="50000"/>
            </a:schemeClr>
          </a:solidFill>
          <a:ln>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3075806">
            <a:off x="3218769" y="4960009"/>
            <a:ext cx="1109309" cy="137796"/>
          </a:xfrm>
          <a:prstGeom prst="rightArrow">
            <a:avLst/>
          </a:prstGeom>
          <a:solidFill>
            <a:srgbClr val="D728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13830151">
            <a:off x="3093913" y="5051085"/>
            <a:ext cx="1109308" cy="137796"/>
          </a:xfrm>
          <a:prstGeom prst="rightArrow">
            <a:avLst/>
          </a:prstGeom>
          <a:solidFill>
            <a:srgbClr val="D728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十字形 60"/>
          <p:cNvSpPr/>
          <p:nvPr/>
        </p:nvSpPr>
        <p:spPr>
          <a:xfrm rot="2676814">
            <a:off x="4356279" y="3720489"/>
            <a:ext cx="824364" cy="856613"/>
          </a:xfrm>
          <a:prstGeom prst="plus">
            <a:avLst>
              <a:gd name="adj" fmla="val 4190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869617">
            <a:off x="3558723" y="3796164"/>
            <a:ext cx="749896" cy="33225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959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5"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heckerboard(across)">
                                      <p:cBhvr>
                                        <p:cTn id="15" dur="500"/>
                                        <p:tgtEl>
                                          <p:spTgt spid="28"/>
                                        </p:tgtEl>
                                      </p:cBhvr>
                                    </p:animEffect>
                                  </p:childTnLst>
                                </p:cTn>
                              </p:par>
                              <p:par>
                                <p:cTn id="16" presetID="5" presetClass="entr" presetSubtype="1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heckerboard(across)">
                                      <p:cBhvr>
                                        <p:cTn id="18" dur="500"/>
                                        <p:tgtEl>
                                          <p:spTgt spid="31"/>
                                        </p:tgtEl>
                                      </p:cBhvr>
                                    </p:animEffect>
                                  </p:childTnLst>
                                </p:cTn>
                              </p:par>
                              <p:par>
                                <p:cTn id="19" presetID="5"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heckerboard(across)">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087 0.01135 L 0.15486 -0.16018 " pathEditMode="relative" rAng="0" ptsTypes="AA">
                                      <p:cBhvr>
                                        <p:cTn id="30" dur="2000" fill="hold"/>
                                        <p:tgtEl>
                                          <p:spTgt spid="27"/>
                                        </p:tgtEl>
                                        <p:attrNameLst>
                                          <p:attrName>ppt_x</p:attrName>
                                          <p:attrName>ppt_y</p:attrName>
                                        </p:attrNameLst>
                                      </p:cBhvr>
                                      <p:rCtr x="7691" y="-8588"/>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5487 -0.16018 C 0.20539 -0.14907 0.15348 -0.15995 0.28768 -0.15601 C 0.29549 -0.15601 0.30313 -0.15462 0.31094 -0.15393 L 0.3408 -0.15184 C 0.35799 -0.14282 0.33872 -0.15207 0.37032 -0.14351 C 0.37483 -0.14235 0.38004 -0.1412 0.38455 -0.13934 C 0.38768 -0.13819 0.39098 -0.13726 0.39393 -0.13518 C 0.39601 -0.13379 0.39792 -0.13217 0.40018 -0.13101 C 0.41632 -0.12291 0.39323 -0.14189 0.42518 -0.12059 C 0.43021 -0.11735 0.43421 -0.11481 0.43907 -0.11018 C 0.44184 -0.10763 0.44427 -0.10439 0.44705 -0.10184 C 0.44896 -0.10022 0.45122 -0.09953 0.4533 -0.09768 C 0.46945 -0.08425 0.44983 -0.09791 0.4658 -0.08726 C 0.46789 -0.08379 0.46962 -0.08008 0.47205 -0.07684 C 0.47327 -0.07522 0.47518 -0.07453 0.47657 -0.07268 C 0.47882 -0.07013 0.48091 -0.06735 0.48282 -0.06434 C 0.48455 -0.0618 0.48577 -0.05856 0.48768 -0.05601 C 0.49445 -0.04698 0.49237 -0.05277 0.49844 -0.04559 C 0.50955 -0.03309 0.49966 -0.04073 0.51094 -0.03309 C 0.51268 -0.03032 0.51389 -0.02731 0.5158 -0.02476 C 0.525 -0.01249 0.51875 -0.02383 0.52657 -0.01434 C 0.53004 -0.01064 0.53282 -0.00601 0.53594 -0.00184 L 0.5408 0.00441 C 0.54115 0.00649 0.54132 0.0088 0.54219 0.01066 C 0.54341 0.01251 0.54549 0.0132 0.54705 0.01482 C 0.54862 0.01668 0.55018 0.01876 0.55157 0.02107 C 0.55487 0.0264 0.55816 0.03195 0.56094 0.03774 C 0.56198 0.03982 0.56302 0.04191 0.56407 0.04399 C 0.56563 0.04607 0.56754 0.04769 0.56893 0.05024 C 0.57118 0.05418 0.5724 0.05904 0.57518 0.06274 C 0.57796 0.06644 0.58108 0.06992 0.58282 0.07524 C 0.58507 0.08172 0.58629 0.08913 0.58768 0.09607 C 0.58594 0.13681 0.58594 0.12223 0.58594 0.13982 " pathEditMode="relative" ptsTypes="AAAAAAAAAAAAAAAAAAAAAAAAAAAAAAAAA">
                                      <p:cBhvr>
                                        <p:cTn id="34" dur="2000" fill="hold"/>
                                        <p:tgtEl>
                                          <p:spTgt spid="2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6" presetClass="path" presetSubtype="0" accel="50000" decel="50000" fill="hold" nodeType="clickEffect">
                                  <p:stCondLst>
                                    <p:cond delay="0"/>
                                  </p:stCondLst>
                                  <p:childTnLst>
                                    <p:animMotion origin="layout" path="M 0.58368 0.13635 C 0.58368 0.1632 0.58941 0.18519 0.59687 0.18519 C 0.60556 0.18519 0.60868 0.16065 0.6099 0.14607 L 0.61128 0.12639 C 0.61267 0.11181 0.61597 0.0875 0.62569 0.0875 C 0.63194 0.0875 0.63924 0.10926 0.63924 0.13635 C 0.63924 0.1632 0.63194 0.18519 0.62569 0.18519 C 0.61597 0.18519 0.61267 0.16065 0.61128 0.14607 L 0.6099 0.12639 C 0.60868 0.11181 0.60556 0.0875 0.59687 0.0875 C 0.58941 0.0875 0.58368 0.10926 0.58368 0.13635 Z " pathEditMode="relative" rAng="0" ptsTypes="AAAAAAAAAAA">
                                      <p:cBhvr>
                                        <p:cTn id="38" dur="2000" fill="hold"/>
                                        <p:tgtEl>
                                          <p:spTgt spid="27"/>
                                        </p:tgtEl>
                                        <p:attrNameLst>
                                          <p:attrName>ppt_x</p:attrName>
                                          <p:attrName>ppt_y</p:attrName>
                                        </p:attrNameLst>
                                      </p:cBhvr>
                                      <p:rCtr x="2778" y="0"/>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linds(horizontal)">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58369 0.13635 C 0.57865 0.09722 0.58316 0.12454 0.57744 0.09885 C 0.57674 0.0963 0.57674 0.09329 0.57587 0.09051 C 0.57466 0.0875 0.57275 0.08496 0.57119 0.08218 C 0.57066 0.08033 0.57032 0.07801 0.56962 0.07616 C 0.56875 0.07385 0.56702 0.07222 0.5665 0.06968 C 0.56546 0.06644 0.5658 0.06273 0.56494 0.05949 C 0.56424 0.05695 0.56268 0.05533 0.56181 0.05301 C 0.56007 0.04977 0.55851 0.0463 0.55712 0.04283 C 0.55591 0.04005 0.55469 0.03727 0.554 0.03449 C 0.55313 0.03172 0.55348 0.02847 0.55244 0.02616 C 0.55087 0.02269 0.54827 0.0206 0.54619 0.01783 C 0.54514 0.01412 0.54428 0.01065 0.54306 0.00718 C 0.54167 0.00371 0.53976 0.00047 0.53837 -0.00301 C 0.53716 -0.00578 0.53629 -0.00879 0.53525 -0.01134 C 0.53421 -0.01365 0.53299 -0.01551 0.53212 -0.01782 C 0.53091 -0.02037 0.53039 -0.02361 0.529 -0.02615 C 0.52622 -0.03055 0.52275 -0.03449 0.51962 -0.03865 L 0.51494 -0.04467 C 0.5132 -0.04699 0.51198 -0.0493 0.51025 -0.05115 C 0.49879 -0.06111 0.50417 -0.05717 0.49462 -0.06365 C 0.48438 -0.08171 0.49584 -0.06389 0.48369 -0.07615 C 0.48125 -0.07847 0.47952 -0.08171 0.47744 -0.08449 C 0.46997 -0.09282 0.47535 -0.08426 0.4665 -0.09282 C 0.45417 -0.1044 0.47171 -0.09444 0.45244 -0.10301 C 0.45087 -0.1044 0.44931 -0.10602 0.44775 -0.10717 C 0.44358 -0.11018 0.43837 -0.11134 0.43525 -0.11551 C 0.43178 -0.12014 0.43021 -0.12315 0.42587 -0.12615 C 0.42431 -0.12708 0.42257 -0.12731 0.42119 -0.12801 C 0.41893 -0.1294 0.41702 -0.13102 0.41494 -0.13217 C 0.41337 -0.1331 0.41164 -0.13333 0.41025 -0.13449 C 0.40851 -0.13541 0.40712 -0.1375 0.40556 -0.13865 C 0.404 -0.13958 0.40244 -0.14004 0.40087 -0.14051 C 0.39671 -0.14213 0.39237 -0.14305 0.38837 -0.14467 L 0.379 -0.14884 C 0.37744 -0.14977 0.37587 -0.15092 0.37414 -0.15115 L 0.34462 -0.15301 C 0.33872 -0.1537 0.33316 -0.15463 0.32744 -0.15532 L 0.30712 -0.15717 C 0.29375 -0.1618 0.30886 -0.15694 0.28994 -0.16134 C 0.28455 -0.16273 0.27952 -0.16412 0.27431 -0.16551 C 0.27049 -0.16528 0.24132 -0.16389 0.229 -0.15949 C 0.2257 -0.15833 0.22275 -0.15671 0.21962 -0.15532 C 0.21077 -0.15139 0.2165 -0.1537 0.20244 -0.14884 L 0.19619 -0.14699 C 0.1941 -0.14467 0.19167 -0.14305 0.18994 -0.14051 C 0.18855 -0.13889 0.1882 -0.13588 0.18681 -0.13449 C 0.18542 -0.1331 0.18351 -0.13333 0.18212 -0.13217 C 0.18039 -0.13125 0.17882 -0.12963 0.17744 -0.12801 C 0.16198 -0.11111 0.18178 -0.13194 0.16962 -0.11551 C 0.16823 -0.11389 0.1665 -0.11273 0.16494 -0.11134 C 0.16285 -0.10717 0.16129 -0.10254 0.15869 -0.09884 C 0.15712 -0.09699 0.15521 -0.09514 0.154 -0.09282 C 0.15157 -0.08865 0.15 -0.08403 0.14775 -0.08032 C 0.14584 -0.07708 0.14323 -0.075 0.1415 -0.07199 C 0.13959 -0.06875 0.13594 -0.05625 0.13525 -0.05301 C 0.13455 -0.05115 0.13438 -0.04884 0.13369 -0.04699 C 0.1323 -0.04328 0.13021 -0.04004 0.129 -0.03634 C 0.12813 -0.03449 0.12813 -0.03217 0.12744 -0.03032 C 0.12657 -0.02801 0.125 -0.02615 0.12431 -0.02384 C 0.11546 0.00417 0.12362 -0.01342 0.1165 0.00116 C 0.11598 0.0044 0.11528 0.00787 0.11494 0.01135 C 0.11424 0.01551 0.11424 0.01991 0.11337 0.02385 C 0.11268 0.02639 0.11129 0.02801 0.11025 0.03033 C 0.10921 0.03843 0.10851 0.04699 0.10712 0.05533 C 0.1066 0.05741 0.10608 0.05949 0.10556 0.06135 C 0.10504 0.06644 0.10452 0.0713 0.104 0.07616 C 0.10348 0.07894 0.10261 0.08148 0.10244 0.08449 C 0.10157 0.09051 0.10139 0.09699 0.10087 0.10301 C 0.10035 0.13218 0.1 0.16158 0.09931 0.19051 C 0.09914 0.19097 0.09671 0.22547 0.09619 0.22801 C 0.09514 0.23195 0.09306 0.23496 0.0915 0.23866 C 0.09115 0.24074 0.08664 0.27222 0.08525 0.27616 C 0.08421 0.27894 0.08299 0.28148 0.08212 0.28449 C 0.07952 0.29213 0.08143 0.29074 0.07744 0.29885 C 0.07431 0.3051 0.06841 0.31621 0.06337 0.32199 C 0.06181 0.32338 0.06007 0.32454 0.05869 0.32616 C 0.05591 0.32871 0.05365 0.33218 0.05087 0.33449 C 0.04896 0.33588 0.04653 0.33565 0.04462 0.33635 C 0.04132 0.33773 0.03837 0.33912 0.03525 0.34051 L 0.02119 0.34699 C 0.01962 0.34746 0.01806 0.34838 0.0165 0.34885 C 0.01441 0.34977 0.01216 0.35023 0.01025 0.35116 C -0.01789 0.36227 0.01546 0.34885 -0.00539 0.35949 C -0.00747 0.36042 -0.00955 0.36088 -0.01164 0.36158 C -0.07153 0.35903 -0.04705 0.35949 -0.08507 0.35949 " pathEditMode="relative" ptsTypes="AAAAAAAAAAAAAAAAAAAAAAAAAAAAAAAAAAAAAAAAAAAAAAAAAAAAAAAAAAAAAAAAAAAAAAAAAAAAAAAAAAAAAA">
                                      <p:cBhvr>
                                        <p:cTn id="52" dur="2000" fill="hold"/>
                                        <p:tgtEl>
                                          <p:spTgt spid="27"/>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1"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checkerboard(across)">
                                      <p:cBhvr>
                                        <p:cTn id="57" dur="500"/>
                                        <p:tgtEl>
                                          <p:spTgt spid="60"/>
                                        </p:tgtEl>
                                      </p:cBhvr>
                                    </p:animEffect>
                                  </p:childTnLst>
                                </p:cTn>
                              </p:par>
                              <p:par>
                                <p:cTn id="58" presetID="5" presetClass="entr" presetSubtype="10" fill="hold" grpId="1"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checkerboard(across)">
                                      <p:cBhvr>
                                        <p:cTn id="60" dur="500"/>
                                        <p:tgtEl>
                                          <p:spTgt spid="59"/>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checkerboard(across)">
                                      <p:cBhvr>
                                        <p:cTn id="63" dur="500"/>
                                        <p:tgtEl>
                                          <p:spTgt spid="58"/>
                                        </p:tgtEl>
                                      </p:cBhvr>
                                    </p:animEffect>
                                  </p:childTnLst>
                                </p:cTn>
                              </p:par>
                              <p:par>
                                <p:cTn id="64" presetID="5" presetClass="entr" presetSubtype="10" fill="hold" grpId="1"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checkerboard(across)">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3.33333E-6 -2.59259E-6 C 0.00573 0.00069 0.01128 0.00162 0.01719 0.00185 C 0.05087 0.0044 0.0849 0.00486 0.11875 0.0081 C 0.12049 0.00833 0.1217 0.01111 0.12344 0.01227 C 0.12778 0.01574 0.13056 0.01644 0.13438 0.0206 C 0.13646 0.02338 0.13837 0.02639 0.14063 0.02894 C 0.14201 0.03079 0.14375 0.03148 0.14531 0.0331 C 0.14913 0.03773 0.15243 0.04282 0.15625 0.04769 C 0.15781 0.04977 0.15972 0.05162 0.16094 0.05394 C 0.1625 0.05741 0.16389 0.06111 0.16563 0.06435 C 0.16701 0.06736 0.16892 0.06991 0.17031 0.07269 C 0.17222 0.07708 0.17361 0.08356 0.17656 0.08727 C 0.17778 0.08912 0.17969 0.09005 0.18125 0.09144 C 0.1842 0.10764 0.18021 0.09282 0.1875 0.10602 C 0.19427 0.11898 0.18576 0.11111 0.19688 0.11852 C 0.19792 0.1206 0.19861 0.12315 0.2 0.12477 C 0.20469 0.13125 0.20556 0.13079 0.21094 0.1331 C 0.2191 0.14051 0.21181 0.13472 0.22344 0.14144 C 0.22552 0.14282 0.22743 0.14444 0.22969 0.1456 C 0.23108 0.14653 0.23281 0.14676 0.23438 0.14769 C 0.24549 0.15532 0.2316 0.14884 0.24531 0.15602 C 0.24826 0.15787 0.25191 0.15787 0.25469 0.16019 C 0.25625 0.16157 0.25747 0.16366 0.25938 0.16435 C 0.26181 0.16574 0.26458 0.16574 0.26719 0.16644 C 0.26927 0.16713 0.27118 0.16806 0.27344 0.16852 C 0.28021 0.1706 0.29427 0.17384 0.30156 0.17685 C 0.30677 0.17917 0.3066 0.1794 0.3125 0.18102 C 0.31493 0.18194 0.31771 0.18218 0.32031 0.1831 C 0.32344 0.18426 0.32639 0.18634 0.32969 0.18727 C 0.34375 0.19213 0.32622 0.18657 0.34688 0.19144 C 0.35955 0.19468 0.34566 0.19352 0.36406 0.1956 C 0.3717 0.19676 0.37969 0.19676 0.3875 0.19769 C 0.39583 0.19884 0.40434 0.19931 0.4125 0.20185 C 0.41458 0.20255 0.41667 0.20324 0.41875 0.20394 C 0.42326 0.20579 0.42604 0.2081 0.43125 0.2081 C 0.47274 0.20949 0.51458 0.20949 0.55625 0.21019 C 0.56337 0.21111 0.57639 0.21227 0.58438 0.21435 C 0.58594 0.21481 0.5875 0.21574 0.58906 0.21644 C 0.59063 0.21782 0.59219 0.21921 0.59375 0.2206 C 0.59583 0.22269 0.59757 0.22523 0.6 0.22685 C 0.60139 0.22801 0.60313 0.22824 0.60469 0.22894 C 0.60625 0.23102 0.60799 0.23287 0.60938 0.23519 C 0.61441 0.24537 0.6066 0.23796 0.61406 0.24769 C 0.61528 0.24954 0.61701 0.25093 0.61875 0.25185 C 0.6217 0.2537 0.62813 0.25602 0.62813 0.25602 C 0.63177 0.25532 0.63559 0.25579 0.63906 0.25394 C 0.64809 0.24907 0.64375 0.23009 0.64219 0.22269 C 0.64167 0.22106 0.63125 0.21458 0.63125 0.21435 C 0.62917 0.21505 0.62535 0.21366 0.625 0.21644 C 0.62222 0.23102 0.625 0.23866 0.63125 0.24769 C 0.6342 0.25208 0.64063 0.26019 0.64063 0.26019 C 0.67587 0.25856 0.67778 0.27523 0.68281 0.25185 C 0.68333 0.24931 0.68385 0.2463 0.68438 0.24352 C 0.68385 0.24005 0.68403 0.23634 0.68281 0.2331 C 0.67882 0.22407 0.66285 0.23079 0.66094 0.23102 C 0.65938 0.23171 0.65781 0.23287 0.65625 0.2331 C 0.63472 0.23889 0.61476 0.23403 0.59219 0.2331 C 0.58958 0.23241 0.58698 0.23171 0.58438 0.23102 C 0.57604 0.22963 0.55938 0.22685 0.55938 0.22685 C 0.53906 0.22014 0.55677 0.22546 0.51094 0.22269 C 0.50139 0.22222 0.49219 0.22106 0.48281 0.2206 L 0.41406 0.21852 L 0.35781 0.21644 C 0.35417 0.21574 0.35035 0.21528 0.34688 0.21435 C 0.34462 0.21389 0.34271 0.21273 0.34063 0.21227 C 0.33229 0.21134 0.32396 0.21088 0.31563 0.21019 C 0.2974 0.21088 0.27899 0.20949 0.26094 0.21227 C 0.25625 0.21319 0.25278 0.21875 0.24844 0.2206 L 0.24375 0.22269 C 0.24219 0.22477 0.2408 0.22731 0.23906 0.22894 C 0.23715 0.23079 0.23472 0.23171 0.23281 0.2331 C 0.22865 0.23634 0.22639 0.23889 0.22344 0.24352 C 0.2217 0.2463 0.21997 0.24907 0.21875 0.25185 C 0.21632 0.25694 0.21215 0.27106 0.21094 0.27477 C 0.2099 0.27778 0.20885 0.28056 0.20781 0.2831 C 0.20677 0.28542 0.20538 0.28727 0.20469 0.28935 C 0.20382 0.29144 0.20382 0.29375 0.20313 0.2956 C 0.20174 0.29931 0.2 0.30255 0.19844 0.30602 C 0.19392 0.32963 0.20069 0.29977 0.19219 0.3206 C 0.18993 0.32593 0.18924 0.33194 0.1875 0.33727 C 0.18333 0.34977 0.17969 0.35602 0.17656 0.36852 C 0.17517 0.37407 0.17465 0.37986 0.17344 0.38519 C 0.17153 0.39236 0.16927 0.39907 0.16719 0.40602 L 0.16406 0.41644 C 0.15955 0.45208 0.1658 0.40787 0.15938 0.43935 C 0.15851 0.44352 0.15868 0.44792 0.15781 0.45185 C 0.15573 0.46111 0.15434 0.4588 0.15156 0.46644 C 0.15069 0.46852 0.15052 0.47083 0.15 0.47269 C 0.14896 0.47569 0.14792 0.47824 0.14688 0.48102 C 0.14392 0.49676 0.14722 0.48264 0.13906 0.50185 C 0.12934 0.52454 0.13715 0.51273 0.12813 0.52477 C 0.1276 0.52755 0.12726 0.53056 0.12656 0.5331 C 0.12413 0.54074 0.1184 0.54514 0.11406 0.54977 C 0.11302 0.55255 0.11215 0.55579 0.11094 0.5581 C 0.10694 0.56528 0.09722 0.58171 0.09063 0.58935 C 0.08854 0.59167 0.08628 0.59352 0.08438 0.5956 C 0.08264 0.59769 0.08142 0.60023 0.07969 0.60185 C 0.07778 0.6037 0.07535 0.60463 0.07344 0.60602 C 0.06493 0.6125 0.07274 0.60903 0.0625 0.61227 C 0.06042 0.61366 0.05833 0.61551 0.05625 0.61644 C 0.05365 0.61759 0.05087 0.61782 0.04844 0.61852 C 0.0467 0.61921 0.04531 0.6206 0.04375 0.6206 C 0.03021 0.62199 0.01649 0.62199 0.00313 0.62269 C 0.00208 0.62292 0.00521 0.62269 0.00625 0.62269 " pathEditMode="relative" ptsTypes="AAAAAAAAAAAAAAAAAAAAAAAAAAAAAAAAAAAAAAAAAAAAAAAAAAAAAAAAAAAAAAAAAAAAAAAAAAAAAAAAAAAAAAAAAAAAAAAAAAAAAAAA">
                                      <p:cBhvr>
                                        <p:cTn id="70" dur="5000" fill="hold"/>
                                        <p:tgtEl>
                                          <p:spTgt spid="28"/>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7.22222E-6 2.22222E-6 C 0.00937 0.00185 0.01874 0.0037 0.02812 0.00602 C 0.02968 0.00648 0.03124 0.00718 0.03281 0.00833 C 0.03437 0.00926 0.03593 0.01088 0.03749 0.0125 C 0.07881 0.05671 0.03853 0.01343 0.06718 0.04769 C 0.06857 0.04954 0.07031 0.05046 0.07187 0.05185 C 0.07551 0.05602 0.07933 0.05995 0.08281 0.06435 C 0.10017 0.08773 0.06232 0.0456 0.09374 0.07917 C 0.10277 0.09931 0.0934 0.08032 0.10468 0.09769 C 0.11232 0.10972 0.1026 0.09792 0.11093 0.11435 C 0.12864 0.15 0.10676 0.09792 0.12187 0.13102 C 0.12812 0.14514 0.12412 0.14005 0.12968 0.15 C 0.13159 0.15347 0.13385 0.15671 0.13593 0.16019 C 0.13958 0.16713 0.14322 0.17407 0.14687 0.18102 C 0.14687 0.18125 0.15312 0.19352 0.15312 0.19352 C 0.15485 0.19676 0.15919 0.2044 0.16093 0.20833 C 0.16249 0.21227 0.16406 0.21644 0.16562 0.22083 C 0.16614 0.22269 0.16614 0.22523 0.16718 0.22685 C 0.17048 0.23356 0.17517 0.23889 0.17812 0.24583 C 0.1802 0.25046 0.18228 0.25532 0.18437 0.26019 C 0.18541 0.26296 0.1861 0.26597 0.18749 0.26852 C 0.19201 0.27847 0.19357 0.27801 0.19999 0.2875 C 0.2026 0.29144 0.2052 0.2956 0.20781 0.3 C 0.20885 0.30185 0.20954 0.3044 0.21093 0.30602 C 0.21267 0.30856 0.2151 0.31019 0.21718 0.3125 C 0.22031 0.31574 0.22343 0.31921 0.22656 0.32269 C 0.23072 0.32824 0.23471 0.33403 0.23906 0.33935 C 0.24027 0.3412 0.24843 0.35 0.25156 0.35185 C 0.25399 0.3537 0.25676 0.3544 0.25937 0.35602 C 0.27135 0.36412 0.25694 0.35718 0.26874 0.3625 C 0.27083 0.36435 0.27256 0.36713 0.27499 0.36852 C 0.27794 0.3706 0.28124 0.3713 0.28437 0.37269 C 0.28593 0.37361 0.28749 0.37384 0.28906 0.375 C 0.29114 0.37639 0.29322 0.37731 0.29531 0.37917 C 0.29739 0.38079 0.29912 0.3838 0.30156 0.38519 C 0.30399 0.38681 0.30676 0.38657 0.30937 0.3875 C 0.31093 0.38889 0.31232 0.39051 0.31406 0.39167 C 0.32933 0.4 0.32395 0.39583 0.33593 0.4 C 0.33749 0.40046 0.33888 0.40139 0.34062 0.40185 C 0.34478 0.40347 0.34895 0.40463 0.35312 0.40602 C 0.35676 0.40741 0.36041 0.4088 0.36406 0.41019 C 0.37031 0.41296 0.37621 0.41759 0.38281 0.41852 L 0.39687 0.42083 C 0.42742 0.43426 0.40364 0.42454 0.48437 0.42083 C 0.48593 0.4206 0.48749 0.41921 0.48906 0.41852 C 0.4927 0.41713 0.49635 0.41597 0.49999 0.41435 C 0.5026 0.41319 0.5052 0.41157 0.50781 0.41019 C 0.50937 0.40949 0.51093 0.40903 0.51249 0.40833 C 0.51614 0.40625 0.52534 0.40116 0.52968 0.39769 C 0.53749 0.39167 0.54444 0.38287 0.55312 0.37917 C 0.56215 0.375 0.55451 0.37917 0.56718 0.36852 C 0.57083 0.36574 0.58072 0.35926 0.58437 0.35417 C 0.59739 0.33542 0.59982 0.33009 0.60937 0.3125 C 0.6118 0.30208 0.61301 0.29745 0.61718 0.28519 C 0.62048 0.27546 0.6243 0.26574 0.62812 0.25602 C 0.62951 0.25255 0.63159 0.24931 0.63281 0.24583 C 0.63419 0.24144 0.63662 0.23032 0.63749 0.225 C 0.63801 0.22083 0.63836 0.21644 0.63906 0.2125 C 0.6394 0.21019 0.6401 0.20833 0.64062 0.20602 C 0.64114 0.20185 0.64149 0.19769 0.64218 0.19352 C 0.64253 0.19005 0.64322 0.18681 0.64374 0.18333 C 0.646 0.16296 0.6427 0.17176 0.64843 0.16019 C 0.64895 0.15741 0.64912 0.15463 0.64999 0.15185 C 0.65103 0.14815 0.65416 0.14074 0.65624 0.1375 C 0.65763 0.13519 0.65954 0.13333 0.66093 0.13102 C 0.66215 0.12917 0.66249 0.12639 0.66406 0.125 C 0.66562 0.12338 0.67378 0.11991 0.67656 0.11852 L 0.69687 0.12083 C 0.6993 0.12222 0.69843 0.12755 0.69843 0.13102 C 0.69843 0.15463 0.70208 0.15486 0.69218 0.1625 C 0.6901 0.16389 0.68801 0.16528 0.68593 0.16667 C 0.67603 0.16528 0.66614 0.16296 0.65624 0.1625 C 0.65399 0.16227 0.65156 0.1625 0.64999 0.16435 C 0.64704 0.16782 0.64374 0.17685 0.64374 0.17685 C 0.6394 0.19421 0.64131 0.19167 0.63593 0.20185 C 0.63437 0.20486 0.63281 0.20741 0.63124 0.21019 C 0.6302 0.21528 0.62951 0.22014 0.62812 0.225 C 0.62517 0.23495 0.61892 0.25255 0.61406 0.2625 C 0.61215 0.26597 0.60971 0.26921 0.60781 0.27269 C 0.60277 0.28148 0.60624 0.27755 0.59999 0.2875 C 0.59843 0.28958 0.59669 0.29144 0.59531 0.29352 C 0.59357 0.2963 0.59253 0.29954 0.59062 0.30185 C 0.58628 0.30741 0.58107 0.31134 0.57656 0.31667 C 0.56631 0.32824 0.56735 0.3331 0.55312 0.34352 L 0.53906 0.35417 C 0.53697 0.35556 0.53471 0.35671 0.53281 0.35833 C 0.52899 0.36088 0.52551 0.36389 0.52187 0.36667 C 0.51978 0.36806 0.51753 0.36921 0.51562 0.37083 C 0.51232 0.37338 0.50954 0.37662 0.50624 0.37917 C 0.50156 0.38241 0.49669 0.38588 0.49218 0.38935 C 0.48888 0.39213 0.48628 0.39606 0.48281 0.39769 C 0.47673 0.40093 0.47031 0.40185 0.46406 0.40417 C 0.46128 0.40509 0.43906 0.41319 0.43437 0.41435 L 0.41718 0.41852 C 0.41197 0.41991 0.40659 0.42106 0.40156 0.42269 C 0.3894 0.42662 0.38576 0.43032 0.37187 0.43333 C 0.36458 0.43472 0.35728 0.43449 0.34999 0.43519 C 0.34426 0.43588 0.33853 0.43657 0.33281 0.4375 L 0.23906 0.43333 C 0.23576 0.4331 0.23263 0.43218 0.22968 0.43102 C 0.2269 0.43009 0.22447 0.42824 0.22187 0.42685 L 0.21093 0.43102 C 0.20919 0.43171 0.20781 0.43264 0.20624 0.43333 C 0.20416 0.43403 0.20208 0.43472 0.19999 0.43519 C 0.19583 0.43889 0.1901 0.44028 0.18749 0.44583 C 0.17968 0.46134 0.18958 0.44213 0.17968 0.45833 C 0.17846 0.46019 0.17777 0.46273 0.17656 0.46435 C 0.17412 0.46759 0.17135 0.47014 0.16874 0.47269 C 0.16475 0.47662 0.1559 0.48333 0.15312 0.48519 C 0.14947 0.48773 0.14583 0.48935 0.14218 0.49167 C 0.14131 0.4912 0.13246 0.48866 0.13124 0.4875 C 0.13072 0.48704 0.13124 0.48611 0.13124 0.48519 " pathEditMode="relative" ptsTypes="AAAAAAAAAAAAAAAAAAAAAAAAAAAAAAAAAAAAAAAAAAAAAAAAAAAAAAAAAAAAAAAAAAAAAAAAAAAAAAAAAAAAAAAAAAAAAAAAAAAAAAAAAAAAAAAA">
                                      <p:cBhvr>
                                        <p:cTn id="74" dur="5000" fill="hold"/>
                                        <p:tgtEl>
                                          <p:spTgt spid="29"/>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p:tgtEl>
                                          <p:spTgt spid="62"/>
                                        </p:tgtEl>
                                        <p:attrNameLst>
                                          <p:attrName>ppt_y</p:attrName>
                                        </p:attrNameLst>
                                      </p:cBhvr>
                                      <p:tavLst>
                                        <p:tav tm="0">
                                          <p:val>
                                            <p:strVal val="#ppt_y+#ppt_h*1.125000"/>
                                          </p:val>
                                        </p:tav>
                                        <p:tav tm="100000">
                                          <p:val>
                                            <p:strVal val="#ppt_y"/>
                                          </p:val>
                                        </p:tav>
                                      </p:tavLst>
                                    </p:anim>
                                    <p:animEffect transition="in" filter="wipe(up)">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6.38889E-6 7.03704E-6 C 0.00034 0.02616 0.00051 0.05278 0.00138 0.07894 C 0.00156 0.08149 0.00312 0.09746 0.00451 0.10186 C 0.00537 0.10417 0.00659 0.10603 0.00763 0.10811 C 0.00833 0.11089 0.00867 0.1139 0.00937 0.11644 C 0.00971 0.11876 0.01041 0.12061 0.01076 0.12269 C 0.01145 0.12686 0.01145 0.13126 0.01249 0.13519 C 0.01301 0.13774 0.01475 0.13936 0.01562 0.14144 C 0.01735 0.1463 0.01892 0.15116 0.02013 0.15603 C 0.021 0.1588 0.02117 0.16181 0.02187 0.16436 C 0.02274 0.16806 0.02395 0.1713 0.02499 0.17478 C 0.02916 0.1919 0.02326 0.17454 0.02951 0.19144 C 0.03263 0.21158 0.02899 0.19399 0.03437 0.20811 C 0.03506 0.21019 0.03506 0.21251 0.03576 0.21436 C 0.03767 0.21876 0.03992 0.22269 0.04201 0.22686 C 0.04305 0.22894 0.04444 0.23103 0.04513 0.23311 C 0.04617 0.23589 0.04687 0.23913 0.04826 0.24144 C 0.05017 0.24468 0.0526 0.247 0.05451 0.24978 C 0.0559 0.25186 0.05642 0.25417 0.05763 0.25603 C 0.0611 0.26135 0.06492 0.26575 0.06874 0.27061 C 0.07013 0.27269 0.07152 0.27524 0.07326 0.27686 C 0.07499 0.27825 0.07656 0.2794 0.07812 0.28103 C 0.0802 0.2838 0.08194 0.28728 0.08437 0.28936 C 0.08558 0.29075 0.08749 0.29052 0.08888 0.29144 C 0.09478 0.29538 0.09357 0.29723 0.09999 0.30186 C 0.10242 0.30371 0.1052 0.3044 0.10763 0.30603 C 0.11093 0.30857 0.11353 0.31297 0.11701 0.31436 C 0.11874 0.31505 0.12031 0.31575 0.12187 0.31644 C 0.12447 0.31783 0.1269 0.31945 0.12951 0.32061 C 0.13159 0.32153 0.13385 0.322 0.13576 0.32269 C 0.14791 0.32732 0.13055 0.32223 0.14999 0.32686 C 0.1526 0.32755 0.1552 0.32825 0.15763 0.32894 C 0.15989 0.32964 0.1618 0.33079 0.16388 0.33103 C 0.17708 0.33357 0.1776 0.33311 0.18749 0.33311 " pathEditMode="relative" ptsTypes="AAAAAAAAAAAAAAAAAAAAAAAAAAAAAAAAAA">
                                      <p:cBhvr>
                                        <p:cTn id="84" dur="2000" fill="hold"/>
                                        <p:tgtEl>
                                          <p:spTgt spid="31"/>
                                        </p:tgtEl>
                                        <p:attrNameLst>
                                          <p:attrName>ppt_x</p:attrName>
                                          <p:attrName>ppt_y</p:attrName>
                                        </p:attrNameLst>
                                      </p:cBhvr>
                                    </p:animMotion>
                                  </p:childTnLst>
                                </p:cTn>
                              </p:par>
                            </p:childTnLst>
                          </p:cTn>
                        </p:par>
                      </p:childTnLst>
                    </p:cTn>
                  </p:par>
                  <p:par>
                    <p:cTn id="85" fill="hold">
                      <p:stCondLst>
                        <p:cond delay="indefinite"/>
                      </p:stCondLst>
                      <p:childTnLst>
                        <p:par>
                          <p:cTn id="86" fill="hold">
                            <p:stCondLst>
                              <p:cond delay="0"/>
                            </p:stCondLst>
                            <p:childTnLst>
                              <p:par>
                                <p:cTn id="87" presetID="52" presetClass="entr" presetSubtype="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Scale>
                                      <p:cBhvr>
                                        <p:cTn id="89"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61"/>
                                        </p:tgtEl>
                                        <p:attrNameLst>
                                          <p:attrName>ppt_x</p:attrName>
                                          <p:attrName>ppt_y</p:attrName>
                                        </p:attrNameLst>
                                      </p:cBhvr>
                                    </p:animMotion>
                                    <p:animEffect transition="in" filter="fade">
                                      <p:cBhvr>
                                        <p:cTn id="9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1" animBg="1"/>
      <p:bldP spid="57" grpId="1" animBg="1"/>
      <p:bldP spid="58" grpId="1" animBg="1"/>
      <p:bldP spid="59" grpId="1" animBg="1"/>
      <p:bldP spid="60" grpId="1"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ポートの種類</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en-US" dirty="0"/>
              <a:t>割り当て済みのポート </a:t>
            </a:r>
            <a:r>
              <a:rPr lang="en-US" altLang="ja-JP" dirty="0"/>
              <a:t>(</a:t>
            </a:r>
            <a:r>
              <a:rPr lang="en-US" altLang="ja-JP" dirty="0" smtClean="0"/>
              <a:t>0</a:t>
            </a:r>
            <a:r>
              <a:rPr lang="ja-JP" altLang="en-US" dirty="0" smtClean="0"/>
              <a:t>～</a:t>
            </a:r>
            <a:r>
              <a:rPr lang="en-US" altLang="ja-JP" dirty="0" smtClean="0"/>
              <a:t>49151</a:t>
            </a:r>
            <a:r>
              <a:rPr lang="en-US" altLang="ja-JP" dirty="0"/>
              <a:t>)</a:t>
            </a:r>
          </a:p>
          <a:p>
            <a:pPr lvl="1"/>
            <a:r>
              <a:rPr lang="en-US" altLang="ja-JP" dirty="0"/>
              <a:t>IANA (</a:t>
            </a:r>
            <a:r>
              <a:rPr lang="en-US" altLang="ja-JP" b="1" dirty="0"/>
              <a:t>I</a:t>
            </a:r>
            <a:r>
              <a:rPr lang="en-US" altLang="ja-JP" dirty="0"/>
              <a:t>nternet </a:t>
            </a:r>
            <a:r>
              <a:rPr lang="en-US" altLang="ja-JP" b="1" dirty="0"/>
              <a:t>A</a:t>
            </a:r>
            <a:r>
              <a:rPr lang="en-US" altLang="ja-JP" dirty="0"/>
              <a:t>ssigned </a:t>
            </a:r>
            <a:r>
              <a:rPr lang="en-US" altLang="ja-JP" b="1" dirty="0"/>
              <a:t>N</a:t>
            </a:r>
            <a:r>
              <a:rPr lang="en-US" altLang="ja-JP" dirty="0"/>
              <a:t>umbers </a:t>
            </a:r>
            <a:r>
              <a:rPr lang="en-US" altLang="ja-JP" b="1" dirty="0"/>
              <a:t>A</a:t>
            </a:r>
            <a:r>
              <a:rPr lang="en-US" altLang="ja-JP" dirty="0"/>
              <a:t>uthority, http://www.iana.org</a:t>
            </a:r>
            <a:r>
              <a:rPr lang="en-US" altLang="ja-JP" dirty="0" smtClean="0"/>
              <a:t>/) </a:t>
            </a:r>
            <a:r>
              <a:rPr lang="ja-JP" altLang="en-US" dirty="0"/>
              <a:t>が管理</a:t>
            </a:r>
          </a:p>
          <a:p>
            <a:pPr lvl="1"/>
            <a:r>
              <a:rPr lang="en-US" altLang="ja-JP" dirty="0"/>
              <a:t>w</a:t>
            </a:r>
            <a:r>
              <a:rPr lang="en-US" altLang="ja-JP" dirty="0" smtClean="0"/>
              <a:t>ell-known </a:t>
            </a:r>
            <a:r>
              <a:rPr lang="en-US" altLang="ja-JP" dirty="0"/>
              <a:t>port (</a:t>
            </a:r>
            <a:r>
              <a:rPr lang="en-US" altLang="ja-JP" dirty="0" smtClean="0"/>
              <a:t>0</a:t>
            </a:r>
            <a:r>
              <a:rPr lang="ja-JP" altLang="en-US" dirty="0" smtClean="0"/>
              <a:t>～</a:t>
            </a:r>
            <a:r>
              <a:rPr lang="en-US" altLang="ja-JP" dirty="0" smtClean="0"/>
              <a:t>1023</a:t>
            </a:r>
            <a:r>
              <a:rPr lang="en-US" altLang="ja-JP" dirty="0"/>
              <a:t>)</a:t>
            </a:r>
          </a:p>
          <a:p>
            <a:pPr lvl="2"/>
            <a:r>
              <a:rPr lang="ja-JP" altLang="en-US" dirty="0"/>
              <a:t>主要なサービスのため </a:t>
            </a:r>
            <a:r>
              <a:rPr lang="en-US" altLang="ja-JP" dirty="0"/>
              <a:t>IANA </a:t>
            </a:r>
            <a:r>
              <a:rPr lang="ja-JP" altLang="en-US" dirty="0"/>
              <a:t>が割り当て済みのポート</a:t>
            </a:r>
          </a:p>
          <a:p>
            <a:pPr lvl="3"/>
            <a:r>
              <a:rPr lang="ja-JP" altLang="en-US" dirty="0" smtClean="0"/>
              <a:t>例えば</a:t>
            </a:r>
            <a:r>
              <a:rPr lang="en-US" altLang="ja-JP" dirty="0" smtClean="0"/>
              <a:t>, 21: ftp</a:t>
            </a:r>
            <a:r>
              <a:rPr lang="en-US" altLang="ja-JP" dirty="0"/>
              <a:t>, </a:t>
            </a:r>
            <a:r>
              <a:rPr lang="en-US" altLang="ja-JP" dirty="0" smtClean="0"/>
              <a:t>  22: </a:t>
            </a:r>
            <a:r>
              <a:rPr lang="en-US" altLang="ja-JP" dirty="0" err="1" smtClean="0"/>
              <a:t>ssh</a:t>
            </a:r>
            <a:r>
              <a:rPr lang="en-US" altLang="ja-JP" dirty="0"/>
              <a:t>, </a:t>
            </a:r>
            <a:r>
              <a:rPr lang="en-US" altLang="ja-JP" dirty="0" smtClean="0"/>
              <a:t>  23: telnet</a:t>
            </a:r>
            <a:r>
              <a:rPr lang="en-US" altLang="ja-JP" dirty="0"/>
              <a:t>, </a:t>
            </a:r>
            <a:r>
              <a:rPr lang="en-US" altLang="ja-JP" dirty="0" smtClean="0"/>
              <a:t>  80: http </a:t>
            </a:r>
            <a:r>
              <a:rPr lang="ja-JP" altLang="en-US" dirty="0"/>
              <a:t>など</a:t>
            </a:r>
          </a:p>
          <a:p>
            <a:pPr lvl="2"/>
            <a:r>
              <a:rPr lang="en-US" altLang="ja-JP" dirty="0"/>
              <a:t>privileged port / </a:t>
            </a:r>
            <a:r>
              <a:rPr lang="ja-JP" altLang="en-US" dirty="0"/>
              <a:t>特権ポートとも呼ばれる</a:t>
            </a:r>
          </a:p>
          <a:p>
            <a:pPr lvl="1"/>
            <a:r>
              <a:rPr lang="en-US" altLang="ja-JP" dirty="0"/>
              <a:t>registered port (</a:t>
            </a:r>
            <a:r>
              <a:rPr lang="en-US" altLang="ja-JP" dirty="0" smtClean="0"/>
              <a:t>1024</a:t>
            </a:r>
            <a:r>
              <a:rPr lang="ja-JP" altLang="en-US" dirty="0" smtClean="0"/>
              <a:t>～</a:t>
            </a:r>
            <a:r>
              <a:rPr lang="en-US" altLang="ja-JP" dirty="0" smtClean="0"/>
              <a:t>49151</a:t>
            </a:r>
            <a:r>
              <a:rPr lang="en-US" altLang="ja-JP" dirty="0"/>
              <a:t>)</a:t>
            </a:r>
          </a:p>
          <a:p>
            <a:pPr lvl="2"/>
            <a:r>
              <a:rPr lang="ja-JP" altLang="en-US" dirty="0"/>
              <a:t>アプリケーション用にベンダーが申請したポート</a:t>
            </a:r>
          </a:p>
          <a:p>
            <a:r>
              <a:rPr lang="ja-JP" altLang="en-US" dirty="0"/>
              <a:t>特定の役割に割り当てられないポート </a:t>
            </a:r>
            <a:r>
              <a:rPr lang="en-US" altLang="ja-JP" dirty="0"/>
              <a:t>(</a:t>
            </a:r>
            <a:r>
              <a:rPr lang="en-US" altLang="ja-JP" dirty="0" smtClean="0"/>
              <a:t>49152</a:t>
            </a:r>
            <a:r>
              <a:rPr lang="ja-JP" altLang="en-US" dirty="0" smtClean="0"/>
              <a:t>～</a:t>
            </a:r>
            <a:r>
              <a:rPr lang="en-US" altLang="ja-JP" dirty="0" smtClean="0"/>
              <a:t>65535</a:t>
            </a:r>
            <a:r>
              <a:rPr lang="en-US" altLang="ja-JP" dirty="0"/>
              <a:t>)</a:t>
            </a:r>
          </a:p>
          <a:p>
            <a:pPr lvl="1"/>
            <a:r>
              <a:rPr lang="en-US" altLang="ja-JP" dirty="0"/>
              <a:t>dynamic </a:t>
            </a:r>
            <a:r>
              <a:rPr lang="en-US" altLang="ja-JP" dirty="0" smtClean="0"/>
              <a:t>and/or </a:t>
            </a:r>
            <a:r>
              <a:rPr lang="en-US" altLang="ja-JP" dirty="0"/>
              <a:t>private port</a:t>
            </a:r>
          </a:p>
          <a:p>
            <a:pPr lvl="2"/>
            <a:r>
              <a:rPr lang="ja-JP" altLang="en-US" dirty="0"/>
              <a:t>クライアント等が動的に使用するためのポート</a:t>
            </a:r>
          </a:p>
          <a:p>
            <a:endParaRPr kumimoji="1" lang="ja-JP" altLang="en-US" dirty="0"/>
          </a:p>
        </p:txBody>
      </p:sp>
    </p:spTree>
    <p:extLst>
      <p:ext uri="{BB962C8B-B14F-4D97-AF65-F5344CB8AC3E}">
        <p14:creationId xmlns:p14="http://schemas.microsoft.com/office/powerpoint/2010/main" val="388502278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itpass_v1</Template>
  <TotalTime>13807</TotalTime>
  <Words>4091</Words>
  <Application>Microsoft Macintosh PowerPoint</Application>
  <PresentationFormat>画面に合わせる (4:3)</PresentationFormat>
  <Paragraphs>754</Paragraphs>
  <Slides>63</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63</vt:i4>
      </vt:variant>
    </vt:vector>
  </HeadingPairs>
  <TitlesOfParts>
    <vt:vector size="77" baseType="lpstr">
      <vt:lpstr>Calibri</vt:lpstr>
      <vt:lpstr>Consolas</vt:lpstr>
      <vt:lpstr>Courier New</vt:lpstr>
      <vt:lpstr>HGS明朝E</vt:lpstr>
      <vt:lpstr>HGｺﾞｼｯｸM</vt:lpstr>
      <vt:lpstr>Hiragino Maru Gothic ProN W4</vt:lpstr>
      <vt:lpstr>Hiragino Sans W3</vt:lpstr>
      <vt:lpstr>ＭＳ Ｐゴシック</vt:lpstr>
      <vt:lpstr>ＭＳ ゴシック</vt:lpstr>
      <vt:lpstr>Palatino Linotype</vt:lpstr>
      <vt:lpstr>Wingdings</vt:lpstr>
      <vt:lpstr>Arial</vt:lpstr>
      <vt:lpstr>itpass_v1</vt:lpstr>
      <vt:lpstr>エグゼクティブ</vt:lpstr>
      <vt:lpstr>Network Computing  &amp; Internet Security</vt:lpstr>
      <vt:lpstr>ここで話すこと</vt:lpstr>
      <vt:lpstr>目次</vt:lpstr>
      <vt:lpstr>計算機の呼び方</vt:lpstr>
      <vt:lpstr>目次</vt:lpstr>
      <vt:lpstr>Network Computingとは？</vt:lpstr>
      <vt:lpstr>Network Computing 登場人物</vt:lpstr>
      <vt:lpstr>通信の概念図</vt:lpstr>
      <vt:lpstr>ポートの種類</vt:lpstr>
      <vt:lpstr>主なサービスとそのポート番号</vt:lpstr>
      <vt:lpstr>Network Computing の基礎まとめ</vt:lpstr>
      <vt:lpstr>目次</vt:lpstr>
      <vt:lpstr>リモートログイン</vt:lpstr>
      <vt:lpstr>リモートログインのイメージ</vt:lpstr>
      <vt:lpstr>リモートログインのイメージ</vt:lpstr>
      <vt:lpstr>ファイル転送</vt:lpstr>
      <vt:lpstr>リモートアクセスを用いた ファイル転送のイメージ</vt:lpstr>
      <vt:lpstr>リモートアクセスを用いた ファイル転送のイメージ</vt:lpstr>
      <vt:lpstr>リモートアクセスの仕組み</vt:lpstr>
      <vt:lpstr>TELNET （ポート番号 23）</vt:lpstr>
      <vt:lpstr>FTP （ポート番号 20, 21）</vt:lpstr>
      <vt:lpstr>SSH （ポート番号 22）</vt:lpstr>
      <vt:lpstr>Windows の場合…</vt:lpstr>
      <vt:lpstr>リモートアクセスまとめ</vt:lpstr>
      <vt:lpstr>目次</vt:lpstr>
      <vt:lpstr>インターネット上の脅威</vt:lpstr>
      <vt:lpstr>ネットワークセキュリティの原則 〜一般ユーザー編 : 被害に遭わないために〜</vt:lpstr>
      <vt:lpstr>SSL/TLS</vt:lpstr>
      <vt:lpstr>SSL サーバ証明書</vt:lpstr>
      <vt:lpstr>HTTPS 通信の目印</vt:lpstr>
      <vt:lpstr>怪しい SSL 証明書</vt:lpstr>
      <vt:lpstr>怪しい SSL 証明書が利用されている例</vt:lpstr>
      <vt:lpstr>ネットワークセキュリティの原則 〜計算機管理者編 : ユーザーを守るために〜</vt:lpstr>
      <vt:lpstr>ポートの管理</vt:lpstr>
      <vt:lpstr>デーモン</vt:lpstr>
      <vt:lpstr>起動デーモンの確認</vt:lpstr>
      <vt:lpstr>デーモンの停止方法</vt:lpstr>
      <vt:lpstr>tcp_wrapper によるアクセス制限</vt:lpstr>
      <vt:lpstr>インターネットセキュリティまとめ</vt:lpstr>
      <vt:lpstr>目次</vt:lpstr>
      <vt:lpstr>暗号化</vt:lpstr>
      <vt:lpstr>暗号の例: シーザー暗号</vt:lpstr>
      <vt:lpstr>暗号化と復号 - Alice が Bob にメッセージを送るとき -</vt:lpstr>
      <vt:lpstr>共通鍵暗号</vt:lpstr>
      <vt:lpstr>鍵配送問題</vt:lpstr>
      <vt:lpstr>公開鍵暗号</vt:lpstr>
      <vt:lpstr>公開鍵暗号の使い方</vt:lpstr>
      <vt:lpstr>公開鍵暗号</vt:lpstr>
      <vt:lpstr>ssh 認証  – ホスト認証 - </vt:lpstr>
      <vt:lpstr>ssh 認証  – ユーザ認証 - </vt:lpstr>
      <vt:lpstr>公開鍵暗号と ssh 認証まとめ</vt:lpstr>
      <vt:lpstr>参考資料・参考文献</vt:lpstr>
      <vt:lpstr>今日の一冊</vt:lpstr>
      <vt:lpstr>インターネットセキュリティ</vt:lpstr>
      <vt:lpstr>暗号の例: シーザー暗号</vt:lpstr>
      <vt:lpstr>公開鍵認証における認証の必要性</vt:lpstr>
      <vt:lpstr>Man-in-the-Middle 攻撃</vt:lpstr>
      <vt:lpstr>認証の手段</vt:lpstr>
      <vt:lpstr>電子署名</vt:lpstr>
      <vt:lpstr>電子署名のしくみ</vt:lpstr>
      <vt:lpstr>一方向ハッシュ関数</vt:lpstr>
      <vt:lpstr>一方向ハッシュ関数の例</vt:lpstr>
      <vt:lpstr>一方向ハッシュ関数を用いたパスワード認証</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daisuke</dc:creator>
  <cp:lastModifiedBy>岡崎正悟</cp:lastModifiedBy>
  <cp:revision>244</cp:revision>
  <dcterms:created xsi:type="dcterms:W3CDTF">2013-07-05T03:10:41Z</dcterms:created>
  <dcterms:modified xsi:type="dcterms:W3CDTF">2016-08-09T02:23:12Z</dcterms:modified>
</cp:coreProperties>
</file>